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5.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5" r:id="rId3"/>
    <p:sldMasterId id="2147483814" r:id="rId4"/>
    <p:sldMasterId id="2147483864" r:id="rId5"/>
    <p:sldMasterId id="2147483882" r:id="rId6"/>
  </p:sldMasterIdLst>
  <p:notesMasterIdLst>
    <p:notesMasterId r:id="rId67"/>
  </p:notesMasterIdLst>
  <p:sldIdLst>
    <p:sldId id="528" r:id="rId7"/>
    <p:sldId id="519" r:id="rId8"/>
    <p:sldId id="295" r:id="rId9"/>
    <p:sldId id="263" r:id="rId10"/>
    <p:sldId id="517" r:id="rId11"/>
    <p:sldId id="518" r:id="rId12"/>
    <p:sldId id="273" r:id="rId13"/>
    <p:sldId id="279" r:id="rId14"/>
    <p:sldId id="280" r:id="rId15"/>
    <p:sldId id="284" r:id="rId16"/>
    <p:sldId id="520" r:id="rId17"/>
    <p:sldId id="486" r:id="rId18"/>
    <p:sldId id="337" r:id="rId19"/>
    <p:sldId id="341" r:id="rId20"/>
    <p:sldId id="338" r:id="rId21"/>
    <p:sldId id="529" r:id="rId22"/>
    <p:sldId id="346" r:id="rId23"/>
    <p:sldId id="347" r:id="rId24"/>
    <p:sldId id="504" r:id="rId25"/>
    <p:sldId id="348" r:id="rId26"/>
    <p:sldId id="469" r:id="rId27"/>
    <p:sldId id="468" r:id="rId28"/>
    <p:sldId id="258" r:id="rId29"/>
    <p:sldId id="544" r:id="rId30"/>
    <p:sldId id="296" r:id="rId31"/>
    <p:sldId id="297" r:id="rId32"/>
    <p:sldId id="298" r:id="rId33"/>
    <p:sldId id="299" r:id="rId34"/>
    <p:sldId id="300" r:id="rId35"/>
    <p:sldId id="301" r:id="rId36"/>
    <p:sldId id="302" r:id="rId37"/>
    <p:sldId id="332" r:id="rId38"/>
    <p:sldId id="303" r:id="rId39"/>
    <p:sldId id="304" r:id="rId40"/>
    <p:sldId id="305" r:id="rId41"/>
    <p:sldId id="306" r:id="rId42"/>
    <p:sldId id="307" r:id="rId43"/>
    <p:sldId id="308" r:id="rId44"/>
    <p:sldId id="540" r:id="rId45"/>
    <p:sldId id="541" r:id="rId46"/>
    <p:sldId id="542" r:id="rId47"/>
    <p:sldId id="543" r:id="rId48"/>
    <p:sldId id="311" r:id="rId49"/>
    <p:sldId id="312" r:id="rId50"/>
    <p:sldId id="313" r:id="rId51"/>
    <p:sldId id="314" r:id="rId52"/>
    <p:sldId id="315" r:id="rId53"/>
    <p:sldId id="316" r:id="rId54"/>
    <p:sldId id="317" r:id="rId55"/>
    <p:sldId id="330" r:id="rId56"/>
    <p:sldId id="318" r:id="rId57"/>
    <p:sldId id="319" r:id="rId58"/>
    <p:sldId id="470" r:id="rId59"/>
    <p:sldId id="320" r:id="rId60"/>
    <p:sldId id="321" r:id="rId61"/>
    <p:sldId id="322" r:id="rId62"/>
    <p:sldId id="323" r:id="rId63"/>
    <p:sldId id="324" r:id="rId64"/>
    <p:sldId id="325" r:id="rId65"/>
    <p:sldId id="500" r:id="rId66"/>
  </p:sldIdLst>
  <p:sldSz cx="9144000" cy="6858000" type="screen4x3"/>
  <p:notesSz cx="6781800" cy="9926638"/>
  <p:defaultTextStyle>
    <a:defPPr>
      <a:defRPr lang="th-TH"/>
    </a:defPPr>
    <a:lvl1pPr marL="0" algn="l" defTabSz="914400" rtl="0" eaLnBrk="1" latinLnBrk="0" hangingPunct="1">
      <a:defRPr sz="2800" kern="1200">
        <a:solidFill>
          <a:schemeClr val="tx1"/>
        </a:solidFill>
        <a:latin typeface="+mn-lt"/>
        <a:ea typeface="+mn-ea"/>
        <a:cs typeface="+mn-cs"/>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800" kern="1200">
        <a:solidFill>
          <a:schemeClr val="tx1"/>
        </a:solidFill>
        <a:latin typeface="+mn-lt"/>
        <a:ea typeface="+mn-ea"/>
        <a:cs typeface="+mn-cs"/>
      </a:defRPr>
    </a:lvl3pPr>
    <a:lvl4pPr marL="1371600" algn="l" defTabSz="914400" rtl="0" eaLnBrk="1" latinLnBrk="0" hangingPunct="1">
      <a:defRPr sz="2800" kern="1200">
        <a:solidFill>
          <a:schemeClr val="tx1"/>
        </a:solidFill>
        <a:latin typeface="+mn-lt"/>
        <a:ea typeface="+mn-ea"/>
        <a:cs typeface="+mn-cs"/>
      </a:defRPr>
    </a:lvl4pPr>
    <a:lvl5pPr marL="1828800" algn="l" defTabSz="914400" rtl="0" eaLnBrk="1" latinLnBrk="0" hangingPunct="1">
      <a:defRPr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mn-lt"/>
        <a:ea typeface="+mn-ea"/>
        <a:cs typeface="+mn-cs"/>
      </a:defRPr>
    </a:lvl6pPr>
    <a:lvl7pPr marL="2743200" algn="l" defTabSz="914400" rtl="0" eaLnBrk="1" latinLnBrk="0" hangingPunct="1">
      <a:defRPr sz="2800" kern="1200">
        <a:solidFill>
          <a:schemeClr val="tx1"/>
        </a:solidFill>
        <a:latin typeface="+mn-lt"/>
        <a:ea typeface="+mn-ea"/>
        <a:cs typeface="+mn-cs"/>
      </a:defRPr>
    </a:lvl7pPr>
    <a:lvl8pPr marL="3200400" algn="l" defTabSz="914400" rtl="0" eaLnBrk="1" latinLnBrk="0" hangingPunct="1">
      <a:defRPr sz="2800" kern="1200">
        <a:solidFill>
          <a:schemeClr val="tx1"/>
        </a:solidFill>
        <a:latin typeface="+mn-lt"/>
        <a:ea typeface="+mn-ea"/>
        <a:cs typeface="+mn-cs"/>
      </a:defRPr>
    </a:lvl8pPr>
    <a:lvl9pPr marL="3657600" algn="l" defTabSz="914400" rtl="0" eaLnBrk="1" latinLnBrk="0" hangingPunct="1">
      <a:defRPr sz="2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a:srgbClr val="660033"/>
    <a:srgbClr val="0000CC"/>
    <a:srgbClr val="3333FF"/>
    <a:srgbClr val="993366"/>
    <a:srgbClr val="000066"/>
    <a:srgbClr val="A50021"/>
    <a:srgbClr val="003300"/>
    <a:srgbClr val="76933D"/>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71" autoAdjust="0"/>
    <p:restoredTop sz="94698" autoAdjust="0"/>
  </p:normalViewPr>
  <p:slideViewPr>
    <p:cSldViewPr>
      <p:cViewPr>
        <p:scale>
          <a:sx n="94" d="100"/>
          <a:sy n="94" d="100"/>
        </p:scale>
        <p:origin x="-1164" y="-60"/>
      </p:cViewPr>
      <p:guideLst>
        <p:guide orient="horz" pos="2160"/>
        <p:guide pos="2880"/>
      </p:guideLst>
    </p:cSldViewPr>
  </p:slideViewPr>
  <p:notesTextViewPr>
    <p:cViewPr>
      <p:scale>
        <a:sx n="1" d="1"/>
        <a:sy n="1" d="1"/>
      </p:scale>
      <p:origin x="0" y="0"/>
    </p:cViewPr>
  </p:notesTextViewPr>
  <p:sorterViewPr>
    <p:cViewPr>
      <p:scale>
        <a:sx n="44" d="100"/>
        <a:sy n="44"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presProps" Target="presProps.xml"/><Relationship Id="rId7" Type="http://schemas.openxmlformats.org/officeDocument/2006/relationships/slide" Target="slides/slide1.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5" Type="http://schemas.openxmlformats.org/officeDocument/2006/relationships/slideMaster" Target="slideMasters/slideMaster5.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notesMaster" Target="notesMasters/notesMaster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ตัวแทนหัวกระดาษ 1"/>
          <p:cNvSpPr>
            <a:spLocks noGrp="1"/>
          </p:cNvSpPr>
          <p:nvPr>
            <p:ph type="hdr" sz="quarter"/>
          </p:nvPr>
        </p:nvSpPr>
        <p:spPr>
          <a:xfrm>
            <a:off x="0" y="0"/>
            <a:ext cx="2938780" cy="496332"/>
          </a:xfrm>
          <a:prstGeom prst="rect">
            <a:avLst/>
          </a:prstGeom>
        </p:spPr>
        <p:txBody>
          <a:bodyPr vert="horz" lIns="91440" tIns="45720" rIns="91440" bIns="45720" rtlCol="0"/>
          <a:lstStyle>
            <a:lvl1pPr algn="l">
              <a:defRPr sz="1200"/>
            </a:lvl1pPr>
          </a:lstStyle>
          <a:p>
            <a:endParaRPr lang="th-TH"/>
          </a:p>
        </p:txBody>
      </p:sp>
      <p:sp>
        <p:nvSpPr>
          <p:cNvPr id="3" name="ตัวแทนวันที่ 2"/>
          <p:cNvSpPr>
            <a:spLocks noGrp="1"/>
          </p:cNvSpPr>
          <p:nvPr>
            <p:ph type="dt" idx="1"/>
          </p:nvPr>
        </p:nvSpPr>
        <p:spPr>
          <a:xfrm>
            <a:off x="3841451" y="0"/>
            <a:ext cx="2938780" cy="496332"/>
          </a:xfrm>
          <a:prstGeom prst="rect">
            <a:avLst/>
          </a:prstGeom>
        </p:spPr>
        <p:txBody>
          <a:bodyPr vert="horz" lIns="91440" tIns="45720" rIns="91440" bIns="45720" rtlCol="0"/>
          <a:lstStyle>
            <a:lvl1pPr algn="r">
              <a:defRPr sz="1200"/>
            </a:lvl1pPr>
          </a:lstStyle>
          <a:p>
            <a:fld id="{5C55BECB-EA31-4C60-8617-A5D2B7509B96}" type="datetimeFigureOut">
              <a:rPr lang="th-TH" smtClean="0"/>
              <a:t>14/02/60</a:t>
            </a:fld>
            <a:endParaRPr lang="th-TH"/>
          </a:p>
        </p:txBody>
      </p:sp>
      <p:sp>
        <p:nvSpPr>
          <p:cNvPr id="4" name="ตัวแทนรูปบนภาพนิ่ง 3"/>
          <p:cNvSpPr>
            <a:spLocks noGrp="1" noRot="1" noChangeAspect="1"/>
          </p:cNvSpPr>
          <p:nvPr>
            <p:ph type="sldImg" idx="2"/>
          </p:nvPr>
        </p:nvSpPr>
        <p:spPr>
          <a:xfrm>
            <a:off x="909638" y="744538"/>
            <a:ext cx="4962525" cy="3722687"/>
          </a:xfrm>
          <a:prstGeom prst="rect">
            <a:avLst/>
          </a:prstGeom>
          <a:noFill/>
          <a:ln w="12700">
            <a:solidFill>
              <a:prstClr val="black"/>
            </a:solidFill>
          </a:ln>
        </p:spPr>
        <p:txBody>
          <a:bodyPr vert="horz" lIns="91440" tIns="45720" rIns="91440" bIns="45720" rtlCol="0" anchor="ctr"/>
          <a:lstStyle/>
          <a:p>
            <a:endParaRPr lang="th-TH"/>
          </a:p>
        </p:txBody>
      </p:sp>
      <p:sp>
        <p:nvSpPr>
          <p:cNvPr id="5" name="ตัวแทนบันทึกย่อ 4"/>
          <p:cNvSpPr>
            <a:spLocks noGrp="1"/>
          </p:cNvSpPr>
          <p:nvPr>
            <p:ph type="body" sz="quarter" idx="3"/>
          </p:nvPr>
        </p:nvSpPr>
        <p:spPr>
          <a:xfrm>
            <a:off x="678180" y="4715153"/>
            <a:ext cx="5425440" cy="4466987"/>
          </a:xfrm>
          <a:prstGeom prst="rect">
            <a:avLst/>
          </a:prstGeom>
        </p:spPr>
        <p:txBody>
          <a:bodyPr vert="horz" lIns="91440" tIns="45720" rIns="91440" bIns="45720" rtlCol="0"/>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6" name="ตัวแทนท้ายกระดาษ 5"/>
          <p:cNvSpPr>
            <a:spLocks noGrp="1"/>
          </p:cNvSpPr>
          <p:nvPr>
            <p:ph type="ftr" sz="quarter" idx="4"/>
          </p:nvPr>
        </p:nvSpPr>
        <p:spPr>
          <a:xfrm>
            <a:off x="0" y="9428583"/>
            <a:ext cx="2938780" cy="496332"/>
          </a:xfrm>
          <a:prstGeom prst="rect">
            <a:avLst/>
          </a:prstGeom>
        </p:spPr>
        <p:txBody>
          <a:bodyPr vert="horz" lIns="91440" tIns="45720" rIns="91440" bIns="45720" rtlCol="0" anchor="b"/>
          <a:lstStyle>
            <a:lvl1pPr algn="l">
              <a:defRPr sz="1200"/>
            </a:lvl1pPr>
          </a:lstStyle>
          <a:p>
            <a:endParaRPr lang="th-TH"/>
          </a:p>
        </p:txBody>
      </p:sp>
      <p:sp>
        <p:nvSpPr>
          <p:cNvPr id="7" name="ตัวแทนหมายเลขภาพนิ่ง 6"/>
          <p:cNvSpPr>
            <a:spLocks noGrp="1"/>
          </p:cNvSpPr>
          <p:nvPr>
            <p:ph type="sldNum" sz="quarter" idx="5"/>
          </p:nvPr>
        </p:nvSpPr>
        <p:spPr>
          <a:xfrm>
            <a:off x="3841451" y="9428583"/>
            <a:ext cx="2938780" cy="496332"/>
          </a:xfrm>
          <a:prstGeom prst="rect">
            <a:avLst/>
          </a:prstGeom>
        </p:spPr>
        <p:txBody>
          <a:bodyPr vert="horz" lIns="91440" tIns="45720" rIns="91440" bIns="45720" rtlCol="0" anchor="b"/>
          <a:lstStyle>
            <a:lvl1pPr algn="r">
              <a:defRPr sz="1200"/>
            </a:lvl1pPr>
          </a:lstStyle>
          <a:p>
            <a:fld id="{FFA590C5-5B88-4F31-BAFB-D9299A517E76}" type="slidenum">
              <a:rPr lang="th-TH" smtClean="0"/>
              <a:t>‹#›</a:t>
            </a:fld>
            <a:endParaRPr lang="th-TH"/>
          </a:p>
        </p:txBody>
      </p:sp>
    </p:spTree>
    <p:extLst>
      <p:ext uri="{BB962C8B-B14F-4D97-AF65-F5344CB8AC3E}">
        <p14:creationId xmlns:p14="http://schemas.microsoft.com/office/powerpoint/2010/main" val="1051291715"/>
      </p:ext>
    </p:extLst>
  </p:cSld>
  <p:clrMap bg1="lt1" tx1="dk1" bg2="lt2" tx2="dk2" accent1="accent1" accent2="accent2" accent3="accent3" accent4="accent4" accent5="accent5" accent6="accent6" hlink="hlink" folHlink="folHlink"/>
  <p:notes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รูปบนภาพนิ่ง 1"/>
          <p:cNvSpPr>
            <a:spLocks noGrp="1" noRot="1" noChangeAspect="1"/>
          </p:cNvSpPr>
          <p:nvPr>
            <p:ph type="sldImg"/>
          </p:nvPr>
        </p:nvSpPr>
        <p:spPr/>
      </p:sp>
      <p:sp>
        <p:nvSpPr>
          <p:cNvPr id="3" name="ตัวแทนบันทึกย่อ 2"/>
          <p:cNvSpPr>
            <a:spLocks noGrp="1"/>
          </p:cNvSpPr>
          <p:nvPr>
            <p:ph type="body" idx="1"/>
          </p:nvPr>
        </p:nvSpPr>
        <p:spPr/>
        <p:txBody>
          <a:bodyPr/>
          <a:lstStyle/>
          <a:p>
            <a:endParaRPr lang="th-TH" dirty="0"/>
          </a:p>
        </p:txBody>
      </p:sp>
      <p:sp>
        <p:nvSpPr>
          <p:cNvPr id="4" name="ตัวแทนหมายเลขภาพนิ่ง 3"/>
          <p:cNvSpPr>
            <a:spLocks noGrp="1"/>
          </p:cNvSpPr>
          <p:nvPr>
            <p:ph type="sldNum" sz="quarter" idx="10"/>
          </p:nvPr>
        </p:nvSpPr>
        <p:spPr/>
        <p:txBody>
          <a:bodyPr/>
          <a:lstStyle/>
          <a:p>
            <a:fld id="{FFA590C5-5B88-4F31-BAFB-D9299A517E76}" type="slidenum">
              <a:rPr lang="th-TH" smtClean="0"/>
              <a:t>3</a:t>
            </a:fld>
            <a:endParaRPr lang="th-TH"/>
          </a:p>
        </p:txBody>
      </p:sp>
    </p:spTree>
    <p:extLst>
      <p:ext uri="{BB962C8B-B14F-4D97-AF65-F5344CB8AC3E}">
        <p14:creationId xmlns:p14="http://schemas.microsoft.com/office/powerpoint/2010/main" val="1693753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129E4D-75DC-46BF-A1D0-C54A58EC1CCE}" type="slidenum">
              <a:rPr lang="en-US"/>
              <a:pPr/>
              <a:t>4</a:t>
            </a:fld>
            <a:endParaRPr lang="th-TH"/>
          </a:p>
        </p:txBody>
      </p:sp>
      <p:sp>
        <p:nvSpPr>
          <p:cNvPr id="336898" name="Rectangle 2"/>
          <p:cNvSpPr>
            <a:spLocks noGrp="1" noRot="1" noChangeAspect="1" noChangeArrowheads="1" noTextEdit="1"/>
          </p:cNvSpPr>
          <p:nvPr>
            <p:ph type="sldImg"/>
          </p:nvPr>
        </p:nvSpPr>
        <p:spPr>
          <a:xfrm>
            <a:off x="911225" y="744538"/>
            <a:ext cx="4960938" cy="3722687"/>
          </a:xfrm>
          <a:ln/>
        </p:spPr>
      </p:sp>
      <p:sp>
        <p:nvSpPr>
          <p:cNvPr id="336899" name="Rectangle 3"/>
          <p:cNvSpPr>
            <a:spLocks noGrp="1" noChangeArrowheads="1"/>
          </p:cNvSpPr>
          <p:nvPr>
            <p:ph type="body" idx="1"/>
          </p:nvPr>
        </p:nvSpPr>
        <p:spPr/>
        <p:txBody>
          <a:bodyPr/>
          <a:lstStyle/>
          <a:p>
            <a:endParaRPr lang="th-TH"/>
          </a:p>
        </p:txBody>
      </p:sp>
    </p:spTree>
    <p:extLst>
      <p:ext uri="{BB962C8B-B14F-4D97-AF65-F5344CB8AC3E}">
        <p14:creationId xmlns:p14="http://schemas.microsoft.com/office/powerpoint/2010/main" val="12034797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C19503-BB31-4AF5-9921-8DA910D6D9A8}" type="slidenum">
              <a:rPr lang="en-US"/>
              <a:pPr/>
              <a:t>7</a:t>
            </a:fld>
            <a:endParaRPr lang="th-TH"/>
          </a:p>
        </p:txBody>
      </p:sp>
      <p:sp>
        <p:nvSpPr>
          <p:cNvPr id="522242" name="Rectangle 2"/>
          <p:cNvSpPr>
            <a:spLocks noGrp="1" noRot="1" noChangeAspect="1" noChangeArrowheads="1" noTextEdit="1"/>
          </p:cNvSpPr>
          <p:nvPr>
            <p:ph type="sldImg"/>
          </p:nvPr>
        </p:nvSpPr>
        <p:spPr>
          <a:xfrm>
            <a:off x="911225" y="744538"/>
            <a:ext cx="4960938" cy="3722687"/>
          </a:xfrm>
          <a:ln/>
        </p:spPr>
      </p:sp>
      <p:sp>
        <p:nvSpPr>
          <p:cNvPr id="522243" name="Rectangle 3"/>
          <p:cNvSpPr>
            <a:spLocks noGrp="1" noChangeArrowheads="1"/>
          </p:cNvSpPr>
          <p:nvPr>
            <p:ph type="body" idx="1"/>
          </p:nvPr>
        </p:nvSpPr>
        <p:spPr/>
        <p:txBody>
          <a:bodyPr/>
          <a:lstStyle/>
          <a:p>
            <a:endParaRPr lang="th-TH"/>
          </a:p>
        </p:txBody>
      </p:sp>
    </p:spTree>
    <p:extLst>
      <p:ext uri="{BB962C8B-B14F-4D97-AF65-F5344CB8AC3E}">
        <p14:creationId xmlns:p14="http://schemas.microsoft.com/office/powerpoint/2010/main" val="456498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C19503-BB31-4AF5-9921-8DA910D6D9A8}" type="slidenum">
              <a:rPr lang="en-US"/>
              <a:pPr/>
              <a:t>9</a:t>
            </a:fld>
            <a:endParaRPr lang="th-TH"/>
          </a:p>
        </p:txBody>
      </p:sp>
      <p:sp>
        <p:nvSpPr>
          <p:cNvPr id="522242" name="Rectangle 2"/>
          <p:cNvSpPr>
            <a:spLocks noGrp="1" noRot="1" noChangeAspect="1" noChangeArrowheads="1" noTextEdit="1"/>
          </p:cNvSpPr>
          <p:nvPr>
            <p:ph type="sldImg"/>
          </p:nvPr>
        </p:nvSpPr>
        <p:spPr>
          <a:xfrm>
            <a:off x="911225" y="744538"/>
            <a:ext cx="4960938" cy="3722687"/>
          </a:xfrm>
          <a:ln/>
        </p:spPr>
      </p:sp>
      <p:sp>
        <p:nvSpPr>
          <p:cNvPr id="522243" name="Rectangle 3"/>
          <p:cNvSpPr>
            <a:spLocks noGrp="1" noChangeArrowheads="1"/>
          </p:cNvSpPr>
          <p:nvPr>
            <p:ph type="body" idx="1"/>
          </p:nvPr>
        </p:nvSpPr>
        <p:spPr/>
        <p:txBody>
          <a:bodyPr/>
          <a:lstStyle/>
          <a:p>
            <a:endParaRPr lang="th-TH" dirty="0"/>
          </a:p>
        </p:txBody>
      </p:sp>
    </p:spTree>
    <p:extLst>
      <p:ext uri="{BB962C8B-B14F-4D97-AF65-F5344CB8AC3E}">
        <p14:creationId xmlns:p14="http://schemas.microsoft.com/office/powerpoint/2010/main" val="1686140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353ED7-5D64-4A7F-B81A-F5F04206E699}" type="slidenum">
              <a:rPr lang="en-US"/>
              <a:pPr/>
              <a:t>10</a:t>
            </a:fld>
            <a:endParaRPr lang="th-TH"/>
          </a:p>
        </p:txBody>
      </p:sp>
      <p:sp>
        <p:nvSpPr>
          <p:cNvPr id="525314" name="Rectangle 2"/>
          <p:cNvSpPr>
            <a:spLocks noGrp="1" noRot="1" noChangeAspect="1" noChangeArrowheads="1" noTextEdit="1"/>
          </p:cNvSpPr>
          <p:nvPr>
            <p:ph type="sldImg"/>
          </p:nvPr>
        </p:nvSpPr>
        <p:spPr>
          <a:xfrm>
            <a:off x="911225" y="744538"/>
            <a:ext cx="4960938" cy="3722687"/>
          </a:xfrm>
          <a:ln/>
        </p:spPr>
      </p:sp>
      <p:sp>
        <p:nvSpPr>
          <p:cNvPr id="525315" name="Rectangle 3"/>
          <p:cNvSpPr>
            <a:spLocks noGrp="1" noChangeArrowheads="1"/>
          </p:cNvSpPr>
          <p:nvPr>
            <p:ph type="body" idx="1"/>
          </p:nvPr>
        </p:nvSpPr>
        <p:spPr/>
        <p:txBody>
          <a:bodyPr/>
          <a:lstStyle/>
          <a:p>
            <a:endParaRPr lang="th-TH"/>
          </a:p>
        </p:txBody>
      </p:sp>
    </p:spTree>
    <p:extLst>
      <p:ext uri="{BB962C8B-B14F-4D97-AF65-F5344CB8AC3E}">
        <p14:creationId xmlns:p14="http://schemas.microsoft.com/office/powerpoint/2010/main" val="8934042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1A2C22-70EB-49E0-BA98-5626B85FA77A}" type="slidenum">
              <a:rPr lang="en-US"/>
              <a:pPr/>
              <a:t>17</a:t>
            </a:fld>
            <a:endParaRPr lang="th-TH"/>
          </a:p>
        </p:txBody>
      </p:sp>
      <p:sp>
        <p:nvSpPr>
          <p:cNvPr id="357378" name="Rectangle 2"/>
          <p:cNvSpPr>
            <a:spLocks noGrp="1" noRot="1" noChangeAspect="1" noChangeArrowheads="1" noTextEdit="1"/>
          </p:cNvSpPr>
          <p:nvPr>
            <p:ph type="sldImg"/>
          </p:nvPr>
        </p:nvSpPr>
        <p:spPr>
          <a:xfrm>
            <a:off x="911225" y="744538"/>
            <a:ext cx="4960938" cy="3722687"/>
          </a:xfrm>
          <a:ln/>
        </p:spPr>
      </p:sp>
      <p:sp>
        <p:nvSpPr>
          <p:cNvPr id="357379" name="Rectangle 3"/>
          <p:cNvSpPr>
            <a:spLocks noGrp="1" noChangeArrowheads="1"/>
          </p:cNvSpPr>
          <p:nvPr>
            <p:ph type="body" idx="1"/>
          </p:nvPr>
        </p:nvSpPr>
        <p:spPr/>
        <p:txBody>
          <a:bodyPr/>
          <a:lstStyle/>
          <a:p>
            <a:endParaRPr lang="th-TH"/>
          </a:p>
        </p:txBody>
      </p:sp>
    </p:spTree>
    <p:extLst>
      <p:ext uri="{BB962C8B-B14F-4D97-AF65-F5344CB8AC3E}">
        <p14:creationId xmlns:p14="http://schemas.microsoft.com/office/powerpoint/2010/main" val="4923150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รูปบนภาพนิ่ง 1"/>
          <p:cNvSpPr>
            <a:spLocks noGrp="1" noRot="1" noChangeAspect="1"/>
          </p:cNvSpPr>
          <p:nvPr>
            <p:ph type="sldImg"/>
          </p:nvPr>
        </p:nvSpPr>
        <p:spPr/>
      </p:sp>
      <p:sp>
        <p:nvSpPr>
          <p:cNvPr id="3" name="ตัวแทนบันทึกย่อ 2"/>
          <p:cNvSpPr>
            <a:spLocks noGrp="1"/>
          </p:cNvSpPr>
          <p:nvPr>
            <p:ph type="body" idx="1"/>
          </p:nvPr>
        </p:nvSpPr>
        <p:spPr/>
        <p:txBody>
          <a:bodyPr/>
          <a:lstStyle/>
          <a:p>
            <a:endParaRPr lang="th-TH" dirty="0"/>
          </a:p>
        </p:txBody>
      </p:sp>
      <p:sp>
        <p:nvSpPr>
          <p:cNvPr id="4" name="ตัวแทนหมายเลขภาพนิ่ง 3"/>
          <p:cNvSpPr>
            <a:spLocks noGrp="1"/>
          </p:cNvSpPr>
          <p:nvPr>
            <p:ph type="sldNum" sz="quarter" idx="10"/>
          </p:nvPr>
        </p:nvSpPr>
        <p:spPr/>
        <p:txBody>
          <a:bodyPr/>
          <a:lstStyle/>
          <a:p>
            <a:fld id="{FFA590C5-5B88-4F31-BAFB-D9299A517E76}" type="slidenum">
              <a:rPr lang="th-TH" smtClean="0"/>
              <a:t>23</a:t>
            </a:fld>
            <a:endParaRPr lang="th-TH"/>
          </a:p>
        </p:txBody>
      </p:sp>
    </p:spTree>
    <p:extLst>
      <p:ext uri="{BB962C8B-B14F-4D97-AF65-F5344CB8AC3E}">
        <p14:creationId xmlns:p14="http://schemas.microsoft.com/office/powerpoint/2010/main" val="15190740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รูปบนภาพนิ่ง 1"/>
          <p:cNvSpPr>
            <a:spLocks noGrp="1" noRot="1" noChangeAspect="1"/>
          </p:cNvSpPr>
          <p:nvPr>
            <p:ph type="sldImg"/>
          </p:nvPr>
        </p:nvSpPr>
        <p:spPr/>
      </p:sp>
      <p:sp>
        <p:nvSpPr>
          <p:cNvPr id="3" name="ตัวแทนบันทึกย่อ 2"/>
          <p:cNvSpPr>
            <a:spLocks noGrp="1"/>
          </p:cNvSpPr>
          <p:nvPr>
            <p:ph type="body" idx="1"/>
          </p:nvPr>
        </p:nvSpPr>
        <p:spPr/>
        <p:txBody>
          <a:bodyPr/>
          <a:lstStyle/>
          <a:p>
            <a:endParaRPr lang="th-TH" dirty="0"/>
          </a:p>
        </p:txBody>
      </p:sp>
      <p:sp>
        <p:nvSpPr>
          <p:cNvPr id="4" name="ตัวแทนหมายเลขภาพนิ่ง 3"/>
          <p:cNvSpPr>
            <a:spLocks noGrp="1"/>
          </p:cNvSpPr>
          <p:nvPr>
            <p:ph type="sldNum" sz="quarter" idx="10"/>
          </p:nvPr>
        </p:nvSpPr>
        <p:spPr/>
        <p:txBody>
          <a:bodyPr/>
          <a:lstStyle/>
          <a:p>
            <a:fld id="{FFA590C5-5B88-4F31-BAFB-D9299A517E76}" type="slidenum">
              <a:rPr lang="th-TH" smtClean="0"/>
              <a:t>25</a:t>
            </a:fld>
            <a:endParaRPr lang="th-TH"/>
          </a:p>
        </p:txBody>
      </p:sp>
    </p:spTree>
    <p:extLst>
      <p:ext uri="{BB962C8B-B14F-4D97-AF65-F5344CB8AC3E}">
        <p14:creationId xmlns:p14="http://schemas.microsoft.com/office/powerpoint/2010/main" val="16937530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ภาพนิ่งชื่อเรื่อง">
    <p:spTree>
      <p:nvGrpSpPr>
        <p:cNvPr id="1" name=""/>
        <p:cNvGrpSpPr/>
        <p:nvPr/>
      </p:nvGrpSpPr>
      <p:grpSpPr>
        <a:xfrm>
          <a:off x="0" y="0"/>
          <a:ext cx="0" cy="0"/>
          <a:chOff x="0" y="0"/>
          <a:chExt cx="0" cy="0"/>
        </a:xfrm>
      </p:grpSpPr>
      <p:sp>
        <p:nvSpPr>
          <p:cNvPr id="2" name="ชื่อเรื่อง 1"/>
          <p:cNvSpPr>
            <a:spLocks noGrp="1"/>
          </p:cNvSpPr>
          <p:nvPr>
            <p:ph type="ctrTitle"/>
          </p:nvPr>
        </p:nvSpPr>
        <p:spPr>
          <a:xfrm>
            <a:off x="685800" y="2130425"/>
            <a:ext cx="7772400" cy="1470025"/>
          </a:xfrm>
        </p:spPr>
        <p:txBody>
          <a:bodyPr/>
          <a:lstStyle/>
          <a:p>
            <a:r>
              <a:rPr lang="th-TH"/>
              <a:t>คลิกเพื่อแก้ไขลักษณะชื่อเรื่องต้นแบบ</a:t>
            </a:r>
          </a:p>
        </p:txBody>
      </p:sp>
      <p:sp>
        <p:nvSpPr>
          <p:cNvPr id="3" name="ชื่อเรื่องรอง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h-TH"/>
              <a:t>คลิกเพื่อแก้ไขลักษณะชื่อเรื่องรองต้นแบบ</a:t>
            </a:r>
          </a:p>
        </p:txBody>
      </p:sp>
      <p:sp>
        <p:nvSpPr>
          <p:cNvPr id="4" name="ตัวแทนวันที่ 3"/>
          <p:cNvSpPr>
            <a:spLocks noGrp="1"/>
          </p:cNvSpPr>
          <p:nvPr>
            <p:ph type="dt" sz="half" idx="10"/>
          </p:nvPr>
        </p:nvSpPr>
        <p:spPr/>
        <p:txBody>
          <a:bodyPr/>
          <a:lstStyle/>
          <a:p>
            <a:fld id="{E4C0441C-4E24-457B-8613-53406090CB78}" type="datetimeFigureOut">
              <a:rPr lang="th-TH" smtClean="0"/>
              <a:t>14/02/60</a:t>
            </a:fld>
            <a:endParaRPr lang="th-TH"/>
          </a:p>
        </p:txBody>
      </p:sp>
      <p:sp>
        <p:nvSpPr>
          <p:cNvPr id="5" name="ตัวแทนท้ายกระดาษ 4"/>
          <p:cNvSpPr>
            <a:spLocks noGrp="1"/>
          </p:cNvSpPr>
          <p:nvPr>
            <p:ph type="ftr" sz="quarter" idx="11"/>
          </p:nvPr>
        </p:nvSpPr>
        <p:spPr/>
        <p:txBody>
          <a:bodyPr/>
          <a:lstStyle/>
          <a:p>
            <a:endParaRPr lang="th-TH"/>
          </a:p>
        </p:txBody>
      </p:sp>
      <p:sp>
        <p:nvSpPr>
          <p:cNvPr id="6" name="ตัวแทนหมายเลขภาพนิ่ง 5"/>
          <p:cNvSpPr>
            <a:spLocks noGrp="1"/>
          </p:cNvSpPr>
          <p:nvPr>
            <p:ph type="sldNum" sz="quarter" idx="12"/>
          </p:nvPr>
        </p:nvSpPr>
        <p:spPr/>
        <p:txBody>
          <a:bodyPr/>
          <a:lstStyle/>
          <a:p>
            <a:fld id="{6AB61DD6-F480-4A2C-860B-0E892136D4A2}" type="slidenum">
              <a:rPr lang="th-TH" smtClean="0"/>
              <a:t>‹#›</a:t>
            </a:fld>
            <a:endParaRPr lang="th-TH"/>
          </a:p>
        </p:txBody>
      </p:sp>
    </p:spTree>
    <p:extLst>
      <p:ext uri="{BB962C8B-B14F-4D97-AF65-F5344CB8AC3E}">
        <p14:creationId xmlns:p14="http://schemas.microsoft.com/office/powerpoint/2010/main" val="1841878807"/>
      </p:ext>
    </p:extLst>
  </p:cSld>
  <p:clrMapOvr>
    <a:masterClrMapping/>
  </p:clrMapOvr>
  <p:transition spd="slow">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ชื่อเรื่องและเนื้อหา">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a:t>คลิกเพื่อแก้ไขลักษณะชื่อเรื่องต้นแบบ</a:t>
            </a:r>
          </a:p>
        </p:txBody>
      </p:sp>
      <p:sp>
        <p:nvSpPr>
          <p:cNvPr id="3" name="ตัวแทนเนื้อหา 2"/>
          <p:cNvSpPr>
            <a:spLocks noGrp="1"/>
          </p:cNvSpPr>
          <p:nvPr>
            <p:ph idx="1"/>
          </p:nvPr>
        </p:nvSpPr>
        <p:spPr/>
        <p:txBody>
          <a:body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4" name="ตัวแทนวันที่ 3"/>
          <p:cNvSpPr>
            <a:spLocks noGrp="1"/>
          </p:cNvSpPr>
          <p:nvPr>
            <p:ph type="dt" sz="half" idx="10"/>
          </p:nvPr>
        </p:nvSpPr>
        <p:spPr/>
        <p:txBody>
          <a:bodyPr/>
          <a:lstStyle/>
          <a:p>
            <a:fld id="{E4C0441C-4E24-457B-8613-53406090CB78}" type="datetimeFigureOut">
              <a:rPr lang="th-TH" smtClean="0"/>
              <a:t>14/02/60</a:t>
            </a:fld>
            <a:endParaRPr lang="th-TH"/>
          </a:p>
        </p:txBody>
      </p:sp>
      <p:sp>
        <p:nvSpPr>
          <p:cNvPr id="5" name="ตัวแทนท้ายกระดาษ 4"/>
          <p:cNvSpPr>
            <a:spLocks noGrp="1"/>
          </p:cNvSpPr>
          <p:nvPr>
            <p:ph type="ftr" sz="quarter" idx="11"/>
          </p:nvPr>
        </p:nvSpPr>
        <p:spPr/>
        <p:txBody>
          <a:bodyPr/>
          <a:lstStyle/>
          <a:p>
            <a:endParaRPr lang="th-TH"/>
          </a:p>
        </p:txBody>
      </p:sp>
      <p:sp>
        <p:nvSpPr>
          <p:cNvPr id="6" name="ตัวแทนหมายเลขภาพนิ่ง 5"/>
          <p:cNvSpPr>
            <a:spLocks noGrp="1"/>
          </p:cNvSpPr>
          <p:nvPr>
            <p:ph type="sldNum" sz="quarter" idx="12"/>
          </p:nvPr>
        </p:nvSpPr>
        <p:spPr/>
        <p:txBody>
          <a:bodyPr/>
          <a:lstStyle/>
          <a:p>
            <a:fld id="{6AB61DD6-F480-4A2C-860B-0E892136D4A2}" type="slidenum">
              <a:rPr lang="th-TH" smtClean="0"/>
              <a:t>‹#›</a:t>
            </a:fld>
            <a:endParaRPr lang="th-TH"/>
          </a:p>
        </p:txBody>
      </p:sp>
    </p:spTree>
    <p:extLst>
      <p:ext uri="{BB962C8B-B14F-4D97-AF65-F5344CB8AC3E}">
        <p14:creationId xmlns:p14="http://schemas.microsoft.com/office/powerpoint/2010/main" val="419603684"/>
      </p:ext>
    </p:extLst>
  </p:cSld>
  <p:clrMapOvr>
    <a:masterClrMapping/>
  </p:clrMapOvr>
  <p:transition spd="slow">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ส่วนหัวของส่วน">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722313" y="4406900"/>
            <a:ext cx="7772400" cy="1362075"/>
          </a:xfrm>
        </p:spPr>
        <p:txBody>
          <a:bodyPr anchor="t"/>
          <a:lstStyle>
            <a:lvl1pPr algn="l">
              <a:defRPr sz="4000" b="1" cap="all"/>
            </a:lvl1pPr>
          </a:lstStyle>
          <a:p>
            <a:r>
              <a:rPr lang="th-TH"/>
              <a:t>คลิกเพื่อแก้ไขลักษณะชื่อเรื่องต้นแบบ</a:t>
            </a:r>
          </a:p>
        </p:txBody>
      </p:sp>
      <p:sp>
        <p:nvSpPr>
          <p:cNvPr id="3" name="ตัวแทนข้อความ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h-TH"/>
              <a:t>คลิกเพื่อแก้ไขลักษณะของข้อความต้นแบบ</a:t>
            </a:r>
          </a:p>
        </p:txBody>
      </p:sp>
      <p:sp>
        <p:nvSpPr>
          <p:cNvPr id="4" name="ตัวแทนวันที่ 3"/>
          <p:cNvSpPr>
            <a:spLocks noGrp="1"/>
          </p:cNvSpPr>
          <p:nvPr>
            <p:ph type="dt" sz="half" idx="10"/>
          </p:nvPr>
        </p:nvSpPr>
        <p:spPr/>
        <p:txBody>
          <a:bodyPr/>
          <a:lstStyle/>
          <a:p>
            <a:fld id="{E4C0441C-4E24-457B-8613-53406090CB78}" type="datetimeFigureOut">
              <a:rPr lang="th-TH" smtClean="0"/>
              <a:t>14/02/60</a:t>
            </a:fld>
            <a:endParaRPr lang="th-TH"/>
          </a:p>
        </p:txBody>
      </p:sp>
      <p:sp>
        <p:nvSpPr>
          <p:cNvPr id="5" name="ตัวแทนท้ายกระดาษ 4"/>
          <p:cNvSpPr>
            <a:spLocks noGrp="1"/>
          </p:cNvSpPr>
          <p:nvPr>
            <p:ph type="ftr" sz="quarter" idx="11"/>
          </p:nvPr>
        </p:nvSpPr>
        <p:spPr/>
        <p:txBody>
          <a:bodyPr/>
          <a:lstStyle/>
          <a:p>
            <a:endParaRPr lang="th-TH"/>
          </a:p>
        </p:txBody>
      </p:sp>
      <p:sp>
        <p:nvSpPr>
          <p:cNvPr id="6" name="ตัวแทนหมายเลขภาพนิ่ง 5"/>
          <p:cNvSpPr>
            <a:spLocks noGrp="1"/>
          </p:cNvSpPr>
          <p:nvPr>
            <p:ph type="sldNum" sz="quarter" idx="12"/>
          </p:nvPr>
        </p:nvSpPr>
        <p:spPr/>
        <p:txBody>
          <a:bodyPr/>
          <a:lstStyle/>
          <a:p>
            <a:fld id="{6AB61DD6-F480-4A2C-860B-0E892136D4A2}" type="slidenum">
              <a:rPr lang="th-TH" smtClean="0"/>
              <a:t>‹#›</a:t>
            </a:fld>
            <a:endParaRPr lang="th-TH"/>
          </a:p>
        </p:txBody>
      </p:sp>
    </p:spTree>
    <p:extLst>
      <p:ext uri="{BB962C8B-B14F-4D97-AF65-F5344CB8AC3E}">
        <p14:creationId xmlns:p14="http://schemas.microsoft.com/office/powerpoint/2010/main" val="3479924023"/>
      </p:ext>
    </p:extLst>
  </p:cSld>
  <p:clrMapOvr>
    <a:masterClrMapping/>
  </p:clrMapOvr>
  <p:transition spd="slow">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เนื้อหา 2 ส่วน">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a:t>คลิกเพื่อแก้ไขลักษณะชื่อเรื่องต้นแบบ</a:t>
            </a:r>
          </a:p>
        </p:txBody>
      </p:sp>
      <p:sp>
        <p:nvSpPr>
          <p:cNvPr id="3" name="ตัวแทนเนื้อหา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4" name="ตัวแทนเนื้อหา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5" name="ตัวแทนวันที่ 4"/>
          <p:cNvSpPr>
            <a:spLocks noGrp="1"/>
          </p:cNvSpPr>
          <p:nvPr>
            <p:ph type="dt" sz="half" idx="10"/>
          </p:nvPr>
        </p:nvSpPr>
        <p:spPr/>
        <p:txBody>
          <a:bodyPr/>
          <a:lstStyle/>
          <a:p>
            <a:fld id="{E4C0441C-4E24-457B-8613-53406090CB78}" type="datetimeFigureOut">
              <a:rPr lang="th-TH" smtClean="0"/>
              <a:t>14/02/60</a:t>
            </a:fld>
            <a:endParaRPr lang="th-TH"/>
          </a:p>
        </p:txBody>
      </p:sp>
      <p:sp>
        <p:nvSpPr>
          <p:cNvPr id="6" name="ตัวแทนท้ายกระดาษ 5"/>
          <p:cNvSpPr>
            <a:spLocks noGrp="1"/>
          </p:cNvSpPr>
          <p:nvPr>
            <p:ph type="ftr" sz="quarter" idx="11"/>
          </p:nvPr>
        </p:nvSpPr>
        <p:spPr/>
        <p:txBody>
          <a:bodyPr/>
          <a:lstStyle/>
          <a:p>
            <a:endParaRPr lang="th-TH"/>
          </a:p>
        </p:txBody>
      </p:sp>
      <p:sp>
        <p:nvSpPr>
          <p:cNvPr id="7" name="ตัวแทนหมายเลขภาพนิ่ง 6"/>
          <p:cNvSpPr>
            <a:spLocks noGrp="1"/>
          </p:cNvSpPr>
          <p:nvPr>
            <p:ph type="sldNum" sz="quarter" idx="12"/>
          </p:nvPr>
        </p:nvSpPr>
        <p:spPr/>
        <p:txBody>
          <a:bodyPr/>
          <a:lstStyle/>
          <a:p>
            <a:fld id="{6AB61DD6-F480-4A2C-860B-0E892136D4A2}" type="slidenum">
              <a:rPr lang="th-TH" smtClean="0"/>
              <a:t>‹#›</a:t>
            </a:fld>
            <a:endParaRPr lang="th-TH"/>
          </a:p>
        </p:txBody>
      </p:sp>
    </p:spTree>
    <p:extLst>
      <p:ext uri="{BB962C8B-B14F-4D97-AF65-F5344CB8AC3E}">
        <p14:creationId xmlns:p14="http://schemas.microsoft.com/office/powerpoint/2010/main" val="2411390004"/>
      </p:ext>
    </p:extLst>
  </p:cSld>
  <p:clrMapOvr>
    <a:masterClrMapping/>
  </p:clrMapOvr>
  <p:transition spd="slow">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การเปรียบเทียบ">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lvl1pPr>
              <a:defRPr/>
            </a:lvl1pPr>
          </a:lstStyle>
          <a:p>
            <a:r>
              <a:rPr lang="th-TH"/>
              <a:t>คลิกเพื่อแก้ไขลักษณะชื่อเรื่องต้นแบบ</a:t>
            </a:r>
          </a:p>
        </p:txBody>
      </p:sp>
      <p:sp>
        <p:nvSpPr>
          <p:cNvPr id="3" name="ตัวแทนข้อความ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h-TH"/>
              <a:t>คลิกเพื่อแก้ไขลักษณะของข้อความต้นแบบ</a:t>
            </a:r>
          </a:p>
        </p:txBody>
      </p:sp>
      <p:sp>
        <p:nvSpPr>
          <p:cNvPr id="4" name="ตัวแทนเนื้อหา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5" name="ตัวแทนข้อความ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h-TH"/>
              <a:t>คลิกเพื่อแก้ไขลักษณะของข้อความต้นแบบ</a:t>
            </a:r>
          </a:p>
        </p:txBody>
      </p:sp>
      <p:sp>
        <p:nvSpPr>
          <p:cNvPr id="6" name="ตัวแทนเนื้อหา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7" name="ตัวแทนวันที่ 6"/>
          <p:cNvSpPr>
            <a:spLocks noGrp="1"/>
          </p:cNvSpPr>
          <p:nvPr>
            <p:ph type="dt" sz="half" idx="10"/>
          </p:nvPr>
        </p:nvSpPr>
        <p:spPr/>
        <p:txBody>
          <a:bodyPr/>
          <a:lstStyle/>
          <a:p>
            <a:fld id="{E4C0441C-4E24-457B-8613-53406090CB78}" type="datetimeFigureOut">
              <a:rPr lang="th-TH" smtClean="0"/>
              <a:t>14/02/60</a:t>
            </a:fld>
            <a:endParaRPr lang="th-TH"/>
          </a:p>
        </p:txBody>
      </p:sp>
      <p:sp>
        <p:nvSpPr>
          <p:cNvPr id="8" name="ตัวแทนท้ายกระดาษ 7"/>
          <p:cNvSpPr>
            <a:spLocks noGrp="1"/>
          </p:cNvSpPr>
          <p:nvPr>
            <p:ph type="ftr" sz="quarter" idx="11"/>
          </p:nvPr>
        </p:nvSpPr>
        <p:spPr/>
        <p:txBody>
          <a:bodyPr/>
          <a:lstStyle/>
          <a:p>
            <a:endParaRPr lang="th-TH"/>
          </a:p>
        </p:txBody>
      </p:sp>
      <p:sp>
        <p:nvSpPr>
          <p:cNvPr id="9" name="ตัวแทนหมายเลขภาพนิ่ง 8"/>
          <p:cNvSpPr>
            <a:spLocks noGrp="1"/>
          </p:cNvSpPr>
          <p:nvPr>
            <p:ph type="sldNum" sz="quarter" idx="12"/>
          </p:nvPr>
        </p:nvSpPr>
        <p:spPr/>
        <p:txBody>
          <a:bodyPr/>
          <a:lstStyle/>
          <a:p>
            <a:fld id="{6AB61DD6-F480-4A2C-860B-0E892136D4A2}" type="slidenum">
              <a:rPr lang="th-TH" smtClean="0"/>
              <a:t>‹#›</a:t>
            </a:fld>
            <a:endParaRPr lang="th-TH"/>
          </a:p>
        </p:txBody>
      </p:sp>
    </p:spTree>
    <p:extLst>
      <p:ext uri="{BB962C8B-B14F-4D97-AF65-F5344CB8AC3E}">
        <p14:creationId xmlns:p14="http://schemas.microsoft.com/office/powerpoint/2010/main" val="557594896"/>
      </p:ext>
    </p:extLst>
  </p:cSld>
  <p:clrMapOvr>
    <a:masterClrMapping/>
  </p:clrMapOvr>
  <p:transition spd="slow">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เฉพาะชื่อเรื่อง">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a:t>คลิกเพื่อแก้ไขลักษณะชื่อเรื่องต้นแบบ</a:t>
            </a:r>
          </a:p>
        </p:txBody>
      </p:sp>
      <p:sp>
        <p:nvSpPr>
          <p:cNvPr id="3" name="ตัวแทนวันที่ 2"/>
          <p:cNvSpPr>
            <a:spLocks noGrp="1"/>
          </p:cNvSpPr>
          <p:nvPr>
            <p:ph type="dt" sz="half" idx="10"/>
          </p:nvPr>
        </p:nvSpPr>
        <p:spPr/>
        <p:txBody>
          <a:bodyPr/>
          <a:lstStyle/>
          <a:p>
            <a:fld id="{E4C0441C-4E24-457B-8613-53406090CB78}" type="datetimeFigureOut">
              <a:rPr lang="th-TH" smtClean="0"/>
              <a:t>14/02/60</a:t>
            </a:fld>
            <a:endParaRPr lang="th-TH"/>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6AB61DD6-F480-4A2C-860B-0E892136D4A2}" type="slidenum">
              <a:rPr lang="th-TH" smtClean="0"/>
              <a:t>‹#›</a:t>
            </a:fld>
            <a:endParaRPr lang="th-TH"/>
          </a:p>
        </p:txBody>
      </p:sp>
    </p:spTree>
    <p:extLst>
      <p:ext uri="{BB962C8B-B14F-4D97-AF65-F5344CB8AC3E}">
        <p14:creationId xmlns:p14="http://schemas.microsoft.com/office/powerpoint/2010/main" val="1811352753"/>
      </p:ext>
    </p:extLst>
  </p:cSld>
  <p:clrMapOvr>
    <a:masterClrMapping/>
  </p:clrMapOvr>
  <p:transition spd="slow">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ว่างเปล่า">
    <p:spTree>
      <p:nvGrpSpPr>
        <p:cNvPr id="1" name=""/>
        <p:cNvGrpSpPr/>
        <p:nvPr/>
      </p:nvGrpSpPr>
      <p:grpSpPr>
        <a:xfrm>
          <a:off x="0" y="0"/>
          <a:ext cx="0" cy="0"/>
          <a:chOff x="0" y="0"/>
          <a:chExt cx="0" cy="0"/>
        </a:xfrm>
      </p:grpSpPr>
      <p:sp>
        <p:nvSpPr>
          <p:cNvPr id="2" name="ตัวแทนวันที่ 1"/>
          <p:cNvSpPr>
            <a:spLocks noGrp="1"/>
          </p:cNvSpPr>
          <p:nvPr>
            <p:ph type="dt" sz="half" idx="10"/>
          </p:nvPr>
        </p:nvSpPr>
        <p:spPr/>
        <p:txBody>
          <a:bodyPr/>
          <a:lstStyle/>
          <a:p>
            <a:fld id="{E4C0441C-4E24-457B-8613-53406090CB78}" type="datetimeFigureOut">
              <a:rPr lang="th-TH" smtClean="0"/>
              <a:t>14/02/60</a:t>
            </a:fld>
            <a:endParaRPr lang="th-TH"/>
          </a:p>
        </p:txBody>
      </p:sp>
      <p:sp>
        <p:nvSpPr>
          <p:cNvPr id="3" name="ตัวแทนท้ายกระดาษ 2"/>
          <p:cNvSpPr>
            <a:spLocks noGrp="1"/>
          </p:cNvSpPr>
          <p:nvPr>
            <p:ph type="ftr" sz="quarter" idx="11"/>
          </p:nvPr>
        </p:nvSpPr>
        <p:spPr/>
        <p:txBody>
          <a:bodyPr/>
          <a:lstStyle/>
          <a:p>
            <a:endParaRPr lang="th-TH"/>
          </a:p>
        </p:txBody>
      </p:sp>
      <p:sp>
        <p:nvSpPr>
          <p:cNvPr id="4" name="ตัวแทนหมายเลขภาพนิ่ง 3"/>
          <p:cNvSpPr>
            <a:spLocks noGrp="1"/>
          </p:cNvSpPr>
          <p:nvPr>
            <p:ph type="sldNum" sz="quarter" idx="12"/>
          </p:nvPr>
        </p:nvSpPr>
        <p:spPr/>
        <p:txBody>
          <a:bodyPr/>
          <a:lstStyle/>
          <a:p>
            <a:fld id="{6AB61DD6-F480-4A2C-860B-0E892136D4A2}" type="slidenum">
              <a:rPr lang="th-TH" smtClean="0"/>
              <a:t>‹#›</a:t>
            </a:fld>
            <a:endParaRPr lang="th-TH"/>
          </a:p>
        </p:txBody>
      </p:sp>
    </p:spTree>
    <p:extLst>
      <p:ext uri="{BB962C8B-B14F-4D97-AF65-F5344CB8AC3E}">
        <p14:creationId xmlns:p14="http://schemas.microsoft.com/office/powerpoint/2010/main" val="3467716842"/>
      </p:ext>
    </p:extLst>
  </p:cSld>
  <p:clrMapOvr>
    <a:masterClrMapping/>
  </p:clrMapOvr>
  <p:transition spd="slow">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เนื้อหาพร้อมคำอธิบายภาพ">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457200" y="273050"/>
            <a:ext cx="3008313" cy="1162050"/>
          </a:xfrm>
        </p:spPr>
        <p:txBody>
          <a:bodyPr anchor="b"/>
          <a:lstStyle>
            <a:lvl1pPr algn="l">
              <a:defRPr sz="2000" b="1"/>
            </a:lvl1pPr>
          </a:lstStyle>
          <a:p>
            <a:r>
              <a:rPr lang="th-TH"/>
              <a:t>คลิกเพื่อแก้ไขลักษณะชื่อเรื่องต้นแบบ</a:t>
            </a:r>
          </a:p>
        </p:txBody>
      </p:sp>
      <p:sp>
        <p:nvSpPr>
          <p:cNvPr id="3" name="ตัวแทนเนื้อหา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4" name="ตัวแทนข้อความ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h-TH"/>
              <a:t>คลิกเพื่อแก้ไขลักษณะของข้อความต้นแบบ</a:t>
            </a:r>
          </a:p>
        </p:txBody>
      </p:sp>
      <p:sp>
        <p:nvSpPr>
          <p:cNvPr id="5" name="ตัวแทนวันที่ 4"/>
          <p:cNvSpPr>
            <a:spLocks noGrp="1"/>
          </p:cNvSpPr>
          <p:nvPr>
            <p:ph type="dt" sz="half" idx="10"/>
          </p:nvPr>
        </p:nvSpPr>
        <p:spPr/>
        <p:txBody>
          <a:bodyPr/>
          <a:lstStyle/>
          <a:p>
            <a:fld id="{E4C0441C-4E24-457B-8613-53406090CB78}" type="datetimeFigureOut">
              <a:rPr lang="th-TH" smtClean="0"/>
              <a:t>14/02/60</a:t>
            </a:fld>
            <a:endParaRPr lang="th-TH"/>
          </a:p>
        </p:txBody>
      </p:sp>
      <p:sp>
        <p:nvSpPr>
          <p:cNvPr id="6" name="ตัวแทนท้ายกระดาษ 5"/>
          <p:cNvSpPr>
            <a:spLocks noGrp="1"/>
          </p:cNvSpPr>
          <p:nvPr>
            <p:ph type="ftr" sz="quarter" idx="11"/>
          </p:nvPr>
        </p:nvSpPr>
        <p:spPr/>
        <p:txBody>
          <a:bodyPr/>
          <a:lstStyle/>
          <a:p>
            <a:endParaRPr lang="th-TH"/>
          </a:p>
        </p:txBody>
      </p:sp>
      <p:sp>
        <p:nvSpPr>
          <p:cNvPr id="7" name="ตัวแทนหมายเลขภาพนิ่ง 6"/>
          <p:cNvSpPr>
            <a:spLocks noGrp="1"/>
          </p:cNvSpPr>
          <p:nvPr>
            <p:ph type="sldNum" sz="quarter" idx="12"/>
          </p:nvPr>
        </p:nvSpPr>
        <p:spPr/>
        <p:txBody>
          <a:bodyPr/>
          <a:lstStyle/>
          <a:p>
            <a:fld id="{6AB61DD6-F480-4A2C-860B-0E892136D4A2}" type="slidenum">
              <a:rPr lang="th-TH" smtClean="0"/>
              <a:t>‹#›</a:t>
            </a:fld>
            <a:endParaRPr lang="th-TH"/>
          </a:p>
        </p:txBody>
      </p:sp>
    </p:spTree>
    <p:extLst>
      <p:ext uri="{BB962C8B-B14F-4D97-AF65-F5344CB8AC3E}">
        <p14:creationId xmlns:p14="http://schemas.microsoft.com/office/powerpoint/2010/main" val="1957016677"/>
      </p:ext>
    </p:extLst>
  </p:cSld>
  <p:clrMapOvr>
    <a:masterClrMapping/>
  </p:clrMapOvr>
  <p:transition spd="slow">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รูปภาพพร้อมคำอธิบายภาพ">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1792288" y="4800600"/>
            <a:ext cx="5486400" cy="566738"/>
          </a:xfrm>
        </p:spPr>
        <p:txBody>
          <a:bodyPr anchor="b"/>
          <a:lstStyle>
            <a:lvl1pPr algn="l">
              <a:defRPr sz="2000" b="1"/>
            </a:lvl1pPr>
          </a:lstStyle>
          <a:p>
            <a:r>
              <a:rPr lang="th-TH"/>
              <a:t>คลิกเพื่อแก้ไขลักษณะชื่อเรื่องต้นแบบ</a:t>
            </a:r>
          </a:p>
        </p:txBody>
      </p:sp>
      <p:sp>
        <p:nvSpPr>
          <p:cNvPr id="3" name="ตัวแทนรูปภาพ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h-TH"/>
          </a:p>
        </p:txBody>
      </p:sp>
      <p:sp>
        <p:nvSpPr>
          <p:cNvPr id="4" name="ตัวแทนข้อความ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h-TH"/>
              <a:t>คลิกเพื่อแก้ไขลักษณะของข้อความต้นแบบ</a:t>
            </a:r>
          </a:p>
        </p:txBody>
      </p:sp>
      <p:sp>
        <p:nvSpPr>
          <p:cNvPr id="5" name="ตัวแทนวันที่ 4"/>
          <p:cNvSpPr>
            <a:spLocks noGrp="1"/>
          </p:cNvSpPr>
          <p:nvPr>
            <p:ph type="dt" sz="half" idx="10"/>
          </p:nvPr>
        </p:nvSpPr>
        <p:spPr/>
        <p:txBody>
          <a:bodyPr/>
          <a:lstStyle/>
          <a:p>
            <a:fld id="{E4C0441C-4E24-457B-8613-53406090CB78}" type="datetimeFigureOut">
              <a:rPr lang="th-TH" smtClean="0"/>
              <a:t>14/02/60</a:t>
            </a:fld>
            <a:endParaRPr lang="th-TH"/>
          </a:p>
        </p:txBody>
      </p:sp>
      <p:sp>
        <p:nvSpPr>
          <p:cNvPr id="6" name="ตัวแทนท้ายกระดาษ 5"/>
          <p:cNvSpPr>
            <a:spLocks noGrp="1"/>
          </p:cNvSpPr>
          <p:nvPr>
            <p:ph type="ftr" sz="quarter" idx="11"/>
          </p:nvPr>
        </p:nvSpPr>
        <p:spPr/>
        <p:txBody>
          <a:bodyPr/>
          <a:lstStyle/>
          <a:p>
            <a:endParaRPr lang="th-TH"/>
          </a:p>
        </p:txBody>
      </p:sp>
      <p:sp>
        <p:nvSpPr>
          <p:cNvPr id="7" name="ตัวแทนหมายเลขภาพนิ่ง 6"/>
          <p:cNvSpPr>
            <a:spLocks noGrp="1"/>
          </p:cNvSpPr>
          <p:nvPr>
            <p:ph type="sldNum" sz="quarter" idx="12"/>
          </p:nvPr>
        </p:nvSpPr>
        <p:spPr/>
        <p:txBody>
          <a:bodyPr/>
          <a:lstStyle/>
          <a:p>
            <a:fld id="{6AB61DD6-F480-4A2C-860B-0E892136D4A2}" type="slidenum">
              <a:rPr lang="th-TH" smtClean="0"/>
              <a:t>‹#›</a:t>
            </a:fld>
            <a:endParaRPr lang="th-TH"/>
          </a:p>
        </p:txBody>
      </p:sp>
    </p:spTree>
    <p:extLst>
      <p:ext uri="{BB962C8B-B14F-4D97-AF65-F5344CB8AC3E}">
        <p14:creationId xmlns:p14="http://schemas.microsoft.com/office/powerpoint/2010/main" val="844217255"/>
      </p:ext>
    </p:extLst>
  </p:cSld>
  <p:clrMapOvr>
    <a:masterClrMapping/>
  </p:clrMapOvr>
  <p:transition spd="slow">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ชื่อเรื่องและข้อความแนวตั้ง">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a:t>คลิกเพื่อแก้ไขลักษณะชื่อเรื่องต้นแบบ</a:t>
            </a:r>
          </a:p>
        </p:txBody>
      </p:sp>
      <p:sp>
        <p:nvSpPr>
          <p:cNvPr id="3" name="ตัวแทนข้อความแนวตั้ง 2"/>
          <p:cNvSpPr>
            <a:spLocks noGrp="1"/>
          </p:cNvSpPr>
          <p:nvPr>
            <p:ph type="body" orient="vert" idx="1"/>
          </p:nvPr>
        </p:nvSpPr>
        <p:spPr/>
        <p:txBody>
          <a:bodyPr vert="eaVert"/>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4" name="ตัวแทนวันที่ 3"/>
          <p:cNvSpPr>
            <a:spLocks noGrp="1"/>
          </p:cNvSpPr>
          <p:nvPr>
            <p:ph type="dt" sz="half" idx="10"/>
          </p:nvPr>
        </p:nvSpPr>
        <p:spPr/>
        <p:txBody>
          <a:bodyPr/>
          <a:lstStyle/>
          <a:p>
            <a:fld id="{E4C0441C-4E24-457B-8613-53406090CB78}" type="datetimeFigureOut">
              <a:rPr lang="th-TH" smtClean="0"/>
              <a:t>14/02/60</a:t>
            </a:fld>
            <a:endParaRPr lang="th-TH"/>
          </a:p>
        </p:txBody>
      </p:sp>
      <p:sp>
        <p:nvSpPr>
          <p:cNvPr id="5" name="ตัวแทนท้ายกระดาษ 4"/>
          <p:cNvSpPr>
            <a:spLocks noGrp="1"/>
          </p:cNvSpPr>
          <p:nvPr>
            <p:ph type="ftr" sz="quarter" idx="11"/>
          </p:nvPr>
        </p:nvSpPr>
        <p:spPr/>
        <p:txBody>
          <a:bodyPr/>
          <a:lstStyle/>
          <a:p>
            <a:endParaRPr lang="th-TH"/>
          </a:p>
        </p:txBody>
      </p:sp>
      <p:sp>
        <p:nvSpPr>
          <p:cNvPr id="6" name="ตัวแทนหมายเลขภาพนิ่ง 5"/>
          <p:cNvSpPr>
            <a:spLocks noGrp="1"/>
          </p:cNvSpPr>
          <p:nvPr>
            <p:ph type="sldNum" sz="quarter" idx="12"/>
          </p:nvPr>
        </p:nvSpPr>
        <p:spPr/>
        <p:txBody>
          <a:bodyPr/>
          <a:lstStyle/>
          <a:p>
            <a:fld id="{6AB61DD6-F480-4A2C-860B-0E892136D4A2}" type="slidenum">
              <a:rPr lang="th-TH" smtClean="0"/>
              <a:t>‹#›</a:t>
            </a:fld>
            <a:endParaRPr lang="th-TH"/>
          </a:p>
        </p:txBody>
      </p:sp>
    </p:spTree>
    <p:extLst>
      <p:ext uri="{BB962C8B-B14F-4D97-AF65-F5344CB8AC3E}">
        <p14:creationId xmlns:p14="http://schemas.microsoft.com/office/powerpoint/2010/main" val="2730330903"/>
      </p:ext>
    </p:extLst>
  </p:cSld>
  <p:clrMapOvr>
    <a:masterClrMapping/>
  </p:clrMapOvr>
  <p:transition spd="slow">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ข้อความและชื่อเรื่องแนวตั้ง">
    <p:spTree>
      <p:nvGrpSpPr>
        <p:cNvPr id="1" name=""/>
        <p:cNvGrpSpPr/>
        <p:nvPr/>
      </p:nvGrpSpPr>
      <p:grpSpPr>
        <a:xfrm>
          <a:off x="0" y="0"/>
          <a:ext cx="0" cy="0"/>
          <a:chOff x="0" y="0"/>
          <a:chExt cx="0" cy="0"/>
        </a:xfrm>
      </p:grpSpPr>
      <p:sp>
        <p:nvSpPr>
          <p:cNvPr id="2" name="ชื่อเรื่องแนวตั้ง 1"/>
          <p:cNvSpPr>
            <a:spLocks noGrp="1"/>
          </p:cNvSpPr>
          <p:nvPr>
            <p:ph type="title" orient="vert"/>
          </p:nvPr>
        </p:nvSpPr>
        <p:spPr>
          <a:xfrm>
            <a:off x="6629400" y="274638"/>
            <a:ext cx="2057400" cy="5851525"/>
          </a:xfrm>
        </p:spPr>
        <p:txBody>
          <a:bodyPr vert="eaVert"/>
          <a:lstStyle/>
          <a:p>
            <a:r>
              <a:rPr lang="th-TH"/>
              <a:t>คลิกเพื่อแก้ไขลักษณะชื่อเรื่องต้นแบบ</a:t>
            </a:r>
          </a:p>
        </p:txBody>
      </p:sp>
      <p:sp>
        <p:nvSpPr>
          <p:cNvPr id="3" name="ตัวแทนข้อความแนวตั้ง 2"/>
          <p:cNvSpPr>
            <a:spLocks noGrp="1"/>
          </p:cNvSpPr>
          <p:nvPr>
            <p:ph type="body" orient="vert" idx="1"/>
          </p:nvPr>
        </p:nvSpPr>
        <p:spPr>
          <a:xfrm>
            <a:off x="457200" y="274638"/>
            <a:ext cx="6019800" cy="5851525"/>
          </a:xfrm>
        </p:spPr>
        <p:txBody>
          <a:bodyPr vert="eaVert"/>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4" name="ตัวแทนวันที่ 3"/>
          <p:cNvSpPr>
            <a:spLocks noGrp="1"/>
          </p:cNvSpPr>
          <p:nvPr>
            <p:ph type="dt" sz="half" idx="10"/>
          </p:nvPr>
        </p:nvSpPr>
        <p:spPr/>
        <p:txBody>
          <a:bodyPr/>
          <a:lstStyle/>
          <a:p>
            <a:fld id="{E4C0441C-4E24-457B-8613-53406090CB78}" type="datetimeFigureOut">
              <a:rPr lang="th-TH" smtClean="0"/>
              <a:t>14/02/60</a:t>
            </a:fld>
            <a:endParaRPr lang="th-TH"/>
          </a:p>
        </p:txBody>
      </p:sp>
      <p:sp>
        <p:nvSpPr>
          <p:cNvPr id="5" name="ตัวแทนท้ายกระดาษ 4"/>
          <p:cNvSpPr>
            <a:spLocks noGrp="1"/>
          </p:cNvSpPr>
          <p:nvPr>
            <p:ph type="ftr" sz="quarter" idx="11"/>
          </p:nvPr>
        </p:nvSpPr>
        <p:spPr/>
        <p:txBody>
          <a:bodyPr/>
          <a:lstStyle/>
          <a:p>
            <a:endParaRPr lang="th-TH"/>
          </a:p>
        </p:txBody>
      </p:sp>
      <p:sp>
        <p:nvSpPr>
          <p:cNvPr id="6" name="ตัวแทนหมายเลขภาพนิ่ง 5"/>
          <p:cNvSpPr>
            <a:spLocks noGrp="1"/>
          </p:cNvSpPr>
          <p:nvPr>
            <p:ph type="sldNum" sz="quarter" idx="12"/>
          </p:nvPr>
        </p:nvSpPr>
        <p:spPr/>
        <p:txBody>
          <a:bodyPr/>
          <a:lstStyle/>
          <a:p>
            <a:fld id="{6AB61DD6-F480-4A2C-860B-0E892136D4A2}" type="slidenum">
              <a:rPr lang="th-TH" smtClean="0"/>
              <a:t>‹#›</a:t>
            </a:fld>
            <a:endParaRPr lang="th-TH"/>
          </a:p>
        </p:txBody>
      </p:sp>
    </p:spTree>
    <p:extLst>
      <p:ext uri="{BB962C8B-B14F-4D97-AF65-F5344CB8AC3E}">
        <p14:creationId xmlns:p14="http://schemas.microsoft.com/office/powerpoint/2010/main" val="933106274"/>
      </p:ext>
    </p:extLst>
  </p:cSld>
  <p:clrMapOvr>
    <a:masterClrMapping/>
  </p:clrMapOvr>
  <p:transition spd="slow">
    <p:wedg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ภาพนิ่งชื่อเรื่อง">
    <p:spTree>
      <p:nvGrpSpPr>
        <p:cNvPr id="1" name=""/>
        <p:cNvGrpSpPr/>
        <p:nvPr/>
      </p:nvGrpSpPr>
      <p:grpSpPr>
        <a:xfrm>
          <a:off x="0" y="0"/>
          <a:ext cx="0" cy="0"/>
          <a:chOff x="0" y="0"/>
          <a:chExt cx="0" cy="0"/>
        </a:xfrm>
      </p:grpSpPr>
      <p:sp>
        <p:nvSpPr>
          <p:cNvPr id="2" name="ชื่อเรื่อง 1"/>
          <p:cNvSpPr>
            <a:spLocks noGrp="1"/>
          </p:cNvSpPr>
          <p:nvPr>
            <p:ph type="ctrTitle"/>
          </p:nvPr>
        </p:nvSpPr>
        <p:spPr>
          <a:xfrm>
            <a:off x="685800" y="2130425"/>
            <a:ext cx="7772400" cy="1470025"/>
          </a:xfrm>
        </p:spPr>
        <p:txBody>
          <a:bodyPr/>
          <a:lstStyle/>
          <a:p>
            <a:r>
              <a:rPr lang="th-TH"/>
              <a:t>คลิกเพื่อแก้ไขลักษณะชื่อเรื่องต้นแบบ</a:t>
            </a:r>
          </a:p>
        </p:txBody>
      </p:sp>
      <p:sp>
        <p:nvSpPr>
          <p:cNvPr id="3" name="ชื่อเรื่องรอง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h-TH"/>
              <a:t>คลิกเพื่อแก้ไขลักษณะชื่อเรื่องรองต้นแบบ</a:t>
            </a:r>
          </a:p>
        </p:txBody>
      </p:sp>
      <p:sp>
        <p:nvSpPr>
          <p:cNvPr id="4" name="ตัวแทนวันที่ 3"/>
          <p:cNvSpPr>
            <a:spLocks noGrp="1"/>
          </p:cNvSpPr>
          <p:nvPr>
            <p:ph type="dt" sz="half" idx="10"/>
          </p:nvPr>
        </p:nvSpPr>
        <p:spPr/>
        <p:txBody>
          <a:bodyPr/>
          <a:lstStyle/>
          <a:p>
            <a:fld id="{E4C0441C-4E24-457B-8613-53406090CB78}" type="datetimeFigureOut">
              <a:rPr lang="th-TH" smtClean="0">
                <a:solidFill>
                  <a:prstClr val="black">
                    <a:tint val="75000"/>
                  </a:prstClr>
                </a:solidFill>
              </a:rPr>
              <a:pPr/>
              <a:t>14/02/60</a:t>
            </a:fld>
            <a:endParaRPr lang="th-TH">
              <a:solidFill>
                <a:prstClr val="black">
                  <a:tint val="75000"/>
                </a:prstClr>
              </a:solidFill>
            </a:endParaRPr>
          </a:p>
        </p:txBody>
      </p:sp>
      <p:sp>
        <p:nvSpPr>
          <p:cNvPr id="5" name="ตัวแทนท้ายกระดาษ 4"/>
          <p:cNvSpPr>
            <a:spLocks noGrp="1"/>
          </p:cNvSpPr>
          <p:nvPr>
            <p:ph type="ftr" sz="quarter" idx="11"/>
          </p:nvPr>
        </p:nvSpPr>
        <p:spPr/>
        <p:txBody>
          <a:bodyPr/>
          <a:lstStyle/>
          <a:p>
            <a:endParaRPr lang="th-TH">
              <a:solidFill>
                <a:prstClr val="black">
                  <a:tint val="75000"/>
                </a:prstClr>
              </a:solidFill>
            </a:endParaRPr>
          </a:p>
        </p:txBody>
      </p:sp>
      <p:sp>
        <p:nvSpPr>
          <p:cNvPr id="6" name="ตัวแทนหมายเลขภาพนิ่ง 5"/>
          <p:cNvSpPr>
            <a:spLocks noGrp="1"/>
          </p:cNvSpPr>
          <p:nvPr>
            <p:ph type="sldNum" sz="quarter" idx="12"/>
          </p:nvPr>
        </p:nvSpPr>
        <p:spPr/>
        <p:txBody>
          <a:bodyPr/>
          <a:lstStyle/>
          <a:p>
            <a:fld id="{6AB61DD6-F480-4A2C-860B-0E892136D4A2}" type="slidenum">
              <a:rPr lang="th-TH" smtClean="0">
                <a:solidFill>
                  <a:prstClr val="black">
                    <a:tint val="75000"/>
                  </a:prstClr>
                </a:solidFill>
              </a:rPr>
              <a:pPr/>
              <a:t>‹#›</a:t>
            </a:fld>
            <a:endParaRPr lang="th-TH">
              <a:solidFill>
                <a:prstClr val="black">
                  <a:tint val="75000"/>
                </a:prstClr>
              </a:solidFill>
            </a:endParaRPr>
          </a:p>
        </p:txBody>
      </p:sp>
    </p:spTree>
    <p:extLst>
      <p:ext uri="{BB962C8B-B14F-4D97-AF65-F5344CB8AC3E}">
        <p14:creationId xmlns:p14="http://schemas.microsoft.com/office/powerpoint/2010/main" val="3565929357"/>
      </p:ext>
    </p:extLst>
  </p:cSld>
  <p:clrMapOvr>
    <a:masterClrMapping/>
  </p:clrMapOvr>
  <p:transition spd="slow">
    <p:wedg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ชื่อเรื่องและเนื้อหา">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a:t>คลิกเพื่อแก้ไขลักษณะชื่อเรื่องต้นแบบ</a:t>
            </a:r>
          </a:p>
        </p:txBody>
      </p:sp>
      <p:sp>
        <p:nvSpPr>
          <p:cNvPr id="3" name="ตัวแทนเนื้อหา 2"/>
          <p:cNvSpPr>
            <a:spLocks noGrp="1"/>
          </p:cNvSpPr>
          <p:nvPr>
            <p:ph idx="1"/>
          </p:nvPr>
        </p:nvSpPr>
        <p:spPr/>
        <p:txBody>
          <a:body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4" name="ตัวแทนวันที่ 3"/>
          <p:cNvSpPr>
            <a:spLocks noGrp="1"/>
          </p:cNvSpPr>
          <p:nvPr>
            <p:ph type="dt" sz="half" idx="10"/>
          </p:nvPr>
        </p:nvSpPr>
        <p:spPr/>
        <p:txBody>
          <a:bodyPr/>
          <a:lstStyle/>
          <a:p>
            <a:fld id="{E4C0441C-4E24-457B-8613-53406090CB78}" type="datetimeFigureOut">
              <a:rPr lang="th-TH" smtClean="0">
                <a:solidFill>
                  <a:prstClr val="black">
                    <a:tint val="75000"/>
                  </a:prstClr>
                </a:solidFill>
              </a:rPr>
              <a:pPr/>
              <a:t>14/02/60</a:t>
            </a:fld>
            <a:endParaRPr lang="th-TH">
              <a:solidFill>
                <a:prstClr val="black">
                  <a:tint val="75000"/>
                </a:prstClr>
              </a:solidFill>
            </a:endParaRPr>
          </a:p>
        </p:txBody>
      </p:sp>
      <p:sp>
        <p:nvSpPr>
          <p:cNvPr id="5" name="ตัวแทนท้ายกระดาษ 4"/>
          <p:cNvSpPr>
            <a:spLocks noGrp="1"/>
          </p:cNvSpPr>
          <p:nvPr>
            <p:ph type="ftr" sz="quarter" idx="11"/>
          </p:nvPr>
        </p:nvSpPr>
        <p:spPr/>
        <p:txBody>
          <a:bodyPr/>
          <a:lstStyle/>
          <a:p>
            <a:endParaRPr lang="th-TH">
              <a:solidFill>
                <a:prstClr val="black">
                  <a:tint val="75000"/>
                </a:prstClr>
              </a:solidFill>
            </a:endParaRPr>
          </a:p>
        </p:txBody>
      </p:sp>
      <p:sp>
        <p:nvSpPr>
          <p:cNvPr id="6" name="ตัวแทนหมายเลขภาพนิ่ง 5"/>
          <p:cNvSpPr>
            <a:spLocks noGrp="1"/>
          </p:cNvSpPr>
          <p:nvPr>
            <p:ph type="sldNum" sz="quarter" idx="12"/>
          </p:nvPr>
        </p:nvSpPr>
        <p:spPr/>
        <p:txBody>
          <a:bodyPr/>
          <a:lstStyle/>
          <a:p>
            <a:fld id="{6AB61DD6-F480-4A2C-860B-0E892136D4A2}" type="slidenum">
              <a:rPr lang="th-TH" smtClean="0">
                <a:solidFill>
                  <a:prstClr val="black">
                    <a:tint val="75000"/>
                  </a:prstClr>
                </a:solidFill>
              </a:rPr>
              <a:pPr/>
              <a:t>‹#›</a:t>
            </a:fld>
            <a:endParaRPr lang="th-TH">
              <a:solidFill>
                <a:prstClr val="black">
                  <a:tint val="75000"/>
                </a:prstClr>
              </a:solidFill>
            </a:endParaRPr>
          </a:p>
        </p:txBody>
      </p:sp>
    </p:spTree>
    <p:extLst>
      <p:ext uri="{BB962C8B-B14F-4D97-AF65-F5344CB8AC3E}">
        <p14:creationId xmlns:p14="http://schemas.microsoft.com/office/powerpoint/2010/main" val="3469550979"/>
      </p:ext>
    </p:extLst>
  </p:cSld>
  <p:clrMapOvr>
    <a:masterClrMapping/>
  </p:clrMapOvr>
  <p:transition spd="slow">
    <p:wedg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ส่วนหัวของส่วน">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722313" y="4406900"/>
            <a:ext cx="7772400" cy="1362075"/>
          </a:xfrm>
        </p:spPr>
        <p:txBody>
          <a:bodyPr anchor="t"/>
          <a:lstStyle>
            <a:lvl1pPr algn="l">
              <a:defRPr sz="4000" b="1" cap="all"/>
            </a:lvl1pPr>
          </a:lstStyle>
          <a:p>
            <a:r>
              <a:rPr lang="th-TH"/>
              <a:t>คลิกเพื่อแก้ไขลักษณะชื่อเรื่องต้นแบบ</a:t>
            </a:r>
          </a:p>
        </p:txBody>
      </p:sp>
      <p:sp>
        <p:nvSpPr>
          <p:cNvPr id="3" name="ตัวแทนข้อความ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h-TH"/>
              <a:t>คลิกเพื่อแก้ไขลักษณะของข้อความต้นแบบ</a:t>
            </a:r>
          </a:p>
        </p:txBody>
      </p:sp>
      <p:sp>
        <p:nvSpPr>
          <p:cNvPr id="4" name="ตัวแทนวันที่ 3"/>
          <p:cNvSpPr>
            <a:spLocks noGrp="1"/>
          </p:cNvSpPr>
          <p:nvPr>
            <p:ph type="dt" sz="half" idx="10"/>
          </p:nvPr>
        </p:nvSpPr>
        <p:spPr/>
        <p:txBody>
          <a:bodyPr/>
          <a:lstStyle/>
          <a:p>
            <a:fld id="{E4C0441C-4E24-457B-8613-53406090CB78}" type="datetimeFigureOut">
              <a:rPr lang="th-TH" smtClean="0">
                <a:solidFill>
                  <a:prstClr val="black">
                    <a:tint val="75000"/>
                  </a:prstClr>
                </a:solidFill>
              </a:rPr>
              <a:pPr/>
              <a:t>14/02/60</a:t>
            </a:fld>
            <a:endParaRPr lang="th-TH">
              <a:solidFill>
                <a:prstClr val="black">
                  <a:tint val="75000"/>
                </a:prstClr>
              </a:solidFill>
            </a:endParaRPr>
          </a:p>
        </p:txBody>
      </p:sp>
      <p:sp>
        <p:nvSpPr>
          <p:cNvPr id="5" name="ตัวแทนท้ายกระดาษ 4"/>
          <p:cNvSpPr>
            <a:spLocks noGrp="1"/>
          </p:cNvSpPr>
          <p:nvPr>
            <p:ph type="ftr" sz="quarter" idx="11"/>
          </p:nvPr>
        </p:nvSpPr>
        <p:spPr/>
        <p:txBody>
          <a:bodyPr/>
          <a:lstStyle/>
          <a:p>
            <a:endParaRPr lang="th-TH">
              <a:solidFill>
                <a:prstClr val="black">
                  <a:tint val="75000"/>
                </a:prstClr>
              </a:solidFill>
            </a:endParaRPr>
          </a:p>
        </p:txBody>
      </p:sp>
      <p:sp>
        <p:nvSpPr>
          <p:cNvPr id="6" name="ตัวแทนหมายเลขภาพนิ่ง 5"/>
          <p:cNvSpPr>
            <a:spLocks noGrp="1"/>
          </p:cNvSpPr>
          <p:nvPr>
            <p:ph type="sldNum" sz="quarter" idx="12"/>
          </p:nvPr>
        </p:nvSpPr>
        <p:spPr/>
        <p:txBody>
          <a:bodyPr/>
          <a:lstStyle/>
          <a:p>
            <a:fld id="{6AB61DD6-F480-4A2C-860B-0E892136D4A2}" type="slidenum">
              <a:rPr lang="th-TH" smtClean="0">
                <a:solidFill>
                  <a:prstClr val="black">
                    <a:tint val="75000"/>
                  </a:prstClr>
                </a:solidFill>
              </a:rPr>
              <a:pPr/>
              <a:t>‹#›</a:t>
            </a:fld>
            <a:endParaRPr lang="th-TH">
              <a:solidFill>
                <a:prstClr val="black">
                  <a:tint val="75000"/>
                </a:prstClr>
              </a:solidFill>
            </a:endParaRPr>
          </a:p>
        </p:txBody>
      </p:sp>
    </p:spTree>
    <p:extLst>
      <p:ext uri="{BB962C8B-B14F-4D97-AF65-F5344CB8AC3E}">
        <p14:creationId xmlns:p14="http://schemas.microsoft.com/office/powerpoint/2010/main" val="2673954103"/>
      </p:ext>
    </p:extLst>
  </p:cSld>
  <p:clrMapOvr>
    <a:masterClrMapping/>
  </p:clrMapOvr>
  <p:transition spd="slow">
    <p:wedg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เนื้อหา 2 ส่วน">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a:t>คลิกเพื่อแก้ไขลักษณะชื่อเรื่องต้นแบบ</a:t>
            </a:r>
          </a:p>
        </p:txBody>
      </p:sp>
      <p:sp>
        <p:nvSpPr>
          <p:cNvPr id="3" name="ตัวแทนเนื้อหา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4" name="ตัวแทนเนื้อหา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5" name="ตัวแทนวันที่ 4"/>
          <p:cNvSpPr>
            <a:spLocks noGrp="1"/>
          </p:cNvSpPr>
          <p:nvPr>
            <p:ph type="dt" sz="half" idx="10"/>
          </p:nvPr>
        </p:nvSpPr>
        <p:spPr/>
        <p:txBody>
          <a:bodyPr/>
          <a:lstStyle/>
          <a:p>
            <a:fld id="{E4C0441C-4E24-457B-8613-53406090CB78}" type="datetimeFigureOut">
              <a:rPr lang="th-TH" smtClean="0">
                <a:solidFill>
                  <a:prstClr val="black">
                    <a:tint val="75000"/>
                  </a:prstClr>
                </a:solidFill>
              </a:rPr>
              <a:pPr/>
              <a:t>14/02/60</a:t>
            </a:fld>
            <a:endParaRPr lang="th-TH">
              <a:solidFill>
                <a:prstClr val="black">
                  <a:tint val="75000"/>
                </a:prstClr>
              </a:solidFill>
            </a:endParaRPr>
          </a:p>
        </p:txBody>
      </p:sp>
      <p:sp>
        <p:nvSpPr>
          <p:cNvPr id="6" name="ตัวแทนท้ายกระดาษ 5"/>
          <p:cNvSpPr>
            <a:spLocks noGrp="1"/>
          </p:cNvSpPr>
          <p:nvPr>
            <p:ph type="ftr" sz="quarter" idx="11"/>
          </p:nvPr>
        </p:nvSpPr>
        <p:spPr/>
        <p:txBody>
          <a:bodyPr/>
          <a:lstStyle/>
          <a:p>
            <a:endParaRPr lang="th-TH">
              <a:solidFill>
                <a:prstClr val="black">
                  <a:tint val="75000"/>
                </a:prstClr>
              </a:solidFill>
            </a:endParaRPr>
          </a:p>
        </p:txBody>
      </p:sp>
      <p:sp>
        <p:nvSpPr>
          <p:cNvPr id="7" name="ตัวแทนหมายเลขภาพนิ่ง 6"/>
          <p:cNvSpPr>
            <a:spLocks noGrp="1"/>
          </p:cNvSpPr>
          <p:nvPr>
            <p:ph type="sldNum" sz="quarter" idx="12"/>
          </p:nvPr>
        </p:nvSpPr>
        <p:spPr/>
        <p:txBody>
          <a:bodyPr/>
          <a:lstStyle/>
          <a:p>
            <a:fld id="{6AB61DD6-F480-4A2C-860B-0E892136D4A2}" type="slidenum">
              <a:rPr lang="th-TH" smtClean="0">
                <a:solidFill>
                  <a:prstClr val="black">
                    <a:tint val="75000"/>
                  </a:prstClr>
                </a:solidFill>
              </a:rPr>
              <a:pPr/>
              <a:t>‹#›</a:t>
            </a:fld>
            <a:endParaRPr lang="th-TH">
              <a:solidFill>
                <a:prstClr val="black">
                  <a:tint val="75000"/>
                </a:prstClr>
              </a:solidFill>
            </a:endParaRPr>
          </a:p>
        </p:txBody>
      </p:sp>
    </p:spTree>
    <p:extLst>
      <p:ext uri="{BB962C8B-B14F-4D97-AF65-F5344CB8AC3E}">
        <p14:creationId xmlns:p14="http://schemas.microsoft.com/office/powerpoint/2010/main" val="1956815417"/>
      </p:ext>
    </p:extLst>
  </p:cSld>
  <p:clrMapOvr>
    <a:masterClrMapping/>
  </p:clrMapOvr>
  <p:transition spd="slow">
    <p:wedg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การเปรียบเทียบ">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lvl1pPr>
              <a:defRPr/>
            </a:lvl1pPr>
          </a:lstStyle>
          <a:p>
            <a:r>
              <a:rPr lang="th-TH"/>
              <a:t>คลิกเพื่อแก้ไขลักษณะชื่อเรื่องต้นแบบ</a:t>
            </a:r>
          </a:p>
        </p:txBody>
      </p:sp>
      <p:sp>
        <p:nvSpPr>
          <p:cNvPr id="3" name="ตัวแทนข้อความ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h-TH"/>
              <a:t>คลิกเพื่อแก้ไขลักษณะของข้อความต้นแบบ</a:t>
            </a:r>
          </a:p>
        </p:txBody>
      </p:sp>
      <p:sp>
        <p:nvSpPr>
          <p:cNvPr id="4" name="ตัวแทนเนื้อหา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5" name="ตัวแทนข้อความ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h-TH"/>
              <a:t>คลิกเพื่อแก้ไขลักษณะของข้อความต้นแบบ</a:t>
            </a:r>
          </a:p>
        </p:txBody>
      </p:sp>
      <p:sp>
        <p:nvSpPr>
          <p:cNvPr id="6" name="ตัวแทนเนื้อหา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7" name="ตัวแทนวันที่ 6"/>
          <p:cNvSpPr>
            <a:spLocks noGrp="1"/>
          </p:cNvSpPr>
          <p:nvPr>
            <p:ph type="dt" sz="half" idx="10"/>
          </p:nvPr>
        </p:nvSpPr>
        <p:spPr/>
        <p:txBody>
          <a:bodyPr/>
          <a:lstStyle/>
          <a:p>
            <a:fld id="{E4C0441C-4E24-457B-8613-53406090CB78}" type="datetimeFigureOut">
              <a:rPr lang="th-TH" smtClean="0">
                <a:solidFill>
                  <a:prstClr val="black">
                    <a:tint val="75000"/>
                  </a:prstClr>
                </a:solidFill>
              </a:rPr>
              <a:pPr/>
              <a:t>14/02/60</a:t>
            </a:fld>
            <a:endParaRPr lang="th-TH">
              <a:solidFill>
                <a:prstClr val="black">
                  <a:tint val="75000"/>
                </a:prstClr>
              </a:solidFill>
            </a:endParaRPr>
          </a:p>
        </p:txBody>
      </p:sp>
      <p:sp>
        <p:nvSpPr>
          <p:cNvPr id="8" name="ตัวแทนท้ายกระดาษ 7"/>
          <p:cNvSpPr>
            <a:spLocks noGrp="1"/>
          </p:cNvSpPr>
          <p:nvPr>
            <p:ph type="ftr" sz="quarter" idx="11"/>
          </p:nvPr>
        </p:nvSpPr>
        <p:spPr/>
        <p:txBody>
          <a:bodyPr/>
          <a:lstStyle/>
          <a:p>
            <a:endParaRPr lang="th-TH">
              <a:solidFill>
                <a:prstClr val="black">
                  <a:tint val="75000"/>
                </a:prstClr>
              </a:solidFill>
            </a:endParaRPr>
          </a:p>
        </p:txBody>
      </p:sp>
      <p:sp>
        <p:nvSpPr>
          <p:cNvPr id="9" name="ตัวแทนหมายเลขภาพนิ่ง 8"/>
          <p:cNvSpPr>
            <a:spLocks noGrp="1"/>
          </p:cNvSpPr>
          <p:nvPr>
            <p:ph type="sldNum" sz="quarter" idx="12"/>
          </p:nvPr>
        </p:nvSpPr>
        <p:spPr/>
        <p:txBody>
          <a:bodyPr/>
          <a:lstStyle/>
          <a:p>
            <a:fld id="{6AB61DD6-F480-4A2C-860B-0E892136D4A2}" type="slidenum">
              <a:rPr lang="th-TH" smtClean="0">
                <a:solidFill>
                  <a:prstClr val="black">
                    <a:tint val="75000"/>
                  </a:prstClr>
                </a:solidFill>
              </a:rPr>
              <a:pPr/>
              <a:t>‹#›</a:t>
            </a:fld>
            <a:endParaRPr lang="th-TH">
              <a:solidFill>
                <a:prstClr val="black">
                  <a:tint val="75000"/>
                </a:prstClr>
              </a:solidFill>
            </a:endParaRPr>
          </a:p>
        </p:txBody>
      </p:sp>
    </p:spTree>
    <p:extLst>
      <p:ext uri="{BB962C8B-B14F-4D97-AF65-F5344CB8AC3E}">
        <p14:creationId xmlns:p14="http://schemas.microsoft.com/office/powerpoint/2010/main" val="3240020078"/>
      </p:ext>
    </p:extLst>
  </p:cSld>
  <p:clrMapOvr>
    <a:masterClrMapping/>
  </p:clrMapOvr>
  <p:transition spd="slow">
    <p:wedg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เฉพาะชื่อเรื่อง">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a:t>คลิกเพื่อแก้ไขลักษณะชื่อเรื่องต้นแบบ</a:t>
            </a:r>
          </a:p>
        </p:txBody>
      </p:sp>
      <p:sp>
        <p:nvSpPr>
          <p:cNvPr id="3" name="ตัวแทนวันที่ 2"/>
          <p:cNvSpPr>
            <a:spLocks noGrp="1"/>
          </p:cNvSpPr>
          <p:nvPr>
            <p:ph type="dt" sz="half" idx="10"/>
          </p:nvPr>
        </p:nvSpPr>
        <p:spPr/>
        <p:txBody>
          <a:bodyPr/>
          <a:lstStyle/>
          <a:p>
            <a:fld id="{E4C0441C-4E24-457B-8613-53406090CB78}" type="datetimeFigureOut">
              <a:rPr lang="th-TH" smtClean="0">
                <a:solidFill>
                  <a:prstClr val="black">
                    <a:tint val="75000"/>
                  </a:prstClr>
                </a:solidFill>
              </a:rPr>
              <a:pPr/>
              <a:t>14/02/60</a:t>
            </a:fld>
            <a:endParaRPr lang="th-TH">
              <a:solidFill>
                <a:prstClr val="black">
                  <a:tint val="75000"/>
                </a:prstClr>
              </a:solidFill>
            </a:endParaRPr>
          </a:p>
        </p:txBody>
      </p:sp>
      <p:sp>
        <p:nvSpPr>
          <p:cNvPr id="4" name="ตัวแทนท้ายกระดาษ 3"/>
          <p:cNvSpPr>
            <a:spLocks noGrp="1"/>
          </p:cNvSpPr>
          <p:nvPr>
            <p:ph type="ftr" sz="quarter" idx="11"/>
          </p:nvPr>
        </p:nvSpPr>
        <p:spPr/>
        <p:txBody>
          <a:bodyPr/>
          <a:lstStyle/>
          <a:p>
            <a:endParaRPr lang="th-TH">
              <a:solidFill>
                <a:prstClr val="black">
                  <a:tint val="75000"/>
                </a:prstClr>
              </a:solidFill>
            </a:endParaRPr>
          </a:p>
        </p:txBody>
      </p:sp>
      <p:sp>
        <p:nvSpPr>
          <p:cNvPr id="5" name="ตัวแทนหมายเลขภาพนิ่ง 4"/>
          <p:cNvSpPr>
            <a:spLocks noGrp="1"/>
          </p:cNvSpPr>
          <p:nvPr>
            <p:ph type="sldNum" sz="quarter" idx="12"/>
          </p:nvPr>
        </p:nvSpPr>
        <p:spPr/>
        <p:txBody>
          <a:bodyPr/>
          <a:lstStyle/>
          <a:p>
            <a:fld id="{6AB61DD6-F480-4A2C-860B-0E892136D4A2}" type="slidenum">
              <a:rPr lang="th-TH" smtClean="0">
                <a:solidFill>
                  <a:prstClr val="black">
                    <a:tint val="75000"/>
                  </a:prstClr>
                </a:solidFill>
              </a:rPr>
              <a:pPr/>
              <a:t>‹#›</a:t>
            </a:fld>
            <a:endParaRPr lang="th-TH">
              <a:solidFill>
                <a:prstClr val="black">
                  <a:tint val="75000"/>
                </a:prstClr>
              </a:solidFill>
            </a:endParaRPr>
          </a:p>
        </p:txBody>
      </p:sp>
    </p:spTree>
    <p:extLst>
      <p:ext uri="{BB962C8B-B14F-4D97-AF65-F5344CB8AC3E}">
        <p14:creationId xmlns:p14="http://schemas.microsoft.com/office/powerpoint/2010/main" val="2586291484"/>
      </p:ext>
    </p:extLst>
  </p:cSld>
  <p:clrMapOvr>
    <a:masterClrMapping/>
  </p:clrMapOvr>
  <p:transition spd="slow">
    <p:wedg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ว่างเปล่า">
    <p:spTree>
      <p:nvGrpSpPr>
        <p:cNvPr id="1" name=""/>
        <p:cNvGrpSpPr/>
        <p:nvPr/>
      </p:nvGrpSpPr>
      <p:grpSpPr>
        <a:xfrm>
          <a:off x="0" y="0"/>
          <a:ext cx="0" cy="0"/>
          <a:chOff x="0" y="0"/>
          <a:chExt cx="0" cy="0"/>
        </a:xfrm>
      </p:grpSpPr>
      <p:sp>
        <p:nvSpPr>
          <p:cNvPr id="2" name="ตัวแทนวันที่ 1"/>
          <p:cNvSpPr>
            <a:spLocks noGrp="1"/>
          </p:cNvSpPr>
          <p:nvPr>
            <p:ph type="dt" sz="half" idx="10"/>
          </p:nvPr>
        </p:nvSpPr>
        <p:spPr/>
        <p:txBody>
          <a:bodyPr/>
          <a:lstStyle/>
          <a:p>
            <a:fld id="{E4C0441C-4E24-457B-8613-53406090CB78}" type="datetimeFigureOut">
              <a:rPr lang="th-TH" smtClean="0">
                <a:solidFill>
                  <a:prstClr val="black">
                    <a:tint val="75000"/>
                  </a:prstClr>
                </a:solidFill>
              </a:rPr>
              <a:pPr/>
              <a:t>14/02/60</a:t>
            </a:fld>
            <a:endParaRPr lang="th-TH">
              <a:solidFill>
                <a:prstClr val="black">
                  <a:tint val="75000"/>
                </a:prstClr>
              </a:solidFill>
            </a:endParaRPr>
          </a:p>
        </p:txBody>
      </p:sp>
      <p:sp>
        <p:nvSpPr>
          <p:cNvPr id="3" name="ตัวแทนท้ายกระดาษ 2"/>
          <p:cNvSpPr>
            <a:spLocks noGrp="1"/>
          </p:cNvSpPr>
          <p:nvPr>
            <p:ph type="ftr" sz="quarter" idx="11"/>
          </p:nvPr>
        </p:nvSpPr>
        <p:spPr/>
        <p:txBody>
          <a:bodyPr/>
          <a:lstStyle/>
          <a:p>
            <a:endParaRPr lang="th-TH">
              <a:solidFill>
                <a:prstClr val="black">
                  <a:tint val="75000"/>
                </a:prstClr>
              </a:solidFill>
            </a:endParaRPr>
          </a:p>
        </p:txBody>
      </p:sp>
      <p:sp>
        <p:nvSpPr>
          <p:cNvPr id="4" name="ตัวแทนหมายเลขภาพนิ่ง 3"/>
          <p:cNvSpPr>
            <a:spLocks noGrp="1"/>
          </p:cNvSpPr>
          <p:nvPr>
            <p:ph type="sldNum" sz="quarter" idx="12"/>
          </p:nvPr>
        </p:nvSpPr>
        <p:spPr/>
        <p:txBody>
          <a:bodyPr/>
          <a:lstStyle/>
          <a:p>
            <a:fld id="{6AB61DD6-F480-4A2C-860B-0E892136D4A2}" type="slidenum">
              <a:rPr lang="th-TH" smtClean="0">
                <a:solidFill>
                  <a:prstClr val="black">
                    <a:tint val="75000"/>
                  </a:prstClr>
                </a:solidFill>
              </a:rPr>
              <a:pPr/>
              <a:t>‹#›</a:t>
            </a:fld>
            <a:endParaRPr lang="th-TH">
              <a:solidFill>
                <a:prstClr val="black">
                  <a:tint val="75000"/>
                </a:prstClr>
              </a:solidFill>
            </a:endParaRPr>
          </a:p>
        </p:txBody>
      </p:sp>
    </p:spTree>
    <p:extLst>
      <p:ext uri="{BB962C8B-B14F-4D97-AF65-F5344CB8AC3E}">
        <p14:creationId xmlns:p14="http://schemas.microsoft.com/office/powerpoint/2010/main" val="3054503050"/>
      </p:ext>
    </p:extLst>
  </p:cSld>
  <p:clrMapOvr>
    <a:masterClrMapping/>
  </p:clrMapOvr>
  <p:transition spd="slow">
    <p:wedg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เนื้อหาพร้อมคำอธิบายภาพ">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457200" y="273050"/>
            <a:ext cx="3008313" cy="1162050"/>
          </a:xfrm>
        </p:spPr>
        <p:txBody>
          <a:bodyPr anchor="b"/>
          <a:lstStyle>
            <a:lvl1pPr algn="l">
              <a:defRPr sz="2000" b="1"/>
            </a:lvl1pPr>
          </a:lstStyle>
          <a:p>
            <a:r>
              <a:rPr lang="th-TH"/>
              <a:t>คลิกเพื่อแก้ไขลักษณะชื่อเรื่องต้นแบบ</a:t>
            </a:r>
          </a:p>
        </p:txBody>
      </p:sp>
      <p:sp>
        <p:nvSpPr>
          <p:cNvPr id="3" name="ตัวแทนเนื้อหา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4" name="ตัวแทนข้อความ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h-TH"/>
              <a:t>คลิกเพื่อแก้ไขลักษณะของข้อความต้นแบบ</a:t>
            </a:r>
          </a:p>
        </p:txBody>
      </p:sp>
      <p:sp>
        <p:nvSpPr>
          <p:cNvPr id="5" name="ตัวแทนวันที่ 4"/>
          <p:cNvSpPr>
            <a:spLocks noGrp="1"/>
          </p:cNvSpPr>
          <p:nvPr>
            <p:ph type="dt" sz="half" idx="10"/>
          </p:nvPr>
        </p:nvSpPr>
        <p:spPr/>
        <p:txBody>
          <a:bodyPr/>
          <a:lstStyle/>
          <a:p>
            <a:fld id="{E4C0441C-4E24-457B-8613-53406090CB78}" type="datetimeFigureOut">
              <a:rPr lang="th-TH" smtClean="0">
                <a:solidFill>
                  <a:prstClr val="black">
                    <a:tint val="75000"/>
                  </a:prstClr>
                </a:solidFill>
              </a:rPr>
              <a:pPr/>
              <a:t>14/02/60</a:t>
            </a:fld>
            <a:endParaRPr lang="th-TH">
              <a:solidFill>
                <a:prstClr val="black">
                  <a:tint val="75000"/>
                </a:prstClr>
              </a:solidFill>
            </a:endParaRPr>
          </a:p>
        </p:txBody>
      </p:sp>
      <p:sp>
        <p:nvSpPr>
          <p:cNvPr id="6" name="ตัวแทนท้ายกระดาษ 5"/>
          <p:cNvSpPr>
            <a:spLocks noGrp="1"/>
          </p:cNvSpPr>
          <p:nvPr>
            <p:ph type="ftr" sz="quarter" idx="11"/>
          </p:nvPr>
        </p:nvSpPr>
        <p:spPr/>
        <p:txBody>
          <a:bodyPr/>
          <a:lstStyle/>
          <a:p>
            <a:endParaRPr lang="th-TH">
              <a:solidFill>
                <a:prstClr val="black">
                  <a:tint val="75000"/>
                </a:prstClr>
              </a:solidFill>
            </a:endParaRPr>
          </a:p>
        </p:txBody>
      </p:sp>
      <p:sp>
        <p:nvSpPr>
          <p:cNvPr id="7" name="ตัวแทนหมายเลขภาพนิ่ง 6"/>
          <p:cNvSpPr>
            <a:spLocks noGrp="1"/>
          </p:cNvSpPr>
          <p:nvPr>
            <p:ph type="sldNum" sz="quarter" idx="12"/>
          </p:nvPr>
        </p:nvSpPr>
        <p:spPr/>
        <p:txBody>
          <a:bodyPr/>
          <a:lstStyle/>
          <a:p>
            <a:fld id="{6AB61DD6-F480-4A2C-860B-0E892136D4A2}" type="slidenum">
              <a:rPr lang="th-TH" smtClean="0">
                <a:solidFill>
                  <a:prstClr val="black">
                    <a:tint val="75000"/>
                  </a:prstClr>
                </a:solidFill>
              </a:rPr>
              <a:pPr/>
              <a:t>‹#›</a:t>
            </a:fld>
            <a:endParaRPr lang="th-TH">
              <a:solidFill>
                <a:prstClr val="black">
                  <a:tint val="75000"/>
                </a:prstClr>
              </a:solidFill>
            </a:endParaRPr>
          </a:p>
        </p:txBody>
      </p:sp>
    </p:spTree>
    <p:extLst>
      <p:ext uri="{BB962C8B-B14F-4D97-AF65-F5344CB8AC3E}">
        <p14:creationId xmlns:p14="http://schemas.microsoft.com/office/powerpoint/2010/main" val="2968845196"/>
      </p:ext>
    </p:extLst>
  </p:cSld>
  <p:clrMapOvr>
    <a:masterClrMapping/>
  </p:clrMapOvr>
  <p:transition spd="slow">
    <p:wedg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รูปภาพพร้อมคำอธิบายภาพ">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1792288" y="4800600"/>
            <a:ext cx="5486400" cy="566738"/>
          </a:xfrm>
        </p:spPr>
        <p:txBody>
          <a:bodyPr anchor="b"/>
          <a:lstStyle>
            <a:lvl1pPr algn="l">
              <a:defRPr sz="2000" b="1"/>
            </a:lvl1pPr>
          </a:lstStyle>
          <a:p>
            <a:r>
              <a:rPr lang="th-TH"/>
              <a:t>คลิกเพื่อแก้ไขลักษณะชื่อเรื่องต้นแบบ</a:t>
            </a:r>
          </a:p>
        </p:txBody>
      </p:sp>
      <p:sp>
        <p:nvSpPr>
          <p:cNvPr id="3" name="ตัวแทนรูปภาพ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h-TH"/>
          </a:p>
        </p:txBody>
      </p:sp>
      <p:sp>
        <p:nvSpPr>
          <p:cNvPr id="4" name="ตัวแทนข้อความ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h-TH"/>
              <a:t>คลิกเพื่อแก้ไขลักษณะของข้อความต้นแบบ</a:t>
            </a:r>
          </a:p>
        </p:txBody>
      </p:sp>
      <p:sp>
        <p:nvSpPr>
          <p:cNvPr id="5" name="ตัวแทนวันที่ 4"/>
          <p:cNvSpPr>
            <a:spLocks noGrp="1"/>
          </p:cNvSpPr>
          <p:nvPr>
            <p:ph type="dt" sz="half" idx="10"/>
          </p:nvPr>
        </p:nvSpPr>
        <p:spPr/>
        <p:txBody>
          <a:bodyPr/>
          <a:lstStyle/>
          <a:p>
            <a:fld id="{E4C0441C-4E24-457B-8613-53406090CB78}" type="datetimeFigureOut">
              <a:rPr lang="th-TH" smtClean="0">
                <a:solidFill>
                  <a:prstClr val="black">
                    <a:tint val="75000"/>
                  </a:prstClr>
                </a:solidFill>
              </a:rPr>
              <a:pPr/>
              <a:t>14/02/60</a:t>
            </a:fld>
            <a:endParaRPr lang="th-TH">
              <a:solidFill>
                <a:prstClr val="black">
                  <a:tint val="75000"/>
                </a:prstClr>
              </a:solidFill>
            </a:endParaRPr>
          </a:p>
        </p:txBody>
      </p:sp>
      <p:sp>
        <p:nvSpPr>
          <p:cNvPr id="6" name="ตัวแทนท้ายกระดาษ 5"/>
          <p:cNvSpPr>
            <a:spLocks noGrp="1"/>
          </p:cNvSpPr>
          <p:nvPr>
            <p:ph type="ftr" sz="quarter" idx="11"/>
          </p:nvPr>
        </p:nvSpPr>
        <p:spPr/>
        <p:txBody>
          <a:bodyPr/>
          <a:lstStyle/>
          <a:p>
            <a:endParaRPr lang="th-TH">
              <a:solidFill>
                <a:prstClr val="black">
                  <a:tint val="75000"/>
                </a:prstClr>
              </a:solidFill>
            </a:endParaRPr>
          </a:p>
        </p:txBody>
      </p:sp>
      <p:sp>
        <p:nvSpPr>
          <p:cNvPr id="7" name="ตัวแทนหมายเลขภาพนิ่ง 6"/>
          <p:cNvSpPr>
            <a:spLocks noGrp="1"/>
          </p:cNvSpPr>
          <p:nvPr>
            <p:ph type="sldNum" sz="quarter" idx="12"/>
          </p:nvPr>
        </p:nvSpPr>
        <p:spPr/>
        <p:txBody>
          <a:bodyPr/>
          <a:lstStyle/>
          <a:p>
            <a:fld id="{6AB61DD6-F480-4A2C-860B-0E892136D4A2}" type="slidenum">
              <a:rPr lang="th-TH" smtClean="0">
                <a:solidFill>
                  <a:prstClr val="black">
                    <a:tint val="75000"/>
                  </a:prstClr>
                </a:solidFill>
              </a:rPr>
              <a:pPr/>
              <a:t>‹#›</a:t>
            </a:fld>
            <a:endParaRPr lang="th-TH">
              <a:solidFill>
                <a:prstClr val="black">
                  <a:tint val="75000"/>
                </a:prstClr>
              </a:solidFill>
            </a:endParaRPr>
          </a:p>
        </p:txBody>
      </p:sp>
    </p:spTree>
    <p:extLst>
      <p:ext uri="{BB962C8B-B14F-4D97-AF65-F5344CB8AC3E}">
        <p14:creationId xmlns:p14="http://schemas.microsoft.com/office/powerpoint/2010/main" val="4223499899"/>
      </p:ext>
    </p:extLst>
  </p:cSld>
  <p:clrMapOvr>
    <a:masterClrMapping/>
  </p:clrMapOvr>
  <p:transition spd="slow">
    <p:wedg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ชื่อเรื่องและข้อความแนวตั้ง">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a:t>คลิกเพื่อแก้ไขลักษณะชื่อเรื่องต้นแบบ</a:t>
            </a:r>
          </a:p>
        </p:txBody>
      </p:sp>
      <p:sp>
        <p:nvSpPr>
          <p:cNvPr id="3" name="ตัวแทนข้อความแนวตั้ง 2"/>
          <p:cNvSpPr>
            <a:spLocks noGrp="1"/>
          </p:cNvSpPr>
          <p:nvPr>
            <p:ph type="body" orient="vert" idx="1"/>
          </p:nvPr>
        </p:nvSpPr>
        <p:spPr/>
        <p:txBody>
          <a:bodyPr vert="eaVert"/>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4" name="ตัวแทนวันที่ 3"/>
          <p:cNvSpPr>
            <a:spLocks noGrp="1"/>
          </p:cNvSpPr>
          <p:nvPr>
            <p:ph type="dt" sz="half" idx="10"/>
          </p:nvPr>
        </p:nvSpPr>
        <p:spPr/>
        <p:txBody>
          <a:bodyPr/>
          <a:lstStyle/>
          <a:p>
            <a:fld id="{E4C0441C-4E24-457B-8613-53406090CB78}" type="datetimeFigureOut">
              <a:rPr lang="th-TH" smtClean="0">
                <a:solidFill>
                  <a:prstClr val="black">
                    <a:tint val="75000"/>
                  </a:prstClr>
                </a:solidFill>
              </a:rPr>
              <a:pPr/>
              <a:t>14/02/60</a:t>
            </a:fld>
            <a:endParaRPr lang="th-TH">
              <a:solidFill>
                <a:prstClr val="black">
                  <a:tint val="75000"/>
                </a:prstClr>
              </a:solidFill>
            </a:endParaRPr>
          </a:p>
        </p:txBody>
      </p:sp>
      <p:sp>
        <p:nvSpPr>
          <p:cNvPr id="5" name="ตัวแทนท้ายกระดาษ 4"/>
          <p:cNvSpPr>
            <a:spLocks noGrp="1"/>
          </p:cNvSpPr>
          <p:nvPr>
            <p:ph type="ftr" sz="quarter" idx="11"/>
          </p:nvPr>
        </p:nvSpPr>
        <p:spPr/>
        <p:txBody>
          <a:bodyPr/>
          <a:lstStyle/>
          <a:p>
            <a:endParaRPr lang="th-TH">
              <a:solidFill>
                <a:prstClr val="black">
                  <a:tint val="75000"/>
                </a:prstClr>
              </a:solidFill>
            </a:endParaRPr>
          </a:p>
        </p:txBody>
      </p:sp>
      <p:sp>
        <p:nvSpPr>
          <p:cNvPr id="6" name="ตัวแทนหมายเลขภาพนิ่ง 5"/>
          <p:cNvSpPr>
            <a:spLocks noGrp="1"/>
          </p:cNvSpPr>
          <p:nvPr>
            <p:ph type="sldNum" sz="quarter" idx="12"/>
          </p:nvPr>
        </p:nvSpPr>
        <p:spPr/>
        <p:txBody>
          <a:bodyPr/>
          <a:lstStyle/>
          <a:p>
            <a:fld id="{6AB61DD6-F480-4A2C-860B-0E892136D4A2}" type="slidenum">
              <a:rPr lang="th-TH" smtClean="0">
                <a:solidFill>
                  <a:prstClr val="black">
                    <a:tint val="75000"/>
                  </a:prstClr>
                </a:solidFill>
              </a:rPr>
              <a:pPr/>
              <a:t>‹#›</a:t>
            </a:fld>
            <a:endParaRPr lang="th-TH">
              <a:solidFill>
                <a:prstClr val="black">
                  <a:tint val="75000"/>
                </a:prstClr>
              </a:solidFill>
            </a:endParaRPr>
          </a:p>
        </p:txBody>
      </p:sp>
    </p:spTree>
    <p:extLst>
      <p:ext uri="{BB962C8B-B14F-4D97-AF65-F5344CB8AC3E}">
        <p14:creationId xmlns:p14="http://schemas.microsoft.com/office/powerpoint/2010/main" val="1330118216"/>
      </p:ext>
    </p:extLst>
  </p:cSld>
  <p:clrMapOvr>
    <a:masterClrMapping/>
  </p:clrMapOvr>
  <p:transition spd="slow">
    <p:wedg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ข้อความและชื่อเรื่องแนวตั้ง">
    <p:spTree>
      <p:nvGrpSpPr>
        <p:cNvPr id="1" name=""/>
        <p:cNvGrpSpPr/>
        <p:nvPr/>
      </p:nvGrpSpPr>
      <p:grpSpPr>
        <a:xfrm>
          <a:off x="0" y="0"/>
          <a:ext cx="0" cy="0"/>
          <a:chOff x="0" y="0"/>
          <a:chExt cx="0" cy="0"/>
        </a:xfrm>
      </p:grpSpPr>
      <p:sp>
        <p:nvSpPr>
          <p:cNvPr id="2" name="ชื่อเรื่องแนวตั้ง 1"/>
          <p:cNvSpPr>
            <a:spLocks noGrp="1"/>
          </p:cNvSpPr>
          <p:nvPr>
            <p:ph type="title" orient="vert"/>
          </p:nvPr>
        </p:nvSpPr>
        <p:spPr>
          <a:xfrm>
            <a:off x="6629400" y="274638"/>
            <a:ext cx="2057400" cy="5851525"/>
          </a:xfrm>
        </p:spPr>
        <p:txBody>
          <a:bodyPr vert="eaVert"/>
          <a:lstStyle/>
          <a:p>
            <a:r>
              <a:rPr lang="th-TH"/>
              <a:t>คลิกเพื่อแก้ไขลักษณะชื่อเรื่องต้นแบบ</a:t>
            </a:r>
          </a:p>
        </p:txBody>
      </p:sp>
      <p:sp>
        <p:nvSpPr>
          <p:cNvPr id="3" name="ตัวแทนข้อความแนวตั้ง 2"/>
          <p:cNvSpPr>
            <a:spLocks noGrp="1"/>
          </p:cNvSpPr>
          <p:nvPr>
            <p:ph type="body" orient="vert" idx="1"/>
          </p:nvPr>
        </p:nvSpPr>
        <p:spPr>
          <a:xfrm>
            <a:off x="457200" y="274638"/>
            <a:ext cx="6019800" cy="5851525"/>
          </a:xfrm>
        </p:spPr>
        <p:txBody>
          <a:bodyPr vert="eaVert"/>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4" name="ตัวแทนวันที่ 3"/>
          <p:cNvSpPr>
            <a:spLocks noGrp="1"/>
          </p:cNvSpPr>
          <p:nvPr>
            <p:ph type="dt" sz="half" idx="10"/>
          </p:nvPr>
        </p:nvSpPr>
        <p:spPr/>
        <p:txBody>
          <a:bodyPr/>
          <a:lstStyle/>
          <a:p>
            <a:fld id="{E4C0441C-4E24-457B-8613-53406090CB78}" type="datetimeFigureOut">
              <a:rPr lang="th-TH" smtClean="0">
                <a:solidFill>
                  <a:prstClr val="black">
                    <a:tint val="75000"/>
                  </a:prstClr>
                </a:solidFill>
              </a:rPr>
              <a:pPr/>
              <a:t>14/02/60</a:t>
            </a:fld>
            <a:endParaRPr lang="th-TH">
              <a:solidFill>
                <a:prstClr val="black">
                  <a:tint val="75000"/>
                </a:prstClr>
              </a:solidFill>
            </a:endParaRPr>
          </a:p>
        </p:txBody>
      </p:sp>
      <p:sp>
        <p:nvSpPr>
          <p:cNvPr id="5" name="ตัวแทนท้ายกระดาษ 4"/>
          <p:cNvSpPr>
            <a:spLocks noGrp="1"/>
          </p:cNvSpPr>
          <p:nvPr>
            <p:ph type="ftr" sz="quarter" idx="11"/>
          </p:nvPr>
        </p:nvSpPr>
        <p:spPr/>
        <p:txBody>
          <a:bodyPr/>
          <a:lstStyle/>
          <a:p>
            <a:endParaRPr lang="th-TH">
              <a:solidFill>
                <a:prstClr val="black">
                  <a:tint val="75000"/>
                </a:prstClr>
              </a:solidFill>
            </a:endParaRPr>
          </a:p>
        </p:txBody>
      </p:sp>
      <p:sp>
        <p:nvSpPr>
          <p:cNvPr id="6" name="ตัวแทนหมายเลขภาพนิ่ง 5"/>
          <p:cNvSpPr>
            <a:spLocks noGrp="1"/>
          </p:cNvSpPr>
          <p:nvPr>
            <p:ph type="sldNum" sz="quarter" idx="12"/>
          </p:nvPr>
        </p:nvSpPr>
        <p:spPr/>
        <p:txBody>
          <a:bodyPr/>
          <a:lstStyle/>
          <a:p>
            <a:fld id="{6AB61DD6-F480-4A2C-860B-0E892136D4A2}" type="slidenum">
              <a:rPr lang="th-TH" smtClean="0">
                <a:solidFill>
                  <a:prstClr val="black">
                    <a:tint val="75000"/>
                  </a:prstClr>
                </a:solidFill>
              </a:rPr>
              <a:pPr/>
              <a:t>‹#›</a:t>
            </a:fld>
            <a:endParaRPr lang="th-TH">
              <a:solidFill>
                <a:prstClr val="black">
                  <a:tint val="75000"/>
                </a:prstClr>
              </a:solidFill>
            </a:endParaRPr>
          </a:p>
        </p:txBody>
      </p:sp>
    </p:spTree>
    <p:extLst>
      <p:ext uri="{BB962C8B-B14F-4D97-AF65-F5344CB8AC3E}">
        <p14:creationId xmlns:p14="http://schemas.microsoft.com/office/powerpoint/2010/main" val="1863700896"/>
      </p:ext>
    </p:extLst>
  </p:cSld>
  <p:clrMapOvr>
    <a:masterClrMapping/>
  </p:clrMapOvr>
  <p:transition spd="slow">
    <p:wedg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ภาพนิ่งชื่อเรื่อง">
    <p:spTree>
      <p:nvGrpSpPr>
        <p:cNvPr id="1" name=""/>
        <p:cNvGrpSpPr/>
        <p:nvPr/>
      </p:nvGrpSpPr>
      <p:grpSpPr>
        <a:xfrm>
          <a:off x="0" y="0"/>
          <a:ext cx="0" cy="0"/>
          <a:chOff x="0" y="0"/>
          <a:chExt cx="0" cy="0"/>
        </a:xfrm>
      </p:grpSpPr>
      <p:sp>
        <p:nvSpPr>
          <p:cNvPr id="2" name="ชื่อเรื่อง 1"/>
          <p:cNvSpPr>
            <a:spLocks noGrp="1"/>
          </p:cNvSpPr>
          <p:nvPr>
            <p:ph type="ctrTitle"/>
          </p:nvPr>
        </p:nvSpPr>
        <p:spPr>
          <a:xfrm>
            <a:off x="685800" y="2130425"/>
            <a:ext cx="7772400" cy="1470025"/>
          </a:xfrm>
        </p:spPr>
        <p:txBody>
          <a:bodyPr/>
          <a:lstStyle/>
          <a:p>
            <a:r>
              <a:rPr lang="th-TH"/>
              <a:t>คลิกเพื่อแก้ไขลักษณะชื่อเรื่องต้นแบบ</a:t>
            </a:r>
          </a:p>
        </p:txBody>
      </p:sp>
      <p:sp>
        <p:nvSpPr>
          <p:cNvPr id="3" name="ชื่อเรื่องรอง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h-TH"/>
              <a:t>คลิกเพื่อแก้ไขลักษณะชื่อเรื่องรองต้นแบบ</a:t>
            </a:r>
          </a:p>
        </p:txBody>
      </p:sp>
      <p:sp>
        <p:nvSpPr>
          <p:cNvPr id="4" name="ตัวยึดวันที่ 3"/>
          <p:cNvSpPr>
            <a:spLocks noGrp="1"/>
          </p:cNvSpPr>
          <p:nvPr>
            <p:ph type="dt" sz="half" idx="10"/>
          </p:nvPr>
        </p:nvSpPr>
        <p:spPr/>
        <p:txBody>
          <a:bodyPr/>
          <a:lstStyle>
            <a:lvl1pPr>
              <a:defRPr/>
            </a:lvl1pPr>
          </a:lstStyle>
          <a:p>
            <a:endParaRPr lang="th-TH">
              <a:solidFill>
                <a:srgbClr val="000000"/>
              </a:solidFill>
            </a:endParaRPr>
          </a:p>
        </p:txBody>
      </p:sp>
      <p:sp>
        <p:nvSpPr>
          <p:cNvPr id="5" name="ตัวยึดท้ายกระดาษ 4"/>
          <p:cNvSpPr>
            <a:spLocks noGrp="1"/>
          </p:cNvSpPr>
          <p:nvPr>
            <p:ph type="ftr" sz="quarter" idx="11"/>
          </p:nvPr>
        </p:nvSpPr>
        <p:spPr/>
        <p:txBody>
          <a:bodyPr/>
          <a:lstStyle>
            <a:lvl1pPr>
              <a:defRPr/>
            </a:lvl1pPr>
          </a:lstStyle>
          <a:p>
            <a:endParaRPr lang="th-TH">
              <a:solidFill>
                <a:srgbClr val="000000"/>
              </a:solidFill>
            </a:endParaRPr>
          </a:p>
        </p:txBody>
      </p:sp>
      <p:sp>
        <p:nvSpPr>
          <p:cNvPr id="6" name="ตัวยึดหมายเลขภาพนิ่ง 5"/>
          <p:cNvSpPr>
            <a:spLocks noGrp="1"/>
          </p:cNvSpPr>
          <p:nvPr>
            <p:ph type="sldNum" sz="quarter" idx="12"/>
          </p:nvPr>
        </p:nvSpPr>
        <p:spPr/>
        <p:txBody>
          <a:bodyPr/>
          <a:lstStyle>
            <a:lvl1pPr>
              <a:defRPr/>
            </a:lvl1pPr>
          </a:lstStyle>
          <a:p>
            <a:fld id="{0898EA3E-FD4B-4965-BE01-6CD652C61821}" type="slidenum">
              <a:rPr lang="en-US">
                <a:solidFill>
                  <a:srgbClr val="000000"/>
                </a:solidFill>
              </a:rPr>
              <a:pPr/>
              <a:t>‹#›</a:t>
            </a:fld>
            <a:endParaRPr lang="th-TH">
              <a:solidFill>
                <a:srgbClr val="000000"/>
              </a:solidFill>
            </a:endParaRPr>
          </a:p>
        </p:txBody>
      </p:sp>
    </p:spTree>
    <p:extLst>
      <p:ext uri="{BB962C8B-B14F-4D97-AF65-F5344CB8AC3E}">
        <p14:creationId xmlns:p14="http://schemas.microsoft.com/office/powerpoint/2010/main" val="2032927112"/>
      </p:ext>
    </p:extLst>
  </p:cSld>
  <p:clrMapOvr>
    <a:masterClrMapping/>
  </p:clrMapOvr>
  <p:transition spd="slow">
    <p:wedg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ชื่อเรื่องและเนื้อหา">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a:t>คลิกเพื่อแก้ไขลักษณะชื่อเรื่องต้นแบบ</a:t>
            </a:r>
          </a:p>
        </p:txBody>
      </p:sp>
      <p:sp>
        <p:nvSpPr>
          <p:cNvPr id="3" name="ตัวยึดเนื้อหา 2"/>
          <p:cNvSpPr>
            <a:spLocks noGrp="1"/>
          </p:cNvSpPr>
          <p:nvPr>
            <p:ph idx="1"/>
          </p:nvPr>
        </p:nvSpPr>
        <p:spPr/>
        <p:txBody>
          <a:body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4" name="ตัวยึดวันที่ 3"/>
          <p:cNvSpPr>
            <a:spLocks noGrp="1"/>
          </p:cNvSpPr>
          <p:nvPr>
            <p:ph type="dt" sz="half" idx="10"/>
          </p:nvPr>
        </p:nvSpPr>
        <p:spPr/>
        <p:txBody>
          <a:bodyPr/>
          <a:lstStyle>
            <a:lvl1pPr>
              <a:defRPr/>
            </a:lvl1pPr>
          </a:lstStyle>
          <a:p>
            <a:endParaRPr lang="th-TH">
              <a:solidFill>
                <a:srgbClr val="000000"/>
              </a:solidFill>
            </a:endParaRPr>
          </a:p>
        </p:txBody>
      </p:sp>
      <p:sp>
        <p:nvSpPr>
          <p:cNvPr id="5" name="ตัวยึดท้ายกระดาษ 4"/>
          <p:cNvSpPr>
            <a:spLocks noGrp="1"/>
          </p:cNvSpPr>
          <p:nvPr>
            <p:ph type="ftr" sz="quarter" idx="11"/>
          </p:nvPr>
        </p:nvSpPr>
        <p:spPr/>
        <p:txBody>
          <a:bodyPr/>
          <a:lstStyle>
            <a:lvl1pPr>
              <a:defRPr/>
            </a:lvl1pPr>
          </a:lstStyle>
          <a:p>
            <a:endParaRPr lang="th-TH">
              <a:solidFill>
                <a:srgbClr val="000000"/>
              </a:solidFill>
            </a:endParaRPr>
          </a:p>
        </p:txBody>
      </p:sp>
      <p:sp>
        <p:nvSpPr>
          <p:cNvPr id="6" name="ตัวยึดหมายเลขภาพนิ่ง 5"/>
          <p:cNvSpPr>
            <a:spLocks noGrp="1"/>
          </p:cNvSpPr>
          <p:nvPr>
            <p:ph type="sldNum" sz="quarter" idx="12"/>
          </p:nvPr>
        </p:nvSpPr>
        <p:spPr/>
        <p:txBody>
          <a:bodyPr/>
          <a:lstStyle>
            <a:lvl1pPr>
              <a:defRPr/>
            </a:lvl1pPr>
          </a:lstStyle>
          <a:p>
            <a:fld id="{6FE7E00A-F54E-4B21-A3AF-8F249CD567B1}" type="slidenum">
              <a:rPr lang="en-US">
                <a:solidFill>
                  <a:srgbClr val="000000"/>
                </a:solidFill>
              </a:rPr>
              <a:pPr/>
              <a:t>‹#›</a:t>
            </a:fld>
            <a:endParaRPr lang="th-TH">
              <a:solidFill>
                <a:srgbClr val="000000"/>
              </a:solidFill>
            </a:endParaRPr>
          </a:p>
        </p:txBody>
      </p:sp>
    </p:spTree>
    <p:extLst>
      <p:ext uri="{BB962C8B-B14F-4D97-AF65-F5344CB8AC3E}">
        <p14:creationId xmlns:p14="http://schemas.microsoft.com/office/powerpoint/2010/main" val="1574950278"/>
      </p:ext>
    </p:extLst>
  </p:cSld>
  <p:clrMapOvr>
    <a:masterClrMapping/>
  </p:clrMapOvr>
  <p:transition spd="slow">
    <p:wedg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ส่วนหัวของส่วน">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722313" y="4406900"/>
            <a:ext cx="7772400" cy="1362075"/>
          </a:xfrm>
        </p:spPr>
        <p:txBody>
          <a:bodyPr anchor="t"/>
          <a:lstStyle>
            <a:lvl1pPr algn="l">
              <a:defRPr sz="4000" b="1" cap="all"/>
            </a:lvl1pPr>
          </a:lstStyle>
          <a:p>
            <a:r>
              <a:rPr lang="th-TH"/>
              <a:t>คลิกเพื่อแก้ไขลักษณะชื่อเรื่องต้นแบบ</a:t>
            </a:r>
          </a:p>
        </p:txBody>
      </p:sp>
      <p:sp>
        <p:nvSpPr>
          <p:cNvPr id="3" name="ตัวยึดข้อความ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h-TH"/>
              <a:t>คลิกเพื่อแก้ไขลักษณะของข้อความต้นแบบ</a:t>
            </a:r>
          </a:p>
        </p:txBody>
      </p:sp>
      <p:sp>
        <p:nvSpPr>
          <p:cNvPr id="4" name="ตัวยึดวันที่ 3"/>
          <p:cNvSpPr>
            <a:spLocks noGrp="1"/>
          </p:cNvSpPr>
          <p:nvPr>
            <p:ph type="dt" sz="half" idx="10"/>
          </p:nvPr>
        </p:nvSpPr>
        <p:spPr/>
        <p:txBody>
          <a:bodyPr/>
          <a:lstStyle>
            <a:lvl1pPr>
              <a:defRPr/>
            </a:lvl1pPr>
          </a:lstStyle>
          <a:p>
            <a:endParaRPr lang="th-TH">
              <a:solidFill>
                <a:srgbClr val="000000"/>
              </a:solidFill>
            </a:endParaRPr>
          </a:p>
        </p:txBody>
      </p:sp>
      <p:sp>
        <p:nvSpPr>
          <p:cNvPr id="5" name="ตัวยึดท้ายกระดาษ 4"/>
          <p:cNvSpPr>
            <a:spLocks noGrp="1"/>
          </p:cNvSpPr>
          <p:nvPr>
            <p:ph type="ftr" sz="quarter" idx="11"/>
          </p:nvPr>
        </p:nvSpPr>
        <p:spPr/>
        <p:txBody>
          <a:bodyPr/>
          <a:lstStyle>
            <a:lvl1pPr>
              <a:defRPr/>
            </a:lvl1pPr>
          </a:lstStyle>
          <a:p>
            <a:endParaRPr lang="th-TH">
              <a:solidFill>
                <a:srgbClr val="000000"/>
              </a:solidFill>
            </a:endParaRPr>
          </a:p>
        </p:txBody>
      </p:sp>
      <p:sp>
        <p:nvSpPr>
          <p:cNvPr id="6" name="ตัวยึดหมายเลขภาพนิ่ง 5"/>
          <p:cNvSpPr>
            <a:spLocks noGrp="1"/>
          </p:cNvSpPr>
          <p:nvPr>
            <p:ph type="sldNum" sz="quarter" idx="12"/>
          </p:nvPr>
        </p:nvSpPr>
        <p:spPr/>
        <p:txBody>
          <a:bodyPr/>
          <a:lstStyle>
            <a:lvl1pPr>
              <a:defRPr/>
            </a:lvl1pPr>
          </a:lstStyle>
          <a:p>
            <a:fld id="{FC41642B-F7F4-4A86-A9FB-0A2EAA47D292}" type="slidenum">
              <a:rPr lang="en-US">
                <a:solidFill>
                  <a:srgbClr val="000000"/>
                </a:solidFill>
              </a:rPr>
              <a:pPr/>
              <a:t>‹#›</a:t>
            </a:fld>
            <a:endParaRPr lang="th-TH">
              <a:solidFill>
                <a:srgbClr val="000000"/>
              </a:solidFill>
            </a:endParaRPr>
          </a:p>
        </p:txBody>
      </p:sp>
    </p:spTree>
    <p:extLst>
      <p:ext uri="{BB962C8B-B14F-4D97-AF65-F5344CB8AC3E}">
        <p14:creationId xmlns:p14="http://schemas.microsoft.com/office/powerpoint/2010/main" val="3160488335"/>
      </p:ext>
    </p:extLst>
  </p:cSld>
  <p:clrMapOvr>
    <a:masterClrMapping/>
  </p:clrMapOvr>
  <p:transition spd="slow">
    <p:wedg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เนื้อหา 2 ส่วน">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a:t>คลิกเพื่อแก้ไขลักษณะชื่อเรื่องต้นแบบ</a:t>
            </a:r>
          </a:p>
        </p:txBody>
      </p:sp>
      <p:sp>
        <p:nvSpPr>
          <p:cNvPr id="3" name="ตัวยึดเนื้อหา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4" name="ตัวยึดเนื้อหา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5" name="ตัวยึดวันที่ 4"/>
          <p:cNvSpPr>
            <a:spLocks noGrp="1"/>
          </p:cNvSpPr>
          <p:nvPr>
            <p:ph type="dt" sz="half" idx="10"/>
          </p:nvPr>
        </p:nvSpPr>
        <p:spPr/>
        <p:txBody>
          <a:bodyPr/>
          <a:lstStyle>
            <a:lvl1pPr>
              <a:defRPr/>
            </a:lvl1pPr>
          </a:lstStyle>
          <a:p>
            <a:endParaRPr lang="th-TH">
              <a:solidFill>
                <a:srgbClr val="000000"/>
              </a:solidFill>
            </a:endParaRPr>
          </a:p>
        </p:txBody>
      </p:sp>
      <p:sp>
        <p:nvSpPr>
          <p:cNvPr id="6" name="ตัวยึดท้ายกระดาษ 5"/>
          <p:cNvSpPr>
            <a:spLocks noGrp="1"/>
          </p:cNvSpPr>
          <p:nvPr>
            <p:ph type="ftr" sz="quarter" idx="11"/>
          </p:nvPr>
        </p:nvSpPr>
        <p:spPr/>
        <p:txBody>
          <a:bodyPr/>
          <a:lstStyle>
            <a:lvl1pPr>
              <a:defRPr/>
            </a:lvl1pPr>
          </a:lstStyle>
          <a:p>
            <a:endParaRPr lang="th-TH">
              <a:solidFill>
                <a:srgbClr val="000000"/>
              </a:solidFill>
            </a:endParaRPr>
          </a:p>
        </p:txBody>
      </p:sp>
      <p:sp>
        <p:nvSpPr>
          <p:cNvPr id="7" name="ตัวยึดหมายเลขภาพนิ่ง 6"/>
          <p:cNvSpPr>
            <a:spLocks noGrp="1"/>
          </p:cNvSpPr>
          <p:nvPr>
            <p:ph type="sldNum" sz="quarter" idx="12"/>
          </p:nvPr>
        </p:nvSpPr>
        <p:spPr/>
        <p:txBody>
          <a:bodyPr/>
          <a:lstStyle>
            <a:lvl1pPr>
              <a:defRPr/>
            </a:lvl1pPr>
          </a:lstStyle>
          <a:p>
            <a:fld id="{DA8B339C-40D0-42FB-A899-AF588CF4B2CF}" type="slidenum">
              <a:rPr lang="en-US">
                <a:solidFill>
                  <a:srgbClr val="000000"/>
                </a:solidFill>
              </a:rPr>
              <a:pPr/>
              <a:t>‹#›</a:t>
            </a:fld>
            <a:endParaRPr lang="th-TH">
              <a:solidFill>
                <a:srgbClr val="000000"/>
              </a:solidFill>
            </a:endParaRPr>
          </a:p>
        </p:txBody>
      </p:sp>
    </p:spTree>
    <p:extLst>
      <p:ext uri="{BB962C8B-B14F-4D97-AF65-F5344CB8AC3E}">
        <p14:creationId xmlns:p14="http://schemas.microsoft.com/office/powerpoint/2010/main" val="3903212268"/>
      </p:ext>
    </p:extLst>
  </p:cSld>
  <p:clrMapOvr>
    <a:masterClrMapping/>
  </p:clrMapOvr>
  <p:transition spd="slow">
    <p:wedg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การเปรียบเทียบ">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lvl1pPr>
              <a:defRPr/>
            </a:lvl1pPr>
          </a:lstStyle>
          <a:p>
            <a:r>
              <a:rPr lang="th-TH"/>
              <a:t>คลิกเพื่อแก้ไขลักษณะชื่อเรื่องต้นแบบ</a:t>
            </a:r>
          </a:p>
        </p:txBody>
      </p:sp>
      <p:sp>
        <p:nvSpPr>
          <p:cNvPr id="3" name="ตัวยึดข้อความ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h-TH"/>
              <a:t>คลิกเพื่อแก้ไขลักษณะของข้อความต้นแบบ</a:t>
            </a:r>
          </a:p>
        </p:txBody>
      </p:sp>
      <p:sp>
        <p:nvSpPr>
          <p:cNvPr id="4" name="ตัวยึดเนื้อหา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5" name="ตัวยึดข้อความ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h-TH"/>
              <a:t>คลิกเพื่อแก้ไขลักษณะของข้อความต้นแบบ</a:t>
            </a:r>
          </a:p>
        </p:txBody>
      </p:sp>
      <p:sp>
        <p:nvSpPr>
          <p:cNvPr id="6" name="ตัวยึดเนื้อหา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7" name="ตัวยึดวันที่ 6"/>
          <p:cNvSpPr>
            <a:spLocks noGrp="1"/>
          </p:cNvSpPr>
          <p:nvPr>
            <p:ph type="dt" sz="half" idx="10"/>
          </p:nvPr>
        </p:nvSpPr>
        <p:spPr/>
        <p:txBody>
          <a:bodyPr/>
          <a:lstStyle>
            <a:lvl1pPr>
              <a:defRPr/>
            </a:lvl1pPr>
          </a:lstStyle>
          <a:p>
            <a:endParaRPr lang="th-TH">
              <a:solidFill>
                <a:srgbClr val="000000"/>
              </a:solidFill>
            </a:endParaRPr>
          </a:p>
        </p:txBody>
      </p:sp>
      <p:sp>
        <p:nvSpPr>
          <p:cNvPr id="8" name="ตัวยึดท้ายกระดาษ 7"/>
          <p:cNvSpPr>
            <a:spLocks noGrp="1"/>
          </p:cNvSpPr>
          <p:nvPr>
            <p:ph type="ftr" sz="quarter" idx="11"/>
          </p:nvPr>
        </p:nvSpPr>
        <p:spPr/>
        <p:txBody>
          <a:bodyPr/>
          <a:lstStyle>
            <a:lvl1pPr>
              <a:defRPr/>
            </a:lvl1pPr>
          </a:lstStyle>
          <a:p>
            <a:endParaRPr lang="th-TH">
              <a:solidFill>
                <a:srgbClr val="000000"/>
              </a:solidFill>
            </a:endParaRPr>
          </a:p>
        </p:txBody>
      </p:sp>
      <p:sp>
        <p:nvSpPr>
          <p:cNvPr id="9" name="ตัวยึดหมายเลขภาพนิ่ง 8"/>
          <p:cNvSpPr>
            <a:spLocks noGrp="1"/>
          </p:cNvSpPr>
          <p:nvPr>
            <p:ph type="sldNum" sz="quarter" idx="12"/>
          </p:nvPr>
        </p:nvSpPr>
        <p:spPr/>
        <p:txBody>
          <a:bodyPr/>
          <a:lstStyle>
            <a:lvl1pPr>
              <a:defRPr/>
            </a:lvl1pPr>
          </a:lstStyle>
          <a:p>
            <a:fld id="{BEC7D7E3-FD6B-443C-BE39-8A48DDADEDAB}" type="slidenum">
              <a:rPr lang="en-US">
                <a:solidFill>
                  <a:srgbClr val="000000"/>
                </a:solidFill>
              </a:rPr>
              <a:pPr/>
              <a:t>‹#›</a:t>
            </a:fld>
            <a:endParaRPr lang="th-TH">
              <a:solidFill>
                <a:srgbClr val="000000"/>
              </a:solidFill>
            </a:endParaRPr>
          </a:p>
        </p:txBody>
      </p:sp>
    </p:spTree>
    <p:extLst>
      <p:ext uri="{BB962C8B-B14F-4D97-AF65-F5344CB8AC3E}">
        <p14:creationId xmlns:p14="http://schemas.microsoft.com/office/powerpoint/2010/main" val="2830812750"/>
      </p:ext>
    </p:extLst>
  </p:cSld>
  <p:clrMapOvr>
    <a:masterClrMapping/>
  </p:clrMapOvr>
  <p:transition spd="slow">
    <p:wedg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เฉพาะชื่อเรื่อง">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a:t>คลิกเพื่อแก้ไขลักษณะชื่อเรื่องต้นแบบ</a:t>
            </a:r>
          </a:p>
        </p:txBody>
      </p:sp>
      <p:sp>
        <p:nvSpPr>
          <p:cNvPr id="3" name="ตัวยึดวันที่ 2"/>
          <p:cNvSpPr>
            <a:spLocks noGrp="1"/>
          </p:cNvSpPr>
          <p:nvPr>
            <p:ph type="dt" sz="half" idx="10"/>
          </p:nvPr>
        </p:nvSpPr>
        <p:spPr/>
        <p:txBody>
          <a:bodyPr/>
          <a:lstStyle>
            <a:lvl1pPr>
              <a:defRPr/>
            </a:lvl1pPr>
          </a:lstStyle>
          <a:p>
            <a:endParaRPr lang="th-TH">
              <a:solidFill>
                <a:srgbClr val="000000"/>
              </a:solidFill>
            </a:endParaRPr>
          </a:p>
        </p:txBody>
      </p:sp>
      <p:sp>
        <p:nvSpPr>
          <p:cNvPr id="4" name="ตัวยึดท้ายกระดาษ 3"/>
          <p:cNvSpPr>
            <a:spLocks noGrp="1"/>
          </p:cNvSpPr>
          <p:nvPr>
            <p:ph type="ftr" sz="quarter" idx="11"/>
          </p:nvPr>
        </p:nvSpPr>
        <p:spPr/>
        <p:txBody>
          <a:bodyPr/>
          <a:lstStyle>
            <a:lvl1pPr>
              <a:defRPr/>
            </a:lvl1pPr>
          </a:lstStyle>
          <a:p>
            <a:endParaRPr lang="th-TH">
              <a:solidFill>
                <a:srgbClr val="000000"/>
              </a:solidFill>
            </a:endParaRPr>
          </a:p>
        </p:txBody>
      </p:sp>
      <p:sp>
        <p:nvSpPr>
          <p:cNvPr id="5" name="ตัวยึดหมายเลขภาพนิ่ง 4"/>
          <p:cNvSpPr>
            <a:spLocks noGrp="1"/>
          </p:cNvSpPr>
          <p:nvPr>
            <p:ph type="sldNum" sz="quarter" idx="12"/>
          </p:nvPr>
        </p:nvSpPr>
        <p:spPr/>
        <p:txBody>
          <a:bodyPr/>
          <a:lstStyle>
            <a:lvl1pPr>
              <a:defRPr/>
            </a:lvl1pPr>
          </a:lstStyle>
          <a:p>
            <a:fld id="{78EBE059-881D-4CF8-967D-3D04EAE3B4C7}" type="slidenum">
              <a:rPr lang="en-US">
                <a:solidFill>
                  <a:srgbClr val="000000"/>
                </a:solidFill>
              </a:rPr>
              <a:pPr/>
              <a:t>‹#›</a:t>
            </a:fld>
            <a:endParaRPr lang="th-TH">
              <a:solidFill>
                <a:srgbClr val="000000"/>
              </a:solidFill>
            </a:endParaRPr>
          </a:p>
        </p:txBody>
      </p:sp>
    </p:spTree>
    <p:extLst>
      <p:ext uri="{BB962C8B-B14F-4D97-AF65-F5344CB8AC3E}">
        <p14:creationId xmlns:p14="http://schemas.microsoft.com/office/powerpoint/2010/main" val="1954731397"/>
      </p:ext>
    </p:extLst>
  </p:cSld>
  <p:clrMapOvr>
    <a:masterClrMapping/>
  </p:clrMapOvr>
  <p:transition spd="slow">
    <p:wedg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ว่างเปล่า">
    <p:spTree>
      <p:nvGrpSpPr>
        <p:cNvPr id="1" name=""/>
        <p:cNvGrpSpPr/>
        <p:nvPr/>
      </p:nvGrpSpPr>
      <p:grpSpPr>
        <a:xfrm>
          <a:off x="0" y="0"/>
          <a:ext cx="0" cy="0"/>
          <a:chOff x="0" y="0"/>
          <a:chExt cx="0" cy="0"/>
        </a:xfrm>
      </p:grpSpPr>
      <p:sp>
        <p:nvSpPr>
          <p:cNvPr id="2" name="ตัวยึดวันที่ 1"/>
          <p:cNvSpPr>
            <a:spLocks noGrp="1"/>
          </p:cNvSpPr>
          <p:nvPr>
            <p:ph type="dt" sz="half" idx="10"/>
          </p:nvPr>
        </p:nvSpPr>
        <p:spPr/>
        <p:txBody>
          <a:bodyPr/>
          <a:lstStyle>
            <a:lvl1pPr>
              <a:defRPr/>
            </a:lvl1pPr>
          </a:lstStyle>
          <a:p>
            <a:endParaRPr lang="th-TH">
              <a:solidFill>
                <a:srgbClr val="000000"/>
              </a:solidFill>
            </a:endParaRPr>
          </a:p>
        </p:txBody>
      </p:sp>
      <p:sp>
        <p:nvSpPr>
          <p:cNvPr id="3" name="ตัวยึดท้ายกระดาษ 2"/>
          <p:cNvSpPr>
            <a:spLocks noGrp="1"/>
          </p:cNvSpPr>
          <p:nvPr>
            <p:ph type="ftr" sz="quarter" idx="11"/>
          </p:nvPr>
        </p:nvSpPr>
        <p:spPr/>
        <p:txBody>
          <a:bodyPr/>
          <a:lstStyle>
            <a:lvl1pPr>
              <a:defRPr/>
            </a:lvl1pPr>
          </a:lstStyle>
          <a:p>
            <a:endParaRPr lang="th-TH">
              <a:solidFill>
                <a:srgbClr val="000000"/>
              </a:solidFill>
            </a:endParaRPr>
          </a:p>
        </p:txBody>
      </p:sp>
      <p:sp>
        <p:nvSpPr>
          <p:cNvPr id="4" name="ตัวยึดหมายเลขภาพนิ่ง 3"/>
          <p:cNvSpPr>
            <a:spLocks noGrp="1"/>
          </p:cNvSpPr>
          <p:nvPr>
            <p:ph type="sldNum" sz="quarter" idx="12"/>
          </p:nvPr>
        </p:nvSpPr>
        <p:spPr/>
        <p:txBody>
          <a:bodyPr/>
          <a:lstStyle>
            <a:lvl1pPr>
              <a:defRPr/>
            </a:lvl1pPr>
          </a:lstStyle>
          <a:p>
            <a:fld id="{D87A773E-F334-490A-BC3E-879490BF2F16}" type="slidenum">
              <a:rPr lang="en-US">
                <a:solidFill>
                  <a:srgbClr val="000000"/>
                </a:solidFill>
              </a:rPr>
              <a:pPr/>
              <a:t>‹#›</a:t>
            </a:fld>
            <a:endParaRPr lang="th-TH">
              <a:solidFill>
                <a:srgbClr val="000000"/>
              </a:solidFill>
            </a:endParaRPr>
          </a:p>
        </p:txBody>
      </p:sp>
    </p:spTree>
    <p:extLst>
      <p:ext uri="{BB962C8B-B14F-4D97-AF65-F5344CB8AC3E}">
        <p14:creationId xmlns:p14="http://schemas.microsoft.com/office/powerpoint/2010/main" val="4155922013"/>
      </p:ext>
    </p:extLst>
  </p:cSld>
  <p:clrMapOvr>
    <a:masterClrMapping/>
  </p:clrMapOvr>
  <p:transition spd="slow">
    <p:wedg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เนื้อหาพร้อมคำอธิบายภาพ">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457200" y="273050"/>
            <a:ext cx="3008313" cy="1162050"/>
          </a:xfrm>
        </p:spPr>
        <p:txBody>
          <a:bodyPr anchor="b"/>
          <a:lstStyle>
            <a:lvl1pPr algn="l">
              <a:defRPr sz="2000" b="1"/>
            </a:lvl1pPr>
          </a:lstStyle>
          <a:p>
            <a:r>
              <a:rPr lang="th-TH"/>
              <a:t>คลิกเพื่อแก้ไขลักษณะชื่อเรื่องต้นแบบ</a:t>
            </a:r>
          </a:p>
        </p:txBody>
      </p:sp>
      <p:sp>
        <p:nvSpPr>
          <p:cNvPr id="3" name="ตัวยึดเนื้อหา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4" name="ตัวยึดข้อความ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h-TH"/>
              <a:t>คลิกเพื่อแก้ไขลักษณะของข้อความต้นแบบ</a:t>
            </a:r>
          </a:p>
        </p:txBody>
      </p:sp>
      <p:sp>
        <p:nvSpPr>
          <p:cNvPr id="5" name="ตัวยึดวันที่ 4"/>
          <p:cNvSpPr>
            <a:spLocks noGrp="1"/>
          </p:cNvSpPr>
          <p:nvPr>
            <p:ph type="dt" sz="half" idx="10"/>
          </p:nvPr>
        </p:nvSpPr>
        <p:spPr/>
        <p:txBody>
          <a:bodyPr/>
          <a:lstStyle>
            <a:lvl1pPr>
              <a:defRPr/>
            </a:lvl1pPr>
          </a:lstStyle>
          <a:p>
            <a:endParaRPr lang="th-TH">
              <a:solidFill>
                <a:srgbClr val="000000"/>
              </a:solidFill>
            </a:endParaRPr>
          </a:p>
        </p:txBody>
      </p:sp>
      <p:sp>
        <p:nvSpPr>
          <p:cNvPr id="6" name="ตัวยึดท้ายกระดาษ 5"/>
          <p:cNvSpPr>
            <a:spLocks noGrp="1"/>
          </p:cNvSpPr>
          <p:nvPr>
            <p:ph type="ftr" sz="quarter" idx="11"/>
          </p:nvPr>
        </p:nvSpPr>
        <p:spPr/>
        <p:txBody>
          <a:bodyPr/>
          <a:lstStyle>
            <a:lvl1pPr>
              <a:defRPr/>
            </a:lvl1pPr>
          </a:lstStyle>
          <a:p>
            <a:endParaRPr lang="th-TH">
              <a:solidFill>
                <a:srgbClr val="000000"/>
              </a:solidFill>
            </a:endParaRPr>
          </a:p>
        </p:txBody>
      </p:sp>
      <p:sp>
        <p:nvSpPr>
          <p:cNvPr id="7" name="ตัวยึดหมายเลขภาพนิ่ง 6"/>
          <p:cNvSpPr>
            <a:spLocks noGrp="1"/>
          </p:cNvSpPr>
          <p:nvPr>
            <p:ph type="sldNum" sz="quarter" idx="12"/>
          </p:nvPr>
        </p:nvSpPr>
        <p:spPr/>
        <p:txBody>
          <a:bodyPr/>
          <a:lstStyle>
            <a:lvl1pPr>
              <a:defRPr/>
            </a:lvl1pPr>
          </a:lstStyle>
          <a:p>
            <a:fld id="{D8E6CD71-9A72-4189-B912-B0AD9D6D4EC6}" type="slidenum">
              <a:rPr lang="en-US">
                <a:solidFill>
                  <a:srgbClr val="000000"/>
                </a:solidFill>
              </a:rPr>
              <a:pPr/>
              <a:t>‹#›</a:t>
            </a:fld>
            <a:endParaRPr lang="th-TH">
              <a:solidFill>
                <a:srgbClr val="000000"/>
              </a:solidFill>
            </a:endParaRPr>
          </a:p>
        </p:txBody>
      </p:sp>
    </p:spTree>
    <p:extLst>
      <p:ext uri="{BB962C8B-B14F-4D97-AF65-F5344CB8AC3E}">
        <p14:creationId xmlns:p14="http://schemas.microsoft.com/office/powerpoint/2010/main" val="1534805799"/>
      </p:ext>
    </p:extLst>
  </p:cSld>
  <p:clrMapOvr>
    <a:masterClrMapping/>
  </p:clrMapOvr>
  <p:transition spd="slow">
    <p:wedg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รูปภาพพร้อมคำอธิบายภาพ">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1792288" y="4800600"/>
            <a:ext cx="5486400" cy="566738"/>
          </a:xfrm>
        </p:spPr>
        <p:txBody>
          <a:bodyPr anchor="b"/>
          <a:lstStyle>
            <a:lvl1pPr algn="l">
              <a:defRPr sz="2000" b="1"/>
            </a:lvl1pPr>
          </a:lstStyle>
          <a:p>
            <a:r>
              <a:rPr lang="th-TH"/>
              <a:t>คลิกเพื่อแก้ไขลักษณะชื่อเรื่องต้นแบบ</a:t>
            </a:r>
          </a:p>
        </p:txBody>
      </p:sp>
      <p:sp>
        <p:nvSpPr>
          <p:cNvPr id="3" name="ตัวยึดรูปภาพ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h-TH"/>
          </a:p>
        </p:txBody>
      </p:sp>
      <p:sp>
        <p:nvSpPr>
          <p:cNvPr id="4" name="ตัวยึดข้อความ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h-TH"/>
              <a:t>คลิกเพื่อแก้ไขลักษณะของข้อความต้นแบบ</a:t>
            </a:r>
          </a:p>
        </p:txBody>
      </p:sp>
      <p:sp>
        <p:nvSpPr>
          <p:cNvPr id="5" name="ตัวยึดวันที่ 4"/>
          <p:cNvSpPr>
            <a:spLocks noGrp="1"/>
          </p:cNvSpPr>
          <p:nvPr>
            <p:ph type="dt" sz="half" idx="10"/>
          </p:nvPr>
        </p:nvSpPr>
        <p:spPr/>
        <p:txBody>
          <a:bodyPr/>
          <a:lstStyle>
            <a:lvl1pPr>
              <a:defRPr/>
            </a:lvl1pPr>
          </a:lstStyle>
          <a:p>
            <a:endParaRPr lang="th-TH">
              <a:solidFill>
                <a:srgbClr val="000000"/>
              </a:solidFill>
            </a:endParaRPr>
          </a:p>
        </p:txBody>
      </p:sp>
      <p:sp>
        <p:nvSpPr>
          <p:cNvPr id="6" name="ตัวยึดท้ายกระดาษ 5"/>
          <p:cNvSpPr>
            <a:spLocks noGrp="1"/>
          </p:cNvSpPr>
          <p:nvPr>
            <p:ph type="ftr" sz="quarter" idx="11"/>
          </p:nvPr>
        </p:nvSpPr>
        <p:spPr/>
        <p:txBody>
          <a:bodyPr/>
          <a:lstStyle>
            <a:lvl1pPr>
              <a:defRPr/>
            </a:lvl1pPr>
          </a:lstStyle>
          <a:p>
            <a:endParaRPr lang="th-TH">
              <a:solidFill>
                <a:srgbClr val="000000"/>
              </a:solidFill>
            </a:endParaRPr>
          </a:p>
        </p:txBody>
      </p:sp>
      <p:sp>
        <p:nvSpPr>
          <p:cNvPr id="7" name="ตัวยึดหมายเลขภาพนิ่ง 6"/>
          <p:cNvSpPr>
            <a:spLocks noGrp="1"/>
          </p:cNvSpPr>
          <p:nvPr>
            <p:ph type="sldNum" sz="quarter" idx="12"/>
          </p:nvPr>
        </p:nvSpPr>
        <p:spPr/>
        <p:txBody>
          <a:bodyPr/>
          <a:lstStyle>
            <a:lvl1pPr>
              <a:defRPr/>
            </a:lvl1pPr>
          </a:lstStyle>
          <a:p>
            <a:fld id="{F894D033-088F-445E-BA4A-D7572710E7F3}" type="slidenum">
              <a:rPr lang="en-US">
                <a:solidFill>
                  <a:srgbClr val="000000"/>
                </a:solidFill>
              </a:rPr>
              <a:pPr/>
              <a:t>‹#›</a:t>
            </a:fld>
            <a:endParaRPr lang="th-TH">
              <a:solidFill>
                <a:srgbClr val="000000"/>
              </a:solidFill>
            </a:endParaRPr>
          </a:p>
        </p:txBody>
      </p:sp>
    </p:spTree>
    <p:extLst>
      <p:ext uri="{BB962C8B-B14F-4D97-AF65-F5344CB8AC3E}">
        <p14:creationId xmlns:p14="http://schemas.microsoft.com/office/powerpoint/2010/main" val="730306586"/>
      </p:ext>
    </p:extLst>
  </p:cSld>
  <p:clrMapOvr>
    <a:masterClrMapping/>
  </p:clrMapOvr>
  <p:transition spd="slow">
    <p:wedg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ชื่อเรื่องและข้อความแนวตั้ง">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a:t>คลิกเพื่อแก้ไขลักษณะชื่อเรื่องต้นแบบ</a:t>
            </a:r>
          </a:p>
        </p:txBody>
      </p:sp>
      <p:sp>
        <p:nvSpPr>
          <p:cNvPr id="3" name="ตัวยึดข้อความแนวตั้ง 2"/>
          <p:cNvSpPr>
            <a:spLocks noGrp="1"/>
          </p:cNvSpPr>
          <p:nvPr>
            <p:ph type="body" orient="vert" idx="1"/>
          </p:nvPr>
        </p:nvSpPr>
        <p:spPr/>
        <p:txBody>
          <a:bodyPr vert="eaVert"/>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4" name="ตัวยึดวันที่ 3"/>
          <p:cNvSpPr>
            <a:spLocks noGrp="1"/>
          </p:cNvSpPr>
          <p:nvPr>
            <p:ph type="dt" sz="half" idx="10"/>
          </p:nvPr>
        </p:nvSpPr>
        <p:spPr/>
        <p:txBody>
          <a:bodyPr/>
          <a:lstStyle>
            <a:lvl1pPr>
              <a:defRPr/>
            </a:lvl1pPr>
          </a:lstStyle>
          <a:p>
            <a:endParaRPr lang="th-TH">
              <a:solidFill>
                <a:srgbClr val="000000"/>
              </a:solidFill>
            </a:endParaRPr>
          </a:p>
        </p:txBody>
      </p:sp>
      <p:sp>
        <p:nvSpPr>
          <p:cNvPr id="5" name="ตัวยึดท้ายกระดาษ 4"/>
          <p:cNvSpPr>
            <a:spLocks noGrp="1"/>
          </p:cNvSpPr>
          <p:nvPr>
            <p:ph type="ftr" sz="quarter" idx="11"/>
          </p:nvPr>
        </p:nvSpPr>
        <p:spPr/>
        <p:txBody>
          <a:bodyPr/>
          <a:lstStyle>
            <a:lvl1pPr>
              <a:defRPr/>
            </a:lvl1pPr>
          </a:lstStyle>
          <a:p>
            <a:endParaRPr lang="th-TH">
              <a:solidFill>
                <a:srgbClr val="000000"/>
              </a:solidFill>
            </a:endParaRPr>
          </a:p>
        </p:txBody>
      </p:sp>
      <p:sp>
        <p:nvSpPr>
          <p:cNvPr id="6" name="ตัวยึดหมายเลขภาพนิ่ง 5"/>
          <p:cNvSpPr>
            <a:spLocks noGrp="1"/>
          </p:cNvSpPr>
          <p:nvPr>
            <p:ph type="sldNum" sz="quarter" idx="12"/>
          </p:nvPr>
        </p:nvSpPr>
        <p:spPr/>
        <p:txBody>
          <a:bodyPr/>
          <a:lstStyle>
            <a:lvl1pPr>
              <a:defRPr/>
            </a:lvl1pPr>
          </a:lstStyle>
          <a:p>
            <a:fld id="{63567FDD-EA79-4C75-B57C-BA8318A6DB0A}" type="slidenum">
              <a:rPr lang="en-US">
                <a:solidFill>
                  <a:srgbClr val="000000"/>
                </a:solidFill>
              </a:rPr>
              <a:pPr/>
              <a:t>‹#›</a:t>
            </a:fld>
            <a:endParaRPr lang="th-TH">
              <a:solidFill>
                <a:srgbClr val="000000"/>
              </a:solidFill>
            </a:endParaRPr>
          </a:p>
        </p:txBody>
      </p:sp>
    </p:spTree>
    <p:extLst>
      <p:ext uri="{BB962C8B-B14F-4D97-AF65-F5344CB8AC3E}">
        <p14:creationId xmlns:p14="http://schemas.microsoft.com/office/powerpoint/2010/main" val="2846741831"/>
      </p:ext>
    </p:extLst>
  </p:cSld>
  <p:clrMapOvr>
    <a:masterClrMapping/>
  </p:clrMapOvr>
  <p:transition spd="slow">
    <p:wedg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ข้อความและชื่อเรื่องแนวตั้ง">
    <p:spTree>
      <p:nvGrpSpPr>
        <p:cNvPr id="1" name=""/>
        <p:cNvGrpSpPr/>
        <p:nvPr/>
      </p:nvGrpSpPr>
      <p:grpSpPr>
        <a:xfrm>
          <a:off x="0" y="0"/>
          <a:ext cx="0" cy="0"/>
          <a:chOff x="0" y="0"/>
          <a:chExt cx="0" cy="0"/>
        </a:xfrm>
      </p:grpSpPr>
      <p:sp>
        <p:nvSpPr>
          <p:cNvPr id="2" name="ชื่อเรื่องแนวตั้ง 1"/>
          <p:cNvSpPr>
            <a:spLocks noGrp="1"/>
          </p:cNvSpPr>
          <p:nvPr>
            <p:ph type="title" orient="vert"/>
          </p:nvPr>
        </p:nvSpPr>
        <p:spPr>
          <a:xfrm>
            <a:off x="6629400" y="274638"/>
            <a:ext cx="2057400" cy="5851525"/>
          </a:xfrm>
        </p:spPr>
        <p:txBody>
          <a:bodyPr vert="eaVert"/>
          <a:lstStyle/>
          <a:p>
            <a:r>
              <a:rPr lang="th-TH"/>
              <a:t>คลิกเพื่อแก้ไขลักษณะชื่อเรื่องต้นแบบ</a:t>
            </a:r>
          </a:p>
        </p:txBody>
      </p:sp>
      <p:sp>
        <p:nvSpPr>
          <p:cNvPr id="3" name="ตัวยึดข้อความแนวตั้ง 2"/>
          <p:cNvSpPr>
            <a:spLocks noGrp="1"/>
          </p:cNvSpPr>
          <p:nvPr>
            <p:ph type="body" orient="vert" idx="1"/>
          </p:nvPr>
        </p:nvSpPr>
        <p:spPr>
          <a:xfrm>
            <a:off x="457200" y="274638"/>
            <a:ext cx="6019800" cy="5851525"/>
          </a:xfrm>
        </p:spPr>
        <p:txBody>
          <a:bodyPr vert="eaVert"/>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4" name="ตัวยึดวันที่ 3"/>
          <p:cNvSpPr>
            <a:spLocks noGrp="1"/>
          </p:cNvSpPr>
          <p:nvPr>
            <p:ph type="dt" sz="half" idx="10"/>
          </p:nvPr>
        </p:nvSpPr>
        <p:spPr/>
        <p:txBody>
          <a:bodyPr/>
          <a:lstStyle>
            <a:lvl1pPr>
              <a:defRPr/>
            </a:lvl1pPr>
          </a:lstStyle>
          <a:p>
            <a:endParaRPr lang="th-TH">
              <a:solidFill>
                <a:srgbClr val="000000"/>
              </a:solidFill>
            </a:endParaRPr>
          </a:p>
        </p:txBody>
      </p:sp>
      <p:sp>
        <p:nvSpPr>
          <p:cNvPr id="5" name="ตัวยึดท้ายกระดาษ 4"/>
          <p:cNvSpPr>
            <a:spLocks noGrp="1"/>
          </p:cNvSpPr>
          <p:nvPr>
            <p:ph type="ftr" sz="quarter" idx="11"/>
          </p:nvPr>
        </p:nvSpPr>
        <p:spPr/>
        <p:txBody>
          <a:bodyPr/>
          <a:lstStyle>
            <a:lvl1pPr>
              <a:defRPr/>
            </a:lvl1pPr>
          </a:lstStyle>
          <a:p>
            <a:endParaRPr lang="th-TH">
              <a:solidFill>
                <a:srgbClr val="000000"/>
              </a:solidFill>
            </a:endParaRPr>
          </a:p>
        </p:txBody>
      </p:sp>
      <p:sp>
        <p:nvSpPr>
          <p:cNvPr id="6" name="ตัวยึดหมายเลขภาพนิ่ง 5"/>
          <p:cNvSpPr>
            <a:spLocks noGrp="1"/>
          </p:cNvSpPr>
          <p:nvPr>
            <p:ph type="sldNum" sz="quarter" idx="12"/>
          </p:nvPr>
        </p:nvSpPr>
        <p:spPr/>
        <p:txBody>
          <a:bodyPr/>
          <a:lstStyle>
            <a:lvl1pPr>
              <a:defRPr/>
            </a:lvl1pPr>
          </a:lstStyle>
          <a:p>
            <a:fld id="{55E23418-E883-4567-AC86-946775D55ED5}" type="slidenum">
              <a:rPr lang="en-US">
                <a:solidFill>
                  <a:srgbClr val="000000"/>
                </a:solidFill>
              </a:rPr>
              <a:pPr/>
              <a:t>‹#›</a:t>
            </a:fld>
            <a:endParaRPr lang="th-TH">
              <a:solidFill>
                <a:srgbClr val="000000"/>
              </a:solidFill>
            </a:endParaRPr>
          </a:p>
        </p:txBody>
      </p:sp>
    </p:spTree>
    <p:extLst>
      <p:ext uri="{BB962C8B-B14F-4D97-AF65-F5344CB8AC3E}">
        <p14:creationId xmlns:p14="http://schemas.microsoft.com/office/powerpoint/2010/main" val="2758194556"/>
      </p:ext>
    </p:extLst>
  </p:cSld>
  <p:clrMapOvr>
    <a:masterClrMapping/>
  </p:clrMapOvr>
  <p:transition spd="slow">
    <p:wedg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Only" preserve="1">
  <p:cSld name="เนื้อหา">
    <p:spTree>
      <p:nvGrpSpPr>
        <p:cNvPr id="1" name=""/>
        <p:cNvGrpSpPr/>
        <p:nvPr/>
      </p:nvGrpSpPr>
      <p:grpSpPr>
        <a:xfrm>
          <a:off x="0" y="0"/>
          <a:ext cx="0" cy="0"/>
          <a:chOff x="0" y="0"/>
          <a:chExt cx="0" cy="0"/>
        </a:xfrm>
      </p:grpSpPr>
      <p:sp>
        <p:nvSpPr>
          <p:cNvPr id="2" name="ตัวยึดเนื้อหา 1"/>
          <p:cNvSpPr>
            <a:spLocks noGrp="1"/>
          </p:cNvSpPr>
          <p:nvPr>
            <p:ph/>
          </p:nvPr>
        </p:nvSpPr>
        <p:spPr>
          <a:xfrm>
            <a:off x="457200" y="274638"/>
            <a:ext cx="8229600" cy="5851525"/>
          </a:xfrm>
        </p:spPr>
        <p:txBody>
          <a:body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3" name="ตัวยึดวันที่ 2"/>
          <p:cNvSpPr>
            <a:spLocks noGrp="1"/>
          </p:cNvSpPr>
          <p:nvPr>
            <p:ph type="dt" sz="half" idx="10"/>
          </p:nvPr>
        </p:nvSpPr>
        <p:spPr>
          <a:xfrm>
            <a:off x="457200" y="6245225"/>
            <a:ext cx="2133600" cy="476250"/>
          </a:xfrm>
        </p:spPr>
        <p:txBody>
          <a:bodyPr/>
          <a:lstStyle>
            <a:lvl1pPr>
              <a:defRPr/>
            </a:lvl1pPr>
          </a:lstStyle>
          <a:p>
            <a:endParaRPr lang="th-TH">
              <a:solidFill>
                <a:srgbClr val="000000"/>
              </a:solidFill>
            </a:endParaRPr>
          </a:p>
        </p:txBody>
      </p:sp>
      <p:sp>
        <p:nvSpPr>
          <p:cNvPr id="4" name="ตัวยึดท้ายกระดาษ 3"/>
          <p:cNvSpPr>
            <a:spLocks noGrp="1"/>
          </p:cNvSpPr>
          <p:nvPr>
            <p:ph type="ftr" sz="quarter" idx="11"/>
          </p:nvPr>
        </p:nvSpPr>
        <p:spPr>
          <a:xfrm>
            <a:off x="3124200" y="6245225"/>
            <a:ext cx="2895600" cy="476250"/>
          </a:xfrm>
        </p:spPr>
        <p:txBody>
          <a:bodyPr/>
          <a:lstStyle>
            <a:lvl1pPr>
              <a:defRPr/>
            </a:lvl1pPr>
          </a:lstStyle>
          <a:p>
            <a:endParaRPr lang="th-TH">
              <a:solidFill>
                <a:srgbClr val="000000"/>
              </a:solidFill>
            </a:endParaRPr>
          </a:p>
        </p:txBody>
      </p:sp>
      <p:sp>
        <p:nvSpPr>
          <p:cNvPr id="5" name="ตัวยึดหมายเลขภาพนิ่ง 4"/>
          <p:cNvSpPr>
            <a:spLocks noGrp="1"/>
          </p:cNvSpPr>
          <p:nvPr>
            <p:ph type="sldNum" sz="quarter" idx="12"/>
          </p:nvPr>
        </p:nvSpPr>
        <p:spPr>
          <a:xfrm>
            <a:off x="6553200" y="6245225"/>
            <a:ext cx="2133600" cy="476250"/>
          </a:xfrm>
        </p:spPr>
        <p:txBody>
          <a:bodyPr/>
          <a:lstStyle>
            <a:lvl1pPr>
              <a:defRPr/>
            </a:lvl1pPr>
          </a:lstStyle>
          <a:p>
            <a:fld id="{6C09D74B-BD97-439C-8810-D4FB261815B4}" type="slidenum">
              <a:rPr lang="en-US">
                <a:solidFill>
                  <a:srgbClr val="000000"/>
                </a:solidFill>
              </a:rPr>
              <a:pPr/>
              <a:t>‹#›</a:t>
            </a:fld>
            <a:endParaRPr lang="th-TH">
              <a:solidFill>
                <a:srgbClr val="000000"/>
              </a:solidFill>
            </a:endParaRPr>
          </a:p>
        </p:txBody>
      </p:sp>
    </p:spTree>
    <p:extLst>
      <p:ext uri="{BB962C8B-B14F-4D97-AF65-F5344CB8AC3E}">
        <p14:creationId xmlns:p14="http://schemas.microsoft.com/office/powerpoint/2010/main" val="1221234631"/>
      </p:ext>
    </p:extLst>
  </p:cSld>
  <p:clrMapOvr>
    <a:masterClrMapping/>
  </p:clrMapOvr>
  <p:transition spd="slow">
    <p:wedg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ภาพนิ่งชื่อเรื่อง">
    <p:spTree>
      <p:nvGrpSpPr>
        <p:cNvPr id="1" name=""/>
        <p:cNvGrpSpPr/>
        <p:nvPr/>
      </p:nvGrpSpPr>
      <p:grpSpPr>
        <a:xfrm>
          <a:off x="0" y="0"/>
          <a:ext cx="0" cy="0"/>
          <a:chOff x="0" y="0"/>
          <a:chExt cx="0" cy="0"/>
        </a:xfrm>
      </p:grpSpPr>
      <p:sp>
        <p:nvSpPr>
          <p:cNvPr id="2" name="ชื่อเรื่อง 1"/>
          <p:cNvSpPr>
            <a:spLocks noGrp="1"/>
          </p:cNvSpPr>
          <p:nvPr>
            <p:ph type="ctrTitle"/>
          </p:nvPr>
        </p:nvSpPr>
        <p:spPr>
          <a:xfrm>
            <a:off x="685800" y="2130425"/>
            <a:ext cx="7772400" cy="1470025"/>
          </a:xfrm>
        </p:spPr>
        <p:txBody>
          <a:bodyPr/>
          <a:lstStyle/>
          <a:p>
            <a:r>
              <a:rPr lang="th-TH"/>
              <a:t>คลิกเพื่อแก้ไขลักษณะชื่อเรื่องต้นแบบ</a:t>
            </a:r>
          </a:p>
        </p:txBody>
      </p:sp>
      <p:sp>
        <p:nvSpPr>
          <p:cNvPr id="3" name="ชื่อเรื่องรอง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h-TH"/>
              <a:t>คลิกเพื่อแก้ไขลักษณะชื่อเรื่องรองต้นแบบ</a:t>
            </a:r>
          </a:p>
        </p:txBody>
      </p:sp>
      <p:sp>
        <p:nvSpPr>
          <p:cNvPr id="4" name="ตัวแทนวันที่ 3"/>
          <p:cNvSpPr>
            <a:spLocks noGrp="1"/>
          </p:cNvSpPr>
          <p:nvPr>
            <p:ph type="dt" sz="half" idx="10"/>
          </p:nvPr>
        </p:nvSpPr>
        <p:spPr/>
        <p:txBody>
          <a:bodyPr/>
          <a:lstStyle/>
          <a:p>
            <a:fld id="{E4C0441C-4E24-457B-8613-53406090CB78}" type="datetimeFigureOut">
              <a:rPr lang="th-TH" smtClean="0">
                <a:solidFill>
                  <a:prstClr val="black">
                    <a:tint val="75000"/>
                  </a:prstClr>
                </a:solidFill>
              </a:rPr>
              <a:pPr/>
              <a:t>14/02/60</a:t>
            </a:fld>
            <a:endParaRPr lang="th-TH">
              <a:solidFill>
                <a:prstClr val="black">
                  <a:tint val="75000"/>
                </a:prstClr>
              </a:solidFill>
            </a:endParaRPr>
          </a:p>
        </p:txBody>
      </p:sp>
      <p:sp>
        <p:nvSpPr>
          <p:cNvPr id="5" name="ตัวแทนท้ายกระดาษ 4"/>
          <p:cNvSpPr>
            <a:spLocks noGrp="1"/>
          </p:cNvSpPr>
          <p:nvPr>
            <p:ph type="ftr" sz="quarter" idx="11"/>
          </p:nvPr>
        </p:nvSpPr>
        <p:spPr/>
        <p:txBody>
          <a:bodyPr/>
          <a:lstStyle/>
          <a:p>
            <a:endParaRPr lang="th-TH">
              <a:solidFill>
                <a:prstClr val="black">
                  <a:tint val="75000"/>
                </a:prstClr>
              </a:solidFill>
            </a:endParaRPr>
          </a:p>
        </p:txBody>
      </p:sp>
      <p:sp>
        <p:nvSpPr>
          <p:cNvPr id="6" name="ตัวแทนหมายเลขภาพนิ่ง 5"/>
          <p:cNvSpPr>
            <a:spLocks noGrp="1"/>
          </p:cNvSpPr>
          <p:nvPr>
            <p:ph type="sldNum" sz="quarter" idx="12"/>
          </p:nvPr>
        </p:nvSpPr>
        <p:spPr/>
        <p:txBody>
          <a:bodyPr/>
          <a:lstStyle/>
          <a:p>
            <a:fld id="{6AB61DD6-F480-4A2C-860B-0E892136D4A2}" type="slidenum">
              <a:rPr lang="th-TH" smtClean="0">
                <a:solidFill>
                  <a:prstClr val="black">
                    <a:tint val="75000"/>
                  </a:prstClr>
                </a:solidFill>
              </a:rPr>
              <a:pPr/>
              <a:t>‹#›</a:t>
            </a:fld>
            <a:endParaRPr lang="th-TH">
              <a:solidFill>
                <a:prstClr val="black">
                  <a:tint val="75000"/>
                </a:prstClr>
              </a:solidFill>
            </a:endParaRPr>
          </a:p>
        </p:txBody>
      </p:sp>
    </p:spTree>
    <p:extLst>
      <p:ext uri="{BB962C8B-B14F-4D97-AF65-F5344CB8AC3E}">
        <p14:creationId xmlns:p14="http://schemas.microsoft.com/office/powerpoint/2010/main" val="3853422140"/>
      </p:ext>
    </p:extLst>
  </p:cSld>
  <p:clrMapOvr>
    <a:masterClrMapping/>
  </p:clrMapOvr>
  <p:transition spd="slow">
    <p:wedg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ชื่อเรื่องและเนื้อหา">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a:t>คลิกเพื่อแก้ไขลักษณะชื่อเรื่องต้นแบบ</a:t>
            </a:r>
          </a:p>
        </p:txBody>
      </p:sp>
      <p:sp>
        <p:nvSpPr>
          <p:cNvPr id="3" name="ตัวแทนเนื้อหา 2"/>
          <p:cNvSpPr>
            <a:spLocks noGrp="1"/>
          </p:cNvSpPr>
          <p:nvPr>
            <p:ph idx="1"/>
          </p:nvPr>
        </p:nvSpPr>
        <p:spPr/>
        <p:txBody>
          <a:body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4" name="ตัวแทนวันที่ 3"/>
          <p:cNvSpPr>
            <a:spLocks noGrp="1"/>
          </p:cNvSpPr>
          <p:nvPr>
            <p:ph type="dt" sz="half" idx="10"/>
          </p:nvPr>
        </p:nvSpPr>
        <p:spPr/>
        <p:txBody>
          <a:bodyPr/>
          <a:lstStyle/>
          <a:p>
            <a:fld id="{E4C0441C-4E24-457B-8613-53406090CB78}" type="datetimeFigureOut">
              <a:rPr lang="th-TH" smtClean="0">
                <a:solidFill>
                  <a:prstClr val="black">
                    <a:tint val="75000"/>
                  </a:prstClr>
                </a:solidFill>
              </a:rPr>
              <a:pPr/>
              <a:t>14/02/60</a:t>
            </a:fld>
            <a:endParaRPr lang="th-TH">
              <a:solidFill>
                <a:prstClr val="black">
                  <a:tint val="75000"/>
                </a:prstClr>
              </a:solidFill>
            </a:endParaRPr>
          </a:p>
        </p:txBody>
      </p:sp>
      <p:sp>
        <p:nvSpPr>
          <p:cNvPr id="5" name="ตัวแทนท้ายกระดาษ 4"/>
          <p:cNvSpPr>
            <a:spLocks noGrp="1"/>
          </p:cNvSpPr>
          <p:nvPr>
            <p:ph type="ftr" sz="quarter" idx="11"/>
          </p:nvPr>
        </p:nvSpPr>
        <p:spPr/>
        <p:txBody>
          <a:bodyPr/>
          <a:lstStyle/>
          <a:p>
            <a:endParaRPr lang="th-TH">
              <a:solidFill>
                <a:prstClr val="black">
                  <a:tint val="75000"/>
                </a:prstClr>
              </a:solidFill>
            </a:endParaRPr>
          </a:p>
        </p:txBody>
      </p:sp>
      <p:sp>
        <p:nvSpPr>
          <p:cNvPr id="6" name="ตัวแทนหมายเลขภาพนิ่ง 5"/>
          <p:cNvSpPr>
            <a:spLocks noGrp="1"/>
          </p:cNvSpPr>
          <p:nvPr>
            <p:ph type="sldNum" sz="quarter" idx="12"/>
          </p:nvPr>
        </p:nvSpPr>
        <p:spPr/>
        <p:txBody>
          <a:bodyPr/>
          <a:lstStyle/>
          <a:p>
            <a:fld id="{6AB61DD6-F480-4A2C-860B-0E892136D4A2}" type="slidenum">
              <a:rPr lang="th-TH" smtClean="0">
                <a:solidFill>
                  <a:prstClr val="black">
                    <a:tint val="75000"/>
                  </a:prstClr>
                </a:solidFill>
              </a:rPr>
              <a:pPr/>
              <a:t>‹#›</a:t>
            </a:fld>
            <a:endParaRPr lang="th-TH">
              <a:solidFill>
                <a:prstClr val="black">
                  <a:tint val="75000"/>
                </a:prstClr>
              </a:solidFill>
            </a:endParaRPr>
          </a:p>
        </p:txBody>
      </p:sp>
    </p:spTree>
    <p:extLst>
      <p:ext uri="{BB962C8B-B14F-4D97-AF65-F5344CB8AC3E}">
        <p14:creationId xmlns:p14="http://schemas.microsoft.com/office/powerpoint/2010/main" val="1689268194"/>
      </p:ext>
    </p:extLst>
  </p:cSld>
  <p:clrMapOvr>
    <a:masterClrMapping/>
  </p:clrMapOvr>
  <p:transition spd="slow">
    <p:wedg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ส่วนหัวของส่วน">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722313" y="4406900"/>
            <a:ext cx="7772400" cy="1362075"/>
          </a:xfrm>
        </p:spPr>
        <p:txBody>
          <a:bodyPr anchor="t"/>
          <a:lstStyle>
            <a:lvl1pPr algn="l">
              <a:defRPr sz="4000" b="1" cap="all"/>
            </a:lvl1pPr>
          </a:lstStyle>
          <a:p>
            <a:r>
              <a:rPr lang="th-TH"/>
              <a:t>คลิกเพื่อแก้ไขลักษณะชื่อเรื่องต้นแบบ</a:t>
            </a:r>
          </a:p>
        </p:txBody>
      </p:sp>
      <p:sp>
        <p:nvSpPr>
          <p:cNvPr id="3" name="ตัวแทนข้อความ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h-TH"/>
              <a:t>คลิกเพื่อแก้ไขลักษณะของข้อความต้นแบบ</a:t>
            </a:r>
          </a:p>
        </p:txBody>
      </p:sp>
      <p:sp>
        <p:nvSpPr>
          <p:cNvPr id="4" name="ตัวแทนวันที่ 3"/>
          <p:cNvSpPr>
            <a:spLocks noGrp="1"/>
          </p:cNvSpPr>
          <p:nvPr>
            <p:ph type="dt" sz="half" idx="10"/>
          </p:nvPr>
        </p:nvSpPr>
        <p:spPr/>
        <p:txBody>
          <a:bodyPr/>
          <a:lstStyle/>
          <a:p>
            <a:fld id="{E4C0441C-4E24-457B-8613-53406090CB78}" type="datetimeFigureOut">
              <a:rPr lang="th-TH" smtClean="0">
                <a:solidFill>
                  <a:prstClr val="black">
                    <a:tint val="75000"/>
                  </a:prstClr>
                </a:solidFill>
              </a:rPr>
              <a:pPr/>
              <a:t>14/02/60</a:t>
            </a:fld>
            <a:endParaRPr lang="th-TH">
              <a:solidFill>
                <a:prstClr val="black">
                  <a:tint val="75000"/>
                </a:prstClr>
              </a:solidFill>
            </a:endParaRPr>
          </a:p>
        </p:txBody>
      </p:sp>
      <p:sp>
        <p:nvSpPr>
          <p:cNvPr id="5" name="ตัวแทนท้ายกระดาษ 4"/>
          <p:cNvSpPr>
            <a:spLocks noGrp="1"/>
          </p:cNvSpPr>
          <p:nvPr>
            <p:ph type="ftr" sz="quarter" idx="11"/>
          </p:nvPr>
        </p:nvSpPr>
        <p:spPr/>
        <p:txBody>
          <a:bodyPr/>
          <a:lstStyle/>
          <a:p>
            <a:endParaRPr lang="th-TH">
              <a:solidFill>
                <a:prstClr val="black">
                  <a:tint val="75000"/>
                </a:prstClr>
              </a:solidFill>
            </a:endParaRPr>
          </a:p>
        </p:txBody>
      </p:sp>
      <p:sp>
        <p:nvSpPr>
          <p:cNvPr id="6" name="ตัวแทนหมายเลขภาพนิ่ง 5"/>
          <p:cNvSpPr>
            <a:spLocks noGrp="1"/>
          </p:cNvSpPr>
          <p:nvPr>
            <p:ph type="sldNum" sz="quarter" idx="12"/>
          </p:nvPr>
        </p:nvSpPr>
        <p:spPr/>
        <p:txBody>
          <a:bodyPr/>
          <a:lstStyle/>
          <a:p>
            <a:fld id="{6AB61DD6-F480-4A2C-860B-0E892136D4A2}" type="slidenum">
              <a:rPr lang="th-TH" smtClean="0">
                <a:solidFill>
                  <a:prstClr val="black">
                    <a:tint val="75000"/>
                  </a:prstClr>
                </a:solidFill>
              </a:rPr>
              <a:pPr/>
              <a:t>‹#›</a:t>
            </a:fld>
            <a:endParaRPr lang="th-TH">
              <a:solidFill>
                <a:prstClr val="black">
                  <a:tint val="75000"/>
                </a:prstClr>
              </a:solidFill>
            </a:endParaRPr>
          </a:p>
        </p:txBody>
      </p:sp>
    </p:spTree>
    <p:extLst>
      <p:ext uri="{BB962C8B-B14F-4D97-AF65-F5344CB8AC3E}">
        <p14:creationId xmlns:p14="http://schemas.microsoft.com/office/powerpoint/2010/main" val="1566684993"/>
      </p:ext>
    </p:extLst>
  </p:cSld>
  <p:clrMapOvr>
    <a:masterClrMapping/>
  </p:clrMapOvr>
  <p:transition spd="slow">
    <p:wedg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เนื้อหา 2 ส่วน">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a:t>คลิกเพื่อแก้ไขลักษณะชื่อเรื่องต้นแบบ</a:t>
            </a:r>
          </a:p>
        </p:txBody>
      </p:sp>
      <p:sp>
        <p:nvSpPr>
          <p:cNvPr id="3" name="ตัวแทนเนื้อหา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4" name="ตัวแทนเนื้อหา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5" name="ตัวแทนวันที่ 4"/>
          <p:cNvSpPr>
            <a:spLocks noGrp="1"/>
          </p:cNvSpPr>
          <p:nvPr>
            <p:ph type="dt" sz="half" idx="10"/>
          </p:nvPr>
        </p:nvSpPr>
        <p:spPr/>
        <p:txBody>
          <a:bodyPr/>
          <a:lstStyle/>
          <a:p>
            <a:fld id="{E4C0441C-4E24-457B-8613-53406090CB78}" type="datetimeFigureOut">
              <a:rPr lang="th-TH" smtClean="0">
                <a:solidFill>
                  <a:prstClr val="black">
                    <a:tint val="75000"/>
                  </a:prstClr>
                </a:solidFill>
              </a:rPr>
              <a:pPr/>
              <a:t>14/02/60</a:t>
            </a:fld>
            <a:endParaRPr lang="th-TH">
              <a:solidFill>
                <a:prstClr val="black">
                  <a:tint val="75000"/>
                </a:prstClr>
              </a:solidFill>
            </a:endParaRPr>
          </a:p>
        </p:txBody>
      </p:sp>
      <p:sp>
        <p:nvSpPr>
          <p:cNvPr id="6" name="ตัวแทนท้ายกระดาษ 5"/>
          <p:cNvSpPr>
            <a:spLocks noGrp="1"/>
          </p:cNvSpPr>
          <p:nvPr>
            <p:ph type="ftr" sz="quarter" idx="11"/>
          </p:nvPr>
        </p:nvSpPr>
        <p:spPr/>
        <p:txBody>
          <a:bodyPr/>
          <a:lstStyle/>
          <a:p>
            <a:endParaRPr lang="th-TH">
              <a:solidFill>
                <a:prstClr val="black">
                  <a:tint val="75000"/>
                </a:prstClr>
              </a:solidFill>
            </a:endParaRPr>
          </a:p>
        </p:txBody>
      </p:sp>
      <p:sp>
        <p:nvSpPr>
          <p:cNvPr id="7" name="ตัวแทนหมายเลขภาพนิ่ง 6"/>
          <p:cNvSpPr>
            <a:spLocks noGrp="1"/>
          </p:cNvSpPr>
          <p:nvPr>
            <p:ph type="sldNum" sz="quarter" idx="12"/>
          </p:nvPr>
        </p:nvSpPr>
        <p:spPr/>
        <p:txBody>
          <a:bodyPr/>
          <a:lstStyle/>
          <a:p>
            <a:fld id="{6AB61DD6-F480-4A2C-860B-0E892136D4A2}" type="slidenum">
              <a:rPr lang="th-TH" smtClean="0">
                <a:solidFill>
                  <a:prstClr val="black">
                    <a:tint val="75000"/>
                  </a:prstClr>
                </a:solidFill>
              </a:rPr>
              <a:pPr/>
              <a:t>‹#›</a:t>
            </a:fld>
            <a:endParaRPr lang="th-TH">
              <a:solidFill>
                <a:prstClr val="black">
                  <a:tint val="75000"/>
                </a:prstClr>
              </a:solidFill>
            </a:endParaRPr>
          </a:p>
        </p:txBody>
      </p:sp>
    </p:spTree>
    <p:extLst>
      <p:ext uri="{BB962C8B-B14F-4D97-AF65-F5344CB8AC3E}">
        <p14:creationId xmlns:p14="http://schemas.microsoft.com/office/powerpoint/2010/main" val="2752129644"/>
      </p:ext>
    </p:extLst>
  </p:cSld>
  <p:clrMapOvr>
    <a:masterClrMapping/>
  </p:clrMapOvr>
  <p:transition spd="slow">
    <p:wedg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การเปรียบเทียบ">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lvl1pPr>
              <a:defRPr/>
            </a:lvl1pPr>
          </a:lstStyle>
          <a:p>
            <a:r>
              <a:rPr lang="th-TH"/>
              <a:t>คลิกเพื่อแก้ไขลักษณะชื่อเรื่องต้นแบบ</a:t>
            </a:r>
          </a:p>
        </p:txBody>
      </p:sp>
      <p:sp>
        <p:nvSpPr>
          <p:cNvPr id="3" name="ตัวแทนข้อความ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h-TH"/>
              <a:t>คลิกเพื่อแก้ไขลักษณะของข้อความต้นแบบ</a:t>
            </a:r>
          </a:p>
        </p:txBody>
      </p:sp>
      <p:sp>
        <p:nvSpPr>
          <p:cNvPr id="4" name="ตัวแทนเนื้อหา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5" name="ตัวแทนข้อความ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h-TH"/>
              <a:t>คลิกเพื่อแก้ไขลักษณะของข้อความต้นแบบ</a:t>
            </a:r>
          </a:p>
        </p:txBody>
      </p:sp>
      <p:sp>
        <p:nvSpPr>
          <p:cNvPr id="6" name="ตัวแทนเนื้อหา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7" name="ตัวแทนวันที่ 6"/>
          <p:cNvSpPr>
            <a:spLocks noGrp="1"/>
          </p:cNvSpPr>
          <p:nvPr>
            <p:ph type="dt" sz="half" idx="10"/>
          </p:nvPr>
        </p:nvSpPr>
        <p:spPr/>
        <p:txBody>
          <a:bodyPr/>
          <a:lstStyle/>
          <a:p>
            <a:fld id="{E4C0441C-4E24-457B-8613-53406090CB78}" type="datetimeFigureOut">
              <a:rPr lang="th-TH" smtClean="0">
                <a:solidFill>
                  <a:prstClr val="black">
                    <a:tint val="75000"/>
                  </a:prstClr>
                </a:solidFill>
              </a:rPr>
              <a:pPr/>
              <a:t>14/02/60</a:t>
            </a:fld>
            <a:endParaRPr lang="th-TH">
              <a:solidFill>
                <a:prstClr val="black">
                  <a:tint val="75000"/>
                </a:prstClr>
              </a:solidFill>
            </a:endParaRPr>
          </a:p>
        </p:txBody>
      </p:sp>
      <p:sp>
        <p:nvSpPr>
          <p:cNvPr id="8" name="ตัวแทนท้ายกระดาษ 7"/>
          <p:cNvSpPr>
            <a:spLocks noGrp="1"/>
          </p:cNvSpPr>
          <p:nvPr>
            <p:ph type="ftr" sz="quarter" idx="11"/>
          </p:nvPr>
        </p:nvSpPr>
        <p:spPr/>
        <p:txBody>
          <a:bodyPr/>
          <a:lstStyle/>
          <a:p>
            <a:endParaRPr lang="th-TH">
              <a:solidFill>
                <a:prstClr val="black">
                  <a:tint val="75000"/>
                </a:prstClr>
              </a:solidFill>
            </a:endParaRPr>
          </a:p>
        </p:txBody>
      </p:sp>
      <p:sp>
        <p:nvSpPr>
          <p:cNvPr id="9" name="ตัวแทนหมายเลขภาพนิ่ง 8"/>
          <p:cNvSpPr>
            <a:spLocks noGrp="1"/>
          </p:cNvSpPr>
          <p:nvPr>
            <p:ph type="sldNum" sz="quarter" idx="12"/>
          </p:nvPr>
        </p:nvSpPr>
        <p:spPr/>
        <p:txBody>
          <a:bodyPr/>
          <a:lstStyle/>
          <a:p>
            <a:fld id="{6AB61DD6-F480-4A2C-860B-0E892136D4A2}" type="slidenum">
              <a:rPr lang="th-TH" smtClean="0">
                <a:solidFill>
                  <a:prstClr val="black">
                    <a:tint val="75000"/>
                  </a:prstClr>
                </a:solidFill>
              </a:rPr>
              <a:pPr/>
              <a:t>‹#›</a:t>
            </a:fld>
            <a:endParaRPr lang="th-TH">
              <a:solidFill>
                <a:prstClr val="black">
                  <a:tint val="75000"/>
                </a:prstClr>
              </a:solidFill>
            </a:endParaRPr>
          </a:p>
        </p:txBody>
      </p:sp>
    </p:spTree>
    <p:extLst>
      <p:ext uri="{BB962C8B-B14F-4D97-AF65-F5344CB8AC3E}">
        <p14:creationId xmlns:p14="http://schemas.microsoft.com/office/powerpoint/2010/main" val="3876001977"/>
      </p:ext>
    </p:extLst>
  </p:cSld>
  <p:clrMapOvr>
    <a:masterClrMapping/>
  </p:clrMapOvr>
  <p:transition spd="slow">
    <p:wedg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เฉพาะชื่อเรื่อง">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a:t>คลิกเพื่อแก้ไขลักษณะชื่อเรื่องต้นแบบ</a:t>
            </a:r>
          </a:p>
        </p:txBody>
      </p:sp>
      <p:sp>
        <p:nvSpPr>
          <p:cNvPr id="3" name="ตัวแทนวันที่ 2"/>
          <p:cNvSpPr>
            <a:spLocks noGrp="1"/>
          </p:cNvSpPr>
          <p:nvPr>
            <p:ph type="dt" sz="half" idx="10"/>
          </p:nvPr>
        </p:nvSpPr>
        <p:spPr/>
        <p:txBody>
          <a:bodyPr/>
          <a:lstStyle/>
          <a:p>
            <a:fld id="{E4C0441C-4E24-457B-8613-53406090CB78}" type="datetimeFigureOut">
              <a:rPr lang="th-TH" smtClean="0">
                <a:solidFill>
                  <a:prstClr val="black">
                    <a:tint val="75000"/>
                  </a:prstClr>
                </a:solidFill>
              </a:rPr>
              <a:pPr/>
              <a:t>14/02/60</a:t>
            </a:fld>
            <a:endParaRPr lang="th-TH">
              <a:solidFill>
                <a:prstClr val="black">
                  <a:tint val="75000"/>
                </a:prstClr>
              </a:solidFill>
            </a:endParaRPr>
          </a:p>
        </p:txBody>
      </p:sp>
      <p:sp>
        <p:nvSpPr>
          <p:cNvPr id="4" name="ตัวแทนท้ายกระดาษ 3"/>
          <p:cNvSpPr>
            <a:spLocks noGrp="1"/>
          </p:cNvSpPr>
          <p:nvPr>
            <p:ph type="ftr" sz="quarter" idx="11"/>
          </p:nvPr>
        </p:nvSpPr>
        <p:spPr/>
        <p:txBody>
          <a:bodyPr/>
          <a:lstStyle/>
          <a:p>
            <a:endParaRPr lang="th-TH">
              <a:solidFill>
                <a:prstClr val="black">
                  <a:tint val="75000"/>
                </a:prstClr>
              </a:solidFill>
            </a:endParaRPr>
          </a:p>
        </p:txBody>
      </p:sp>
      <p:sp>
        <p:nvSpPr>
          <p:cNvPr id="5" name="ตัวแทนหมายเลขภาพนิ่ง 4"/>
          <p:cNvSpPr>
            <a:spLocks noGrp="1"/>
          </p:cNvSpPr>
          <p:nvPr>
            <p:ph type="sldNum" sz="quarter" idx="12"/>
          </p:nvPr>
        </p:nvSpPr>
        <p:spPr/>
        <p:txBody>
          <a:bodyPr/>
          <a:lstStyle/>
          <a:p>
            <a:fld id="{6AB61DD6-F480-4A2C-860B-0E892136D4A2}" type="slidenum">
              <a:rPr lang="th-TH" smtClean="0">
                <a:solidFill>
                  <a:prstClr val="black">
                    <a:tint val="75000"/>
                  </a:prstClr>
                </a:solidFill>
              </a:rPr>
              <a:pPr/>
              <a:t>‹#›</a:t>
            </a:fld>
            <a:endParaRPr lang="th-TH">
              <a:solidFill>
                <a:prstClr val="black">
                  <a:tint val="75000"/>
                </a:prstClr>
              </a:solidFill>
            </a:endParaRPr>
          </a:p>
        </p:txBody>
      </p:sp>
    </p:spTree>
    <p:extLst>
      <p:ext uri="{BB962C8B-B14F-4D97-AF65-F5344CB8AC3E}">
        <p14:creationId xmlns:p14="http://schemas.microsoft.com/office/powerpoint/2010/main" val="861242236"/>
      </p:ext>
    </p:extLst>
  </p:cSld>
  <p:clrMapOvr>
    <a:masterClrMapping/>
  </p:clrMapOvr>
  <p:transition spd="slow">
    <p:wedg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ว่างเปล่า">
    <p:spTree>
      <p:nvGrpSpPr>
        <p:cNvPr id="1" name=""/>
        <p:cNvGrpSpPr/>
        <p:nvPr/>
      </p:nvGrpSpPr>
      <p:grpSpPr>
        <a:xfrm>
          <a:off x="0" y="0"/>
          <a:ext cx="0" cy="0"/>
          <a:chOff x="0" y="0"/>
          <a:chExt cx="0" cy="0"/>
        </a:xfrm>
      </p:grpSpPr>
      <p:sp>
        <p:nvSpPr>
          <p:cNvPr id="2" name="ตัวแทนวันที่ 1"/>
          <p:cNvSpPr>
            <a:spLocks noGrp="1"/>
          </p:cNvSpPr>
          <p:nvPr>
            <p:ph type="dt" sz="half" idx="10"/>
          </p:nvPr>
        </p:nvSpPr>
        <p:spPr/>
        <p:txBody>
          <a:bodyPr/>
          <a:lstStyle/>
          <a:p>
            <a:fld id="{E4C0441C-4E24-457B-8613-53406090CB78}" type="datetimeFigureOut">
              <a:rPr lang="th-TH" smtClean="0">
                <a:solidFill>
                  <a:prstClr val="black">
                    <a:tint val="75000"/>
                  </a:prstClr>
                </a:solidFill>
              </a:rPr>
              <a:pPr/>
              <a:t>14/02/60</a:t>
            </a:fld>
            <a:endParaRPr lang="th-TH">
              <a:solidFill>
                <a:prstClr val="black">
                  <a:tint val="75000"/>
                </a:prstClr>
              </a:solidFill>
            </a:endParaRPr>
          </a:p>
        </p:txBody>
      </p:sp>
      <p:sp>
        <p:nvSpPr>
          <p:cNvPr id="3" name="ตัวแทนท้ายกระดาษ 2"/>
          <p:cNvSpPr>
            <a:spLocks noGrp="1"/>
          </p:cNvSpPr>
          <p:nvPr>
            <p:ph type="ftr" sz="quarter" idx="11"/>
          </p:nvPr>
        </p:nvSpPr>
        <p:spPr/>
        <p:txBody>
          <a:bodyPr/>
          <a:lstStyle/>
          <a:p>
            <a:endParaRPr lang="th-TH">
              <a:solidFill>
                <a:prstClr val="black">
                  <a:tint val="75000"/>
                </a:prstClr>
              </a:solidFill>
            </a:endParaRPr>
          </a:p>
        </p:txBody>
      </p:sp>
      <p:sp>
        <p:nvSpPr>
          <p:cNvPr id="4" name="ตัวแทนหมายเลขภาพนิ่ง 3"/>
          <p:cNvSpPr>
            <a:spLocks noGrp="1"/>
          </p:cNvSpPr>
          <p:nvPr>
            <p:ph type="sldNum" sz="quarter" idx="12"/>
          </p:nvPr>
        </p:nvSpPr>
        <p:spPr/>
        <p:txBody>
          <a:bodyPr/>
          <a:lstStyle/>
          <a:p>
            <a:fld id="{6AB61DD6-F480-4A2C-860B-0E892136D4A2}" type="slidenum">
              <a:rPr lang="th-TH" smtClean="0">
                <a:solidFill>
                  <a:prstClr val="black">
                    <a:tint val="75000"/>
                  </a:prstClr>
                </a:solidFill>
              </a:rPr>
              <a:pPr/>
              <a:t>‹#›</a:t>
            </a:fld>
            <a:endParaRPr lang="th-TH">
              <a:solidFill>
                <a:prstClr val="black">
                  <a:tint val="75000"/>
                </a:prstClr>
              </a:solidFill>
            </a:endParaRPr>
          </a:p>
        </p:txBody>
      </p:sp>
    </p:spTree>
    <p:extLst>
      <p:ext uri="{BB962C8B-B14F-4D97-AF65-F5344CB8AC3E}">
        <p14:creationId xmlns:p14="http://schemas.microsoft.com/office/powerpoint/2010/main" val="1777497991"/>
      </p:ext>
    </p:extLst>
  </p:cSld>
  <p:clrMapOvr>
    <a:masterClrMapping/>
  </p:clrMapOvr>
  <p:transition spd="slow">
    <p:wedg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เนื้อหาพร้อมคำอธิบายภาพ">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457200" y="273050"/>
            <a:ext cx="3008313" cy="1162050"/>
          </a:xfrm>
        </p:spPr>
        <p:txBody>
          <a:bodyPr anchor="b"/>
          <a:lstStyle>
            <a:lvl1pPr algn="l">
              <a:defRPr sz="2000" b="1"/>
            </a:lvl1pPr>
          </a:lstStyle>
          <a:p>
            <a:r>
              <a:rPr lang="th-TH"/>
              <a:t>คลิกเพื่อแก้ไขลักษณะชื่อเรื่องต้นแบบ</a:t>
            </a:r>
          </a:p>
        </p:txBody>
      </p:sp>
      <p:sp>
        <p:nvSpPr>
          <p:cNvPr id="3" name="ตัวแทนเนื้อหา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4" name="ตัวแทนข้อความ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h-TH"/>
              <a:t>คลิกเพื่อแก้ไขลักษณะของข้อความต้นแบบ</a:t>
            </a:r>
          </a:p>
        </p:txBody>
      </p:sp>
      <p:sp>
        <p:nvSpPr>
          <p:cNvPr id="5" name="ตัวแทนวันที่ 4"/>
          <p:cNvSpPr>
            <a:spLocks noGrp="1"/>
          </p:cNvSpPr>
          <p:nvPr>
            <p:ph type="dt" sz="half" idx="10"/>
          </p:nvPr>
        </p:nvSpPr>
        <p:spPr/>
        <p:txBody>
          <a:bodyPr/>
          <a:lstStyle/>
          <a:p>
            <a:fld id="{E4C0441C-4E24-457B-8613-53406090CB78}" type="datetimeFigureOut">
              <a:rPr lang="th-TH" smtClean="0">
                <a:solidFill>
                  <a:prstClr val="black">
                    <a:tint val="75000"/>
                  </a:prstClr>
                </a:solidFill>
              </a:rPr>
              <a:pPr/>
              <a:t>14/02/60</a:t>
            </a:fld>
            <a:endParaRPr lang="th-TH">
              <a:solidFill>
                <a:prstClr val="black">
                  <a:tint val="75000"/>
                </a:prstClr>
              </a:solidFill>
            </a:endParaRPr>
          </a:p>
        </p:txBody>
      </p:sp>
      <p:sp>
        <p:nvSpPr>
          <p:cNvPr id="6" name="ตัวแทนท้ายกระดาษ 5"/>
          <p:cNvSpPr>
            <a:spLocks noGrp="1"/>
          </p:cNvSpPr>
          <p:nvPr>
            <p:ph type="ftr" sz="quarter" idx="11"/>
          </p:nvPr>
        </p:nvSpPr>
        <p:spPr/>
        <p:txBody>
          <a:bodyPr/>
          <a:lstStyle/>
          <a:p>
            <a:endParaRPr lang="th-TH">
              <a:solidFill>
                <a:prstClr val="black">
                  <a:tint val="75000"/>
                </a:prstClr>
              </a:solidFill>
            </a:endParaRPr>
          </a:p>
        </p:txBody>
      </p:sp>
      <p:sp>
        <p:nvSpPr>
          <p:cNvPr id="7" name="ตัวแทนหมายเลขภาพนิ่ง 6"/>
          <p:cNvSpPr>
            <a:spLocks noGrp="1"/>
          </p:cNvSpPr>
          <p:nvPr>
            <p:ph type="sldNum" sz="quarter" idx="12"/>
          </p:nvPr>
        </p:nvSpPr>
        <p:spPr/>
        <p:txBody>
          <a:bodyPr/>
          <a:lstStyle/>
          <a:p>
            <a:fld id="{6AB61DD6-F480-4A2C-860B-0E892136D4A2}" type="slidenum">
              <a:rPr lang="th-TH" smtClean="0">
                <a:solidFill>
                  <a:prstClr val="black">
                    <a:tint val="75000"/>
                  </a:prstClr>
                </a:solidFill>
              </a:rPr>
              <a:pPr/>
              <a:t>‹#›</a:t>
            </a:fld>
            <a:endParaRPr lang="th-TH">
              <a:solidFill>
                <a:prstClr val="black">
                  <a:tint val="75000"/>
                </a:prstClr>
              </a:solidFill>
            </a:endParaRPr>
          </a:p>
        </p:txBody>
      </p:sp>
    </p:spTree>
    <p:extLst>
      <p:ext uri="{BB962C8B-B14F-4D97-AF65-F5344CB8AC3E}">
        <p14:creationId xmlns:p14="http://schemas.microsoft.com/office/powerpoint/2010/main" val="2363279366"/>
      </p:ext>
    </p:extLst>
  </p:cSld>
  <p:clrMapOvr>
    <a:masterClrMapping/>
  </p:clrMapOvr>
  <p:transition spd="slow">
    <p:wedg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รูปภาพพร้อมคำอธิบายภาพ">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1792288" y="4800600"/>
            <a:ext cx="5486400" cy="566738"/>
          </a:xfrm>
        </p:spPr>
        <p:txBody>
          <a:bodyPr anchor="b"/>
          <a:lstStyle>
            <a:lvl1pPr algn="l">
              <a:defRPr sz="2000" b="1"/>
            </a:lvl1pPr>
          </a:lstStyle>
          <a:p>
            <a:r>
              <a:rPr lang="th-TH"/>
              <a:t>คลิกเพื่อแก้ไขลักษณะชื่อเรื่องต้นแบบ</a:t>
            </a:r>
          </a:p>
        </p:txBody>
      </p:sp>
      <p:sp>
        <p:nvSpPr>
          <p:cNvPr id="3" name="ตัวแทนรูปภาพ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h-TH"/>
          </a:p>
        </p:txBody>
      </p:sp>
      <p:sp>
        <p:nvSpPr>
          <p:cNvPr id="4" name="ตัวแทนข้อความ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h-TH"/>
              <a:t>คลิกเพื่อแก้ไขลักษณะของข้อความต้นแบบ</a:t>
            </a:r>
          </a:p>
        </p:txBody>
      </p:sp>
      <p:sp>
        <p:nvSpPr>
          <p:cNvPr id="5" name="ตัวแทนวันที่ 4"/>
          <p:cNvSpPr>
            <a:spLocks noGrp="1"/>
          </p:cNvSpPr>
          <p:nvPr>
            <p:ph type="dt" sz="half" idx="10"/>
          </p:nvPr>
        </p:nvSpPr>
        <p:spPr/>
        <p:txBody>
          <a:bodyPr/>
          <a:lstStyle/>
          <a:p>
            <a:fld id="{E4C0441C-4E24-457B-8613-53406090CB78}" type="datetimeFigureOut">
              <a:rPr lang="th-TH" smtClean="0">
                <a:solidFill>
                  <a:prstClr val="black">
                    <a:tint val="75000"/>
                  </a:prstClr>
                </a:solidFill>
              </a:rPr>
              <a:pPr/>
              <a:t>14/02/60</a:t>
            </a:fld>
            <a:endParaRPr lang="th-TH">
              <a:solidFill>
                <a:prstClr val="black">
                  <a:tint val="75000"/>
                </a:prstClr>
              </a:solidFill>
            </a:endParaRPr>
          </a:p>
        </p:txBody>
      </p:sp>
      <p:sp>
        <p:nvSpPr>
          <p:cNvPr id="6" name="ตัวแทนท้ายกระดาษ 5"/>
          <p:cNvSpPr>
            <a:spLocks noGrp="1"/>
          </p:cNvSpPr>
          <p:nvPr>
            <p:ph type="ftr" sz="quarter" idx="11"/>
          </p:nvPr>
        </p:nvSpPr>
        <p:spPr/>
        <p:txBody>
          <a:bodyPr/>
          <a:lstStyle/>
          <a:p>
            <a:endParaRPr lang="th-TH">
              <a:solidFill>
                <a:prstClr val="black">
                  <a:tint val="75000"/>
                </a:prstClr>
              </a:solidFill>
            </a:endParaRPr>
          </a:p>
        </p:txBody>
      </p:sp>
      <p:sp>
        <p:nvSpPr>
          <p:cNvPr id="7" name="ตัวแทนหมายเลขภาพนิ่ง 6"/>
          <p:cNvSpPr>
            <a:spLocks noGrp="1"/>
          </p:cNvSpPr>
          <p:nvPr>
            <p:ph type="sldNum" sz="quarter" idx="12"/>
          </p:nvPr>
        </p:nvSpPr>
        <p:spPr/>
        <p:txBody>
          <a:bodyPr/>
          <a:lstStyle/>
          <a:p>
            <a:fld id="{6AB61DD6-F480-4A2C-860B-0E892136D4A2}" type="slidenum">
              <a:rPr lang="th-TH" smtClean="0">
                <a:solidFill>
                  <a:prstClr val="black">
                    <a:tint val="75000"/>
                  </a:prstClr>
                </a:solidFill>
              </a:rPr>
              <a:pPr/>
              <a:t>‹#›</a:t>
            </a:fld>
            <a:endParaRPr lang="th-TH">
              <a:solidFill>
                <a:prstClr val="black">
                  <a:tint val="75000"/>
                </a:prstClr>
              </a:solidFill>
            </a:endParaRPr>
          </a:p>
        </p:txBody>
      </p:sp>
    </p:spTree>
    <p:extLst>
      <p:ext uri="{BB962C8B-B14F-4D97-AF65-F5344CB8AC3E}">
        <p14:creationId xmlns:p14="http://schemas.microsoft.com/office/powerpoint/2010/main" val="976342877"/>
      </p:ext>
    </p:extLst>
  </p:cSld>
  <p:clrMapOvr>
    <a:masterClrMapping/>
  </p:clrMapOvr>
  <p:transition spd="slow">
    <p:wedg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ชื่อเรื่องและข้อความแนวตั้ง">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a:t>คลิกเพื่อแก้ไขลักษณะชื่อเรื่องต้นแบบ</a:t>
            </a:r>
          </a:p>
        </p:txBody>
      </p:sp>
      <p:sp>
        <p:nvSpPr>
          <p:cNvPr id="3" name="ตัวแทนข้อความแนวตั้ง 2"/>
          <p:cNvSpPr>
            <a:spLocks noGrp="1"/>
          </p:cNvSpPr>
          <p:nvPr>
            <p:ph type="body" orient="vert" idx="1"/>
          </p:nvPr>
        </p:nvSpPr>
        <p:spPr/>
        <p:txBody>
          <a:bodyPr vert="eaVert"/>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4" name="ตัวแทนวันที่ 3"/>
          <p:cNvSpPr>
            <a:spLocks noGrp="1"/>
          </p:cNvSpPr>
          <p:nvPr>
            <p:ph type="dt" sz="half" idx="10"/>
          </p:nvPr>
        </p:nvSpPr>
        <p:spPr/>
        <p:txBody>
          <a:bodyPr/>
          <a:lstStyle/>
          <a:p>
            <a:fld id="{E4C0441C-4E24-457B-8613-53406090CB78}" type="datetimeFigureOut">
              <a:rPr lang="th-TH" smtClean="0">
                <a:solidFill>
                  <a:prstClr val="black">
                    <a:tint val="75000"/>
                  </a:prstClr>
                </a:solidFill>
              </a:rPr>
              <a:pPr/>
              <a:t>14/02/60</a:t>
            </a:fld>
            <a:endParaRPr lang="th-TH">
              <a:solidFill>
                <a:prstClr val="black">
                  <a:tint val="75000"/>
                </a:prstClr>
              </a:solidFill>
            </a:endParaRPr>
          </a:p>
        </p:txBody>
      </p:sp>
      <p:sp>
        <p:nvSpPr>
          <p:cNvPr id="5" name="ตัวแทนท้ายกระดาษ 4"/>
          <p:cNvSpPr>
            <a:spLocks noGrp="1"/>
          </p:cNvSpPr>
          <p:nvPr>
            <p:ph type="ftr" sz="quarter" idx="11"/>
          </p:nvPr>
        </p:nvSpPr>
        <p:spPr/>
        <p:txBody>
          <a:bodyPr/>
          <a:lstStyle/>
          <a:p>
            <a:endParaRPr lang="th-TH">
              <a:solidFill>
                <a:prstClr val="black">
                  <a:tint val="75000"/>
                </a:prstClr>
              </a:solidFill>
            </a:endParaRPr>
          </a:p>
        </p:txBody>
      </p:sp>
      <p:sp>
        <p:nvSpPr>
          <p:cNvPr id="6" name="ตัวแทนหมายเลขภาพนิ่ง 5"/>
          <p:cNvSpPr>
            <a:spLocks noGrp="1"/>
          </p:cNvSpPr>
          <p:nvPr>
            <p:ph type="sldNum" sz="quarter" idx="12"/>
          </p:nvPr>
        </p:nvSpPr>
        <p:spPr/>
        <p:txBody>
          <a:bodyPr/>
          <a:lstStyle/>
          <a:p>
            <a:fld id="{6AB61DD6-F480-4A2C-860B-0E892136D4A2}" type="slidenum">
              <a:rPr lang="th-TH" smtClean="0">
                <a:solidFill>
                  <a:prstClr val="black">
                    <a:tint val="75000"/>
                  </a:prstClr>
                </a:solidFill>
              </a:rPr>
              <a:pPr/>
              <a:t>‹#›</a:t>
            </a:fld>
            <a:endParaRPr lang="th-TH">
              <a:solidFill>
                <a:prstClr val="black">
                  <a:tint val="75000"/>
                </a:prstClr>
              </a:solidFill>
            </a:endParaRPr>
          </a:p>
        </p:txBody>
      </p:sp>
    </p:spTree>
    <p:extLst>
      <p:ext uri="{BB962C8B-B14F-4D97-AF65-F5344CB8AC3E}">
        <p14:creationId xmlns:p14="http://schemas.microsoft.com/office/powerpoint/2010/main" val="2887372712"/>
      </p:ext>
    </p:extLst>
  </p:cSld>
  <p:clrMapOvr>
    <a:masterClrMapping/>
  </p:clrMapOvr>
  <p:transition spd="slow">
    <p:wedg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ข้อความและชื่อเรื่องแนวตั้ง">
    <p:spTree>
      <p:nvGrpSpPr>
        <p:cNvPr id="1" name=""/>
        <p:cNvGrpSpPr/>
        <p:nvPr/>
      </p:nvGrpSpPr>
      <p:grpSpPr>
        <a:xfrm>
          <a:off x="0" y="0"/>
          <a:ext cx="0" cy="0"/>
          <a:chOff x="0" y="0"/>
          <a:chExt cx="0" cy="0"/>
        </a:xfrm>
      </p:grpSpPr>
      <p:sp>
        <p:nvSpPr>
          <p:cNvPr id="2" name="ชื่อเรื่องแนวตั้ง 1"/>
          <p:cNvSpPr>
            <a:spLocks noGrp="1"/>
          </p:cNvSpPr>
          <p:nvPr>
            <p:ph type="title" orient="vert"/>
          </p:nvPr>
        </p:nvSpPr>
        <p:spPr>
          <a:xfrm>
            <a:off x="6629400" y="274638"/>
            <a:ext cx="2057400" cy="5851525"/>
          </a:xfrm>
        </p:spPr>
        <p:txBody>
          <a:bodyPr vert="eaVert"/>
          <a:lstStyle/>
          <a:p>
            <a:r>
              <a:rPr lang="th-TH"/>
              <a:t>คลิกเพื่อแก้ไขลักษณะชื่อเรื่องต้นแบบ</a:t>
            </a:r>
          </a:p>
        </p:txBody>
      </p:sp>
      <p:sp>
        <p:nvSpPr>
          <p:cNvPr id="3" name="ตัวแทนข้อความแนวตั้ง 2"/>
          <p:cNvSpPr>
            <a:spLocks noGrp="1"/>
          </p:cNvSpPr>
          <p:nvPr>
            <p:ph type="body" orient="vert" idx="1"/>
          </p:nvPr>
        </p:nvSpPr>
        <p:spPr>
          <a:xfrm>
            <a:off x="457200" y="274638"/>
            <a:ext cx="6019800" cy="5851525"/>
          </a:xfrm>
        </p:spPr>
        <p:txBody>
          <a:bodyPr vert="eaVert"/>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4" name="ตัวแทนวันที่ 3"/>
          <p:cNvSpPr>
            <a:spLocks noGrp="1"/>
          </p:cNvSpPr>
          <p:nvPr>
            <p:ph type="dt" sz="half" idx="10"/>
          </p:nvPr>
        </p:nvSpPr>
        <p:spPr/>
        <p:txBody>
          <a:bodyPr/>
          <a:lstStyle/>
          <a:p>
            <a:fld id="{E4C0441C-4E24-457B-8613-53406090CB78}" type="datetimeFigureOut">
              <a:rPr lang="th-TH" smtClean="0">
                <a:solidFill>
                  <a:prstClr val="black">
                    <a:tint val="75000"/>
                  </a:prstClr>
                </a:solidFill>
              </a:rPr>
              <a:pPr/>
              <a:t>14/02/60</a:t>
            </a:fld>
            <a:endParaRPr lang="th-TH">
              <a:solidFill>
                <a:prstClr val="black">
                  <a:tint val="75000"/>
                </a:prstClr>
              </a:solidFill>
            </a:endParaRPr>
          </a:p>
        </p:txBody>
      </p:sp>
      <p:sp>
        <p:nvSpPr>
          <p:cNvPr id="5" name="ตัวแทนท้ายกระดาษ 4"/>
          <p:cNvSpPr>
            <a:spLocks noGrp="1"/>
          </p:cNvSpPr>
          <p:nvPr>
            <p:ph type="ftr" sz="quarter" idx="11"/>
          </p:nvPr>
        </p:nvSpPr>
        <p:spPr/>
        <p:txBody>
          <a:bodyPr/>
          <a:lstStyle/>
          <a:p>
            <a:endParaRPr lang="th-TH">
              <a:solidFill>
                <a:prstClr val="black">
                  <a:tint val="75000"/>
                </a:prstClr>
              </a:solidFill>
            </a:endParaRPr>
          </a:p>
        </p:txBody>
      </p:sp>
      <p:sp>
        <p:nvSpPr>
          <p:cNvPr id="6" name="ตัวแทนหมายเลขภาพนิ่ง 5"/>
          <p:cNvSpPr>
            <a:spLocks noGrp="1"/>
          </p:cNvSpPr>
          <p:nvPr>
            <p:ph type="sldNum" sz="quarter" idx="12"/>
          </p:nvPr>
        </p:nvSpPr>
        <p:spPr/>
        <p:txBody>
          <a:bodyPr/>
          <a:lstStyle/>
          <a:p>
            <a:fld id="{6AB61DD6-F480-4A2C-860B-0E892136D4A2}" type="slidenum">
              <a:rPr lang="th-TH" smtClean="0">
                <a:solidFill>
                  <a:prstClr val="black">
                    <a:tint val="75000"/>
                  </a:prstClr>
                </a:solidFill>
              </a:rPr>
              <a:pPr/>
              <a:t>‹#›</a:t>
            </a:fld>
            <a:endParaRPr lang="th-TH">
              <a:solidFill>
                <a:prstClr val="black">
                  <a:tint val="75000"/>
                </a:prstClr>
              </a:solidFill>
            </a:endParaRPr>
          </a:p>
        </p:txBody>
      </p:sp>
    </p:spTree>
    <p:extLst>
      <p:ext uri="{BB962C8B-B14F-4D97-AF65-F5344CB8AC3E}">
        <p14:creationId xmlns:p14="http://schemas.microsoft.com/office/powerpoint/2010/main" val="3254506337"/>
      </p:ext>
    </p:extLst>
  </p:cSld>
  <p:clrMapOvr>
    <a:masterClrMapping/>
  </p:clrMapOvr>
  <p:transition spd="slow">
    <p:wedg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สไลด์ชื่อเรื่อง">
    <p:spTree>
      <p:nvGrpSpPr>
        <p:cNvPr id="1" name=""/>
        <p:cNvGrpSpPr/>
        <p:nvPr/>
      </p:nvGrpSpPr>
      <p:grpSpPr>
        <a:xfrm>
          <a:off x="0" y="0"/>
          <a:ext cx="0" cy="0"/>
          <a:chOff x="0" y="0"/>
          <a:chExt cx="0" cy="0"/>
        </a:xfrm>
      </p:grpSpPr>
      <p:pic>
        <p:nvPicPr>
          <p:cNvPr id="11" name="Picture 10" descr="Celestia-R1---OverlayTitle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397750" cy="6858000"/>
          </a:xfrm>
          <a:prstGeom prst="rect">
            <a:avLst/>
          </a:prstGeom>
        </p:spPr>
      </p:pic>
      <p:sp>
        <p:nvSpPr>
          <p:cNvPr id="2" name="Title 1"/>
          <p:cNvSpPr>
            <a:spLocks noGrp="1"/>
          </p:cNvSpPr>
          <p:nvPr>
            <p:ph type="ctrTitle"/>
          </p:nvPr>
        </p:nvSpPr>
        <p:spPr>
          <a:xfrm>
            <a:off x="2743973" y="1964267"/>
            <a:ext cx="5714228" cy="2421464"/>
          </a:xfrm>
        </p:spPr>
        <p:txBody>
          <a:bodyPr anchor="b">
            <a:normAutofit/>
          </a:bodyPr>
          <a:lstStyle>
            <a:lvl1pPr algn="r">
              <a:defRPr sz="4400">
                <a:effectLst/>
              </a:defRPr>
            </a:lvl1pPr>
          </a:lstStyle>
          <a:p>
            <a:r>
              <a:rPr lang="th-TH"/>
              <a:t>คลิกเพื่อแก้ไขสไตล์ชื่อเรื่องต้นแบบ</a:t>
            </a:r>
            <a:endParaRPr lang="en-US" dirty="0"/>
          </a:p>
        </p:txBody>
      </p:sp>
      <p:sp>
        <p:nvSpPr>
          <p:cNvPr id="3" name="Subtitle 2"/>
          <p:cNvSpPr>
            <a:spLocks noGrp="1"/>
          </p:cNvSpPr>
          <p:nvPr>
            <p:ph type="subTitle" idx="1"/>
          </p:nvPr>
        </p:nvSpPr>
        <p:spPr>
          <a:xfrm>
            <a:off x="2743973" y="4385733"/>
            <a:ext cx="5714228"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h-TH"/>
              <a:t>คลิกเพื่อแก้ไขสไตล์ชื่อเรื่องรองต้นแบบ</a:t>
            </a:r>
            <a:endParaRPr lang="en-US" dirty="0"/>
          </a:p>
        </p:txBody>
      </p:sp>
      <p:sp>
        <p:nvSpPr>
          <p:cNvPr id="4" name="Date Placeholder 3"/>
          <p:cNvSpPr>
            <a:spLocks noGrp="1"/>
          </p:cNvSpPr>
          <p:nvPr>
            <p:ph type="dt" sz="half" idx="10"/>
          </p:nvPr>
        </p:nvSpPr>
        <p:spPr>
          <a:xfrm>
            <a:off x="6752311" y="5870576"/>
            <a:ext cx="1212173" cy="377825"/>
          </a:xfrm>
        </p:spPr>
        <p:txBody>
          <a:bodyPr/>
          <a:lstStyle/>
          <a:p>
            <a:fld id="{B61BEF0D-F0BB-DE4B-95CE-6DB70DBA9567}" type="datetimeFigureOut">
              <a:rPr lang="en-US" smtClean="0"/>
              <a:pPr/>
              <a:t>2/14/2017</a:t>
            </a:fld>
            <a:endParaRPr lang="en-US" dirty="0"/>
          </a:p>
        </p:txBody>
      </p:sp>
      <p:sp>
        <p:nvSpPr>
          <p:cNvPr id="5" name="Footer Placeholder 4"/>
          <p:cNvSpPr>
            <a:spLocks noGrp="1"/>
          </p:cNvSpPr>
          <p:nvPr>
            <p:ph type="ftr" sz="quarter" idx="11"/>
          </p:nvPr>
        </p:nvSpPr>
        <p:spPr>
          <a:xfrm>
            <a:off x="2743973" y="5870576"/>
            <a:ext cx="3932137" cy="377825"/>
          </a:xfrm>
        </p:spPr>
        <p:txBody>
          <a:bodyPr/>
          <a:lstStyle/>
          <a:p>
            <a:endParaRPr lang="en-US" dirty="0"/>
          </a:p>
        </p:txBody>
      </p:sp>
      <p:sp>
        <p:nvSpPr>
          <p:cNvPr id="6" name="Slide Number Placeholder 5"/>
          <p:cNvSpPr>
            <a:spLocks noGrp="1"/>
          </p:cNvSpPr>
          <p:nvPr>
            <p:ph type="sldNum" sz="quarter" idx="12"/>
          </p:nvPr>
        </p:nvSpPr>
        <p:spPr>
          <a:xfrm>
            <a:off x="8040685" y="5870576"/>
            <a:ext cx="417516" cy="3778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0850035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ชื่อเรื่องและเนื้อหา">
    <p:spTree>
      <p:nvGrpSpPr>
        <p:cNvPr id="1" name=""/>
        <p:cNvGrpSpPr/>
        <p:nvPr/>
      </p:nvGrpSpPr>
      <p:grpSpPr>
        <a:xfrm>
          <a:off x="0" y="0"/>
          <a:ext cx="0" cy="0"/>
          <a:chOff x="0" y="0"/>
          <a:chExt cx="0" cy="0"/>
        </a:xfrm>
      </p:grpSpPr>
      <p:pic>
        <p:nvPicPr>
          <p:cNvPr id="8" name="Picture 7"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p:txBody>
          <a:bodyPr>
            <a:normAutofit/>
          </a:bodyPr>
          <a:lstStyle>
            <a:lvl1pPr>
              <a:defRPr sz="2800"/>
            </a:lvl1pPr>
          </a:lstStyle>
          <a:p>
            <a:r>
              <a:rPr lang="th-TH"/>
              <a:t>คลิกเพื่อแก้ไขสไตล์ชื่อเรื่องต้นแบบ</a:t>
            </a:r>
            <a:endParaRPr lang="en-US" dirty="0"/>
          </a:p>
        </p:txBody>
      </p:sp>
      <p:sp>
        <p:nvSpPr>
          <p:cNvPr id="3" name="Content Placeholder 2"/>
          <p:cNvSpPr>
            <a:spLocks noGrp="1"/>
          </p:cNvSpPr>
          <p:nvPr>
            <p:ph idx="1"/>
          </p:nvPr>
        </p:nvSpPr>
        <p:spPr/>
        <p:txBody>
          <a:bodyPr anchor="ctr"/>
          <a:lstStyle/>
          <a:p>
            <a:pPr lvl="0"/>
            <a:r>
              <a:rPr lang="th-TH"/>
              <a:t>แก้ไขสไตล์ของข้อความต้นแบบ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2/14/2017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3721783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ส่วนหัวของส่วน">
    <p:spTree>
      <p:nvGrpSpPr>
        <p:cNvPr id="1" name=""/>
        <p:cNvGrpSpPr/>
        <p:nvPr/>
      </p:nvGrpSpPr>
      <p:grpSpPr>
        <a:xfrm>
          <a:off x="0" y="0"/>
          <a:ext cx="0" cy="0"/>
          <a:chOff x="0" y="0"/>
          <a:chExt cx="0" cy="0"/>
        </a:xfrm>
      </p:grpSpPr>
      <p:pic>
        <p:nvPicPr>
          <p:cNvPr id="8" name="Picture 7"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57202" y="3308581"/>
            <a:ext cx="7772400" cy="1468800"/>
          </a:xfrm>
        </p:spPr>
        <p:txBody>
          <a:bodyPr anchor="b">
            <a:normAutofit/>
          </a:bodyPr>
          <a:lstStyle>
            <a:lvl1pPr algn="l">
              <a:defRPr sz="3200" b="0" cap="all"/>
            </a:lvl1pPr>
          </a:lstStyle>
          <a:p>
            <a:r>
              <a:rPr lang="th-TH"/>
              <a:t>คลิกเพื่อแก้ไขสไตล์ชื่อเรื่องต้นแบบ</a:t>
            </a:r>
            <a:endParaRPr lang="en-US" dirty="0"/>
          </a:p>
        </p:txBody>
      </p:sp>
      <p:sp>
        <p:nvSpPr>
          <p:cNvPr id="3" name="Text Placeholder 2"/>
          <p:cNvSpPr>
            <a:spLocks noGrp="1"/>
          </p:cNvSpPr>
          <p:nvPr>
            <p:ph type="body" idx="1"/>
          </p:nvPr>
        </p:nvSpPr>
        <p:spPr>
          <a:xfrm>
            <a:off x="457201" y="4777381"/>
            <a:ext cx="7772400" cy="860400"/>
          </a:xfrm>
        </p:spPr>
        <p:txBody>
          <a:bodyPr anchor="t">
            <a:normAutofit/>
          </a:bodyPr>
          <a:lstStyle>
            <a:lvl1pPr marL="0" indent="0" algn="l">
              <a:buNone/>
              <a:defRPr sz="18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h-TH"/>
              <a:t>แก้ไขสไตล์ของข้อความต้นแบบ</a:t>
            </a:r>
          </a:p>
        </p:txBody>
      </p:sp>
      <p:sp>
        <p:nvSpPr>
          <p:cNvPr id="4" name="Date Placeholder 3"/>
          <p:cNvSpPr>
            <a:spLocks noGrp="1"/>
          </p:cNvSpPr>
          <p:nvPr>
            <p:ph type="dt" sz="half" idx="10"/>
          </p:nvPr>
        </p:nvSpPr>
        <p:spPr/>
        <p:txBody>
          <a:bodyPr/>
          <a:lstStyle/>
          <a:p>
            <a:fld id="{B61BEF0D-F0BB-DE4B-95CE-6DB70DBA9567}" type="datetimeFigureOut">
              <a:rPr lang="en-US" smtClean="0"/>
              <a:pPr/>
              <a:t>2/14/2017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1882926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เนื้อหา 2 ส่วน">
    <p:spTree>
      <p:nvGrpSpPr>
        <p:cNvPr id="1" name=""/>
        <p:cNvGrpSpPr/>
        <p:nvPr/>
      </p:nvGrpSpPr>
      <p:grpSpPr>
        <a:xfrm>
          <a:off x="0" y="0"/>
          <a:ext cx="0" cy="0"/>
          <a:chOff x="0" y="0"/>
          <a:chExt cx="0" cy="0"/>
        </a:xfrm>
      </p:grpSpPr>
      <p:pic>
        <p:nvPicPr>
          <p:cNvPr id="10" name="Picture 9"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p:txBody>
          <a:bodyPr/>
          <a:lstStyle/>
          <a:p>
            <a:r>
              <a:rPr lang="th-TH"/>
              <a:t>คลิกเพื่อแก้ไขสไตล์ชื่อเรื่องต้นแบบ</a:t>
            </a:r>
            <a:endParaRPr lang="en-US" dirty="0"/>
          </a:p>
        </p:txBody>
      </p:sp>
      <p:sp>
        <p:nvSpPr>
          <p:cNvPr id="3" name="Content Placeholder 2"/>
          <p:cNvSpPr>
            <a:spLocks noGrp="1"/>
          </p:cNvSpPr>
          <p:nvPr>
            <p:ph sz="half" idx="1"/>
          </p:nvPr>
        </p:nvSpPr>
        <p:spPr>
          <a:xfrm>
            <a:off x="457201" y="2142068"/>
            <a:ext cx="3813048" cy="3649134"/>
          </a:xfrm>
        </p:spPr>
        <p:txBody>
          <a:bodyPr>
            <a:normAutofit/>
          </a:bodyPr>
          <a:lstStyle/>
          <a:p>
            <a:pPr lvl="0"/>
            <a:r>
              <a:rPr lang="th-TH"/>
              <a:t>แก้ไขสไตล์ของข้อความต้นแบบ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endParaRPr lang="en-US" dirty="0"/>
          </a:p>
        </p:txBody>
      </p:sp>
      <p:sp>
        <p:nvSpPr>
          <p:cNvPr id="4" name="Content Placeholder 3"/>
          <p:cNvSpPr>
            <a:spLocks noGrp="1"/>
          </p:cNvSpPr>
          <p:nvPr>
            <p:ph sz="half" idx="2"/>
          </p:nvPr>
        </p:nvSpPr>
        <p:spPr>
          <a:xfrm>
            <a:off x="4416553" y="2142068"/>
            <a:ext cx="3813048" cy="3649133"/>
          </a:xfrm>
        </p:spPr>
        <p:txBody>
          <a:bodyPr>
            <a:normAutofit/>
          </a:bodyPr>
          <a:lstStyle/>
          <a:p>
            <a:pPr lvl="0"/>
            <a:r>
              <a:rPr lang="th-TH"/>
              <a:t>แก้ไขสไตล์ของข้อความต้นแบบ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2/14/2017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455172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การเปรียบเทียบ">
    <p:spTree>
      <p:nvGrpSpPr>
        <p:cNvPr id="1" name=""/>
        <p:cNvGrpSpPr/>
        <p:nvPr/>
      </p:nvGrpSpPr>
      <p:grpSpPr>
        <a:xfrm>
          <a:off x="0" y="0"/>
          <a:ext cx="0" cy="0"/>
          <a:chOff x="0" y="0"/>
          <a:chExt cx="0" cy="0"/>
        </a:xfrm>
      </p:grpSpPr>
      <p:pic>
        <p:nvPicPr>
          <p:cNvPr id="13" name="Picture 12"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p:txBody>
          <a:bodyPr>
            <a:normAutofit/>
          </a:bodyPr>
          <a:lstStyle>
            <a:lvl1pPr>
              <a:defRPr sz="3200"/>
            </a:lvl1pPr>
          </a:lstStyle>
          <a:p>
            <a:r>
              <a:rPr lang="th-TH"/>
              <a:t>คลิกเพื่อแก้ไขสไตล์ชื่อเรื่องต้นแบบ</a:t>
            </a:r>
            <a:endParaRPr lang="en-US" dirty="0"/>
          </a:p>
        </p:txBody>
      </p:sp>
      <p:sp>
        <p:nvSpPr>
          <p:cNvPr id="3" name="Text Placeholder 2"/>
          <p:cNvSpPr>
            <a:spLocks noGrp="1"/>
          </p:cNvSpPr>
          <p:nvPr>
            <p:ph type="body" idx="1"/>
          </p:nvPr>
        </p:nvSpPr>
        <p:spPr>
          <a:xfrm>
            <a:off x="743480" y="2218267"/>
            <a:ext cx="354060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h-TH"/>
              <a:t>แก้ไขสไตล์ของข้อความต้นแบบ</a:t>
            </a:r>
          </a:p>
        </p:txBody>
      </p:sp>
      <p:sp>
        <p:nvSpPr>
          <p:cNvPr id="4" name="Content Placeholder 3"/>
          <p:cNvSpPr>
            <a:spLocks noGrp="1"/>
          </p:cNvSpPr>
          <p:nvPr>
            <p:ph sz="half" idx="2"/>
          </p:nvPr>
        </p:nvSpPr>
        <p:spPr>
          <a:xfrm>
            <a:off x="457200" y="2870201"/>
            <a:ext cx="3813048" cy="2920998"/>
          </a:xfrm>
        </p:spPr>
        <p:txBody>
          <a:bodyPr anchor="t">
            <a:normAutofit/>
          </a:bodyPr>
          <a:lstStyle/>
          <a:p>
            <a:pPr lvl="0"/>
            <a:r>
              <a:rPr lang="th-TH"/>
              <a:t>แก้ไขสไตล์ของข้อความต้นแบบ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endParaRPr lang="en-US" dirty="0"/>
          </a:p>
        </p:txBody>
      </p:sp>
      <p:sp>
        <p:nvSpPr>
          <p:cNvPr id="5" name="Text Placeholder 4"/>
          <p:cNvSpPr>
            <a:spLocks noGrp="1"/>
          </p:cNvSpPr>
          <p:nvPr>
            <p:ph type="body" sz="quarter" idx="3"/>
          </p:nvPr>
        </p:nvSpPr>
        <p:spPr>
          <a:xfrm>
            <a:off x="4711120" y="2218267"/>
            <a:ext cx="3518480"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h-TH"/>
              <a:t>แก้ไขสไตล์ของข้อความต้นแบบ</a:t>
            </a:r>
          </a:p>
        </p:txBody>
      </p:sp>
      <p:sp>
        <p:nvSpPr>
          <p:cNvPr id="6" name="Content Placeholder 5"/>
          <p:cNvSpPr>
            <a:spLocks noGrp="1"/>
          </p:cNvSpPr>
          <p:nvPr>
            <p:ph sz="quarter" idx="4"/>
          </p:nvPr>
        </p:nvSpPr>
        <p:spPr>
          <a:xfrm>
            <a:off x="4416552" y="2870201"/>
            <a:ext cx="3813048" cy="2920998"/>
          </a:xfrm>
        </p:spPr>
        <p:txBody>
          <a:bodyPr anchor="t">
            <a:normAutofit/>
          </a:bodyPr>
          <a:lstStyle/>
          <a:p>
            <a:pPr lvl="0"/>
            <a:r>
              <a:rPr lang="th-TH"/>
              <a:t>แก้ไขสไตล์ของข้อความต้นแบบ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2/14/2017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649978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เฉพาะชื่อเรื่อง">
    <p:spTree>
      <p:nvGrpSpPr>
        <p:cNvPr id="1" name=""/>
        <p:cNvGrpSpPr/>
        <p:nvPr/>
      </p:nvGrpSpPr>
      <p:grpSpPr>
        <a:xfrm>
          <a:off x="0" y="0"/>
          <a:ext cx="0" cy="0"/>
          <a:chOff x="0" y="0"/>
          <a:chExt cx="0" cy="0"/>
        </a:xfrm>
      </p:grpSpPr>
      <p:pic>
        <p:nvPicPr>
          <p:cNvPr id="6" name="Picture 5"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57201" y="609601"/>
            <a:ext cx="7772400" cy="1456267"/>
          </a:xfrm>
        </p:spPr>
        <p:txBody>
          <a:bodyPr>
            <a:normAutofit/>
          </a:bodyPr>
          <a:lstStyle>
            <a:lvl1pPr>
              <a:defRPr sz="3200"/>
            </a:lvl1pPr>
          </a:lstStyle>
          <a:p>
            <a:r>
              <a:rPr lang="th-TH"/>
              <a:t>คลิกเพื่อแก้ไขสไตล์ชื่อเรื่องต้นแบบ</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2/14/2017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411437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ว่างเปล่า">
    <p:spTree>
      <p:nvGrpSpPr>
        <p:cNvPr id="1" name=""/>
        <p:cNvGrpSpPr/>
        <p:nvPr/>
      </p:nvGrpSpPr>
      <p:grpSpPr>
        <a:xfrm>
          <a:off x="0" y="0"/>
          <a:ext cx="0" cy="0"/>
          <a:chOff x="0" y="0"/>
          <a:chExt cx="0" cy="0"/>
        </a:xfrm>
      </p:grpSpPr>
      <p:pic>
        <p:nvPicPr>
          <p:cNvPr id="5" name="Picture 4"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smtClean="0"/>
              <a:pPr/>
              <a:t>2/14/2017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8343914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เนื้อหาพร้อมคำอธิบายภาพ">
    <p:spTree>
      <p:nvGrpSpPr>
        <p:cNvPr id="1" name=""/>
        <p:cNvGrpSpPr/>
        <p:nvPr/>
      </p:nvGrpSpPr>
      <p:grpSpPr>
        <a:xfrm>
          <a:off x="0" y="0"/>
          <a:ext cx="0" cy="0"/>
          <a:chOff x="0" y="0"/>
          <a:chExt cx="0" cy="0"/>
        </a:xfrm>
      </p:grpSpPr>
      <p:pic>
        <p:nvPicPr>
          <p:cNvPr id="12" name="Picture 11"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61718" y="1557868"/>
            <a:ext cx="2862910" cy="1439332"/>
          </a:xfrm>
        </p:spPr>
        <p:txBody>
          <a:bodyPr anchor="b">
            <a:normAutofit/>
          </a:bodyPr>
          <a:lstStyle>
            <a:lvl1pPr algn="l">
              <a:defRPr sz="2400" b="0"/>
            </a:lvl1pPr>
          </a:lstStyle>
          <a:p>
            <a:r>
              <a:rPr lang="th-TH"/>
              <a:t>คลิกเพื่อแก้ไขสไตล์ชื่อเรื่องต้นแบบ</a:t>
            </a:r>
            <a:endParaRPr lang="en-US" dirty="0"/>
          </a:p>
        </p:txBody>
      </p:sp>
      <p:sp>
        <p:nvSpPr>
          <p:cNvPr id="3" name="Content Placeholder 2"/>
          <p:cNvSpPr>
            <a:spLocks noGrp="1"/>
          </p:cNvSpPr>
          <p:nvPr>
            <p:ph idx="1"/>
          </p:nvPr>
        </p:nvSpPr>
        <p:spPr>
          <a:xfrm>
            <a:off x="3606144" y="609601"/>
            <a:ext cx="4627975" cy="5181600"/>
          </a:xfrm>
        </p:spPr>
        <p:txBody>
          <a:bodyPr anchor="ctr">
            <a:normAutofit/>
          </a:bodyPr>
          <a:lstStyle/>
          <a:p>
            <a:pPr lvl="0"/>
            <a:r>
              <a:rPr lang="th-TH"/>
              <a:t>แก้ไขสไตล์ของข้อความต้นแบบ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endParaRPr lang="en-US" dirty="0"/>
          </a:p>
        </p:txBody>
      </p:sp>
      <p:sp>
        <p:nvSpPr>
          <p:cNvPr id="4" name="Text Placeholder 3"/>
          <p:cNvSpPr>
            <a:spLocks noGrp="1"/>
          </p:cNvSpPr>
          <p:nvPr>
            <p:ph type="body" sz="half" idx="2"/>
          </p:nvPr>
        </p:nvSpPr>
        <p:spPr>
          <a:xfrm>
            <a:off x="461718" y="2997200"/>
            <a:ext cx="2862910" cy="184573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h-TH"/>
              <a:t>แก้ไขสไตล์ของข้อความต้นแบบ</a:t>
            </a:r>
          </a:p>
        </p:txBody>
      </p:sp>
      <p:sp>
        <p:nvSpPr>
          <p:cNvPr id="5" name="Date Placeholder 4"/>
          <p:cNvSpPr>
            <a:spLocks noGrp="1"/>
          </p:cNvSpPr>
          <p:nvPr>
            <p:ph type="dt" sz="half" idx="10"/>
          </p:nvPr>
        </p:nvSpPr>
        <p:spPr/>
        <p:txBody>
          <a:bodyPr/>
          <a:lstStyle/>
          <a:p>
            <a:fld id="{B61BEF0D-F0BB-DE4B-95CE-6DB70DBA9567}" type="datetimeFigureOut">
              <a:rPr lang="en-US" smtClean="0"/>
              <a:pPr/>
              <a:t>2/14/2017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281805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รูปภาพพร้อมคำอธิบายภาพ">
    <p:spTree>
      <p:nvGrpSpPr>
        <p:cNvPr id="1" name=""/>
        <p:cNvGrpSpPr/>
        <p:nvPr/>
      </p:nvGrpSpPr>
      <p:grpSpPr>
        <a:xfrm>
          <a:off x="0" y="0"/>
          <a:ext cx="0" cy="0"/>
          <a:chOff x="0" y="0"/>
          <a:chExt cx="0" cy="0"/>
        </a:xfrm>
      </p:grpSpPr>
      <p:pic>
        <p:nvPicPr>
          <p:cNvPr id="11" name="Picture 10"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62128" y="1735672"/>
            <a:ext cx="4097204" cy="1371600"/>
          </a:xfrm>
        </p:spPr>
        <p:txBody>
          <a:bodyPr anchor="b">
            <a:normAutofit/>
          </a:bodyPr>
          <a:lstStyle>
            <a:lvl1pPr algn="l">
              <a:defRPr sz="2400" b="0"/>
            </a:lvl1pPr>
          </a:lstStyle>
          <a:p>
            <a:r>
              <a:rPr lang="th-TH"/>
              <a:t>คลิกเพื่อแก้ไขสไตล์ชื่อเรื่องต้นแบบ</a:t>
            </a:r>
            <a:endParaRPr lang="en-US" dirty="0"/>
          </a:p>
        </p:txBody>
      </p:sp>
      <p:sp>
        <p:nvSpPr>
          <p:cNvPr id="14" name="Picture Placeholder 2"/>
          <p:cNvSpPr>
            <a:spLocks noGrp="1" noChangeAspect="1"/>
          </p:cNvSpPr>
          <p:nvPr>
            <p:ph type="pic" idx="1"/>
          </p:nvPr>
        </p:nvSpPr>
        <p:spPr>
          <a:xfrm>
            <a:off x="5029200" y="914400"/>
            <a:ext cx="3200400"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lvl1pPr>
              <a:defRPr lang="en-US" sz="1600" dirty="0"/>
            </a:lvl1pPr>
          </a:lstStyle>
          <a:p>
            <a:pPr marL="0" lvl="0" indent="0" algn="ctr">
              <a:buNone/>
            </a:pPr>
            <a:r>
              <a:rPr lang="th-TH"/>
              <a:t>คลิกไอคอนเพื่อเพิ่มรูปภาพ</a:t>
            </a:r>
            <a:endParaRPr lang="en-US" dirty="0"/>
          </a:p>
        </p:txBody>
      </p:sp>
      <p:sp>
        <p:nvSpPr>
          <p:cNvPr id="4" name="Text Placeholder 3"/>
          <p:cNvSpPr>
            <a:spLocks noGrp="1"/>
          </p:cNvSpPr>
          <p:nvPr>
            <p:ph type="body" sz="half" idx="2"/>
          </p:nvPr>
        </p:nvSpPr>
        <p:spPr>
          <a:xfrm>
            <a:off x="462128" y="3107272"/>
            <a:ext cx="4097204"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h-TH"/>
              <a:t>แก้ไขสไตล์ของข้อความต้นแบบ</a:t>
            </a:r>
          </a:p>
        </p:txBody>
      </p:sp>
      <p:sp>
        <p:nvSpPr>
          <p:cNvPr id="5" name="Date Placeholder 4"/>
          <p:cNvSpPr>
            <a:spLocks noGrp="1"/>
          </p:cNvSpPr>
          <p:nvPr>
            <p:ph type="dt" sz="half" idx="10"/>
          </p:nvPr>
        </p:nvSpPr>
        <p:spPr/>
        <p:txBody>
          <a:bodyPr/>
          <a:lstStyle/>
          <a:p>
            <a:fld id="{B61BEF0D-F0BB-DE4B-95CE-6DB70DBA9567}" type="datetimeFigureOut">
              <a:rPr lang="en-US" smtClean="0"/>
              <a:pPr/>
              <a:t>2/14/2017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2033026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รูปภาพพาโนรามาพร้อมคำอธิบายภาพ">
    <p:spTree>
      <p:nvGrpSpPr>
        <p:cNvPr id="1" name=""/>
        <p:cNvGrpSpPr/>
        <p:nvPr/>
      </p:nvGrpSpPr>
      <p:grpSpPr>
        <a:xfrm>
          <a:off x="0" y="0"/>
          <a:ext cx="0" cy="0"/>
          <a:chOff x="0" y="0"/>
          <a:chExt cx="0" cy="0"/>
        </a:xfrm>
      </p:grpSpPr>
      <p:pic>
        <p:nvPicPr>
          <p:cNvPr id="10" name="Picture 9"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57201" y="4732865"/>
            <a:ext cx="7772400" cy="566738"/>
          </a:xfrm>
        </p:spPr>
        <p:txBody>
          <a:bodyPr anchor="b">
            <a:normAutofit/>
          </a:bodyPr>
          <a:lstStyle>
            <a:lvl1pPr algn="l">
              <a:defRPr sz="2000" b="0"/>
            </a:lvl1pPr>
          </a:lstStyle>
          <a:p>
            <a:r>
              <a:rPr lang="th-TH"/>
              <a:t>คลิกเพื่อแก้ไขสไตล์ชื่อเรื่องต้นแบบ</a:t>
            </a:r>
            <a:endParaRPr lang="en-US" dirty="0"/>
          </a:p>
        </p:txBody>
      </p:sp>
      <p:sp>
        <p:nvSpPr>
          <p:cNvPr id="3" name="Picture Placeholder 2"/>
          <p:cNvSpPr>
            <a:spLocks noGrp="1" noChangeAspect="1"/>
          </p:cNvSpPr>
          <p:nvPr>
            <p:ph type="pic" idx="1"/>
          </p:nvPr>
        </p:nvSpPr>
        <p:spPr>
          <a:xfrm>
            <a:off x="914401" y="932112"/>
            <a:ext cx="6858000"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lvl1pPr>
              <a:defRPr lang="en-US" sz="1600"/>
            </a:lvl1pPr>
          </a:lstStyle>
          <a:p>
            <a:pPr marL="0" lvl="0" indent="0" algn="ctr">
              <a:buNone/>
            </a:pPr>
            <a:r>
              <a:rPr lang="th-TH"/>
              <a:t>คลิกไอคอนเพื่อเพิ่มรูปภาพ</a:t>
            </a:r>
            <a:endParaRPr lang="en-US" dirty="0"/>
          </a:p>
        </p:txBody>
      </p:sp>
      <p:sp>
        <p:nvSpPr>
          <p:cNvPr id="4" name="Text Placeholder 3"/>
          <p:cNvSpPr>
            <a:spLocks noGrp="1"/>
          </p:cNvSpPr>
          <p:nvPr>
            <p:ph type="body" sz="half" idx="2"/>
          </p:nvPr>
        </p:nvSpPr>
        <p:spPr>
          <a:xfrm>
            <a:off x="457201" y="5299603"/>
            <a:ext cx="77724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h-TH"/>
              <a:t>แก้ไขสไตล์ของข้อความต้นแบบ</a:t>
            </a:r>
          </a:p>
        </p:txBody>
      </p:sp>
      <p:sp>
        <p:nvSpPr>
          <p:cNvPr id="5" name="Date Placeholder 4"/>
          <p:cNvSpPr>
            <a:spLocks noGrp="1"/>
          </p:cNvSpPr>
          <p:nvPr>
            <p:ph type="dt" sz="half" idx="10"/>
          </p:nvPr>
        </p:nvSpPr>
        <p:spPr/>
        <p:txBody>
          <a:bodyPr/>
          <a:lstStyle/>
          <a:p>
            <a:fld id="{B61BEF0D-F0BB-DE4B-95CE-6DB70DBA9567}" type="datetimeFigureOut">
              <a:rPr lang="en-US" smtClean="0"/>
              <a:pPr/>
              <a:t>2/14/2017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0724832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ชื่อและคำอธิบาย">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57203" y="609602"/>
            <a:ext cx="7772399" cy="3124199"/>
          </a:xfrm>
        </p:spPr>
        <p:txBody>
          <a:bodyPr anchor="ctr">
            <a:normAutofit/>
          </a:bodyPr>
          <a:lstStyle>
            <a:lvl1pPr algn="l">
              <a:defRPr sz="3200" b="0" cap="none"/>
            </a:lvl1pPr>
          </a:lstStyle>
          <a:p>
            <a:r>
              <a:rPr lang="th-TH"/>
              <a:t>คลิกเพื่อแก้ไขสไตล์ชื่อเรื่องต้นแบบ</a:t>
            </a:r>
            <a:endParaRPr lang="en-US" dirty="0"/>
          </a:p>
        </p:txBody>
      </p:sp>
      <p:sp>
        <p:nvSpPr>
          <p:cNvPr id="3" name="Text Placeholder 2"/>
          <p:cNvSpPr>
            <a:spLocks noGrp="1"/>
          </p:cNvSpPr>
          <p:nvPr>
            <p:ph type="body" idx="1"/>
          </p:nvPr>
        </p:nvSpPr>
        <p:spPr>
          <a:xfrm>
            <a:off x="457202" y="4343400"/>
            <a:ext cx="7772399"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h-TH"/>
              <a:t>แก้ไขสไตล์ของข้อความต้นแบบ</a:t>
            </a:r>
          </a:p>
        </p:txBody>
      </p:sp>
      <p:sp>
        <p:nvSpPr>
          <p:cNvPr id="4" name="Date Placeholder 3"/>
          <p:cNvSpPr>
            <a:spLocks noGrp="1"/>
          </p:cNvSpPr>
          <p:nvPr>
            <p:ph type="dt" sz="half" idx="10"/>
          </p:nvPr>
        </p:nvSpPr>
        <p:spPr/>
        <p:txBody>
          <a:bodyPr/>
          <a:lstStyle/>
          <a:p>
            <a:fld id="{B61BEF0D-F0BB-DE4B-95CE-6DB70DBA9567}" type="datetimeFigureOut">
              <a:rPr lang="en-US" smtClean="0"/>
              <a:pPr/>
              <a:t>2/14/2017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738622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คำอ้างอิงพร้อมคำอธิบาย">
    <p:spTree>
      <p:nvGrpSpPr>
        <p:cNvPr id="1" name=""/>
        <p:cNvGrpSpPr/>
        <p:nvPr/>
      </p:nvGrpSpPr>
      <p:grpSpPr>
        <a:xfrm>
          <a:off x="0" y="0"/>
          <a:ext cx="0" cy="0"/>
          <a:chOff x="0" y="0"/>
          <a:chExt cx="0" cy="0"/>
        </a:xfrm>
      </p:grpSpPr>
      <p:pic>
        <p:nvPicPr>
          <p:cNvPr id="17" name="Picture 1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14" name="TextBox 13"/>
          <p:cNvSpPr txBox="1"/>
          <p:nvPr/>
        </p:nvSpPr>
        <p:spPr>
          <a:xfrm>
            <a:off x="421796" y="718114"/>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7735800" y="2751671"/>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879115" y="609602"/>
            <a:ext cx="7091297" cy="2743199"/>
          </a:xfrm>
        </p:spPr>
        <p:txBody>
          <a:bodyPr anchor="ctr">
            <a:normAutofit/>
          </a:bodyPr>
          <a:lstStyle>
            <a:lvl1pPr algn="l">
              <a:defRPr sz="3200" b="0" cap="none">
                <a:solidFill>
                  <a:schemeClr val="tx1"/>
                </a:solidFill>
              </a:defRPr>
            </a:lvl1pPr>
          </a:lstStyle>
          <a:p>
            <a:r>
              <a:rPr lang="th-TH"/>
              <a:t>คลิกเพื่อแก้ไขสไตล์ชื่อเรื่องต้นแบบ</a:t>
            </a:r>
            <a:endParaRPr lang="en-US" dirty="0"/>
          </a:p>
        </p:txBody>
      </p:sp>
      <p:sp>
        <p:nvSpPr>
          <p:cNvPr id="10" name="Text Placeholder 9"/>
          <p:cNvSpPr>
            <a:spLocks noGrp="1"/>
          </p:cNvSpPr>
          <p:nvPr>
            <p:ph type="body" sz="quarter" idx="13"/>
          </p:nvPr>
        </p:nvSpPr>
        <p:spPr>
          <a:xfrm>
            <a:off x="988671" y="3352800"/>
            <a:ext cx="6876133" cy="381000"/>
          </a:xfrm>
        </p:spPr>
        <p:txBody>
          <a:bodyPr anchor="ctr">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h-TH"/>
              <a:t>แก้ไขสไตล์ของข้อความต้นแบบ</a:t>
            </a:r>
          </a:p>
        </p:txBody>
      </p:sp>
      <p:sp>
        <p:nvSpPr>
          <p:cNvPr id="3" name="Text Placeholder 2"/>
          <p:cNvSpPr>
            <a:spLocks noGrp="1"/>
          </p:cNvSpPr>
          <p:nvPr>
            <p:ph type="body" idx="1"/>
          </p:nvPr>
        </p:nvSpPr>
        <p:spPr>
          <a:xfrm>
            <a:off x="462266" y="4343400"/>
            <a:ext cx="77724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h-TH"/>
              <a:t>แก้ไขสไตล์ของข้อความต้นแบบ</a:t>
            </a:r>
          </a:p>
        </p:txBody>
      </p:sp>
      <p:sp>
        <p:nvSpPr>
          <p:cNvPr id="4" name="Date Placeholder 3"/>
          <p:cNvSpPr>
            <a:spLocks noGrp="1"/>
          </p:cNvSpPr>
          <p:nvPr>
            <p:ph type="dt" sz="half" idx="10"/>
          </p:nvPr>
        </p:nvSpPr>
        <p:spPr/>
        <p:txBody>
          <a:bodyPr/>
          <a:lstStyle/>
          <a:p>
            <a:fld id="{B61BEF0D-F0BB-DE4B-95CE-6DB70DBA9567}" type="datetimeFigureOut">
              <a:rPr lang="en-US" smtClean="0"/>
              <a:pPr/>
              <a:t>2/14/2017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422725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นามบัตร">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57201" y="3291648"/>
            <a:ext cx="7772401" cy="1468800"/>
          </a:xfrm>
        </p:spPr>
        <p:txBody>
          <a:bodyPr anchor="b">
            <a:normAutofit/>
          </a:bodyPr>
          <a:lstStyle>
            <a:lvl1pPr algn="l">
              <a:defRPr sz="2800" b="0" cap="none"/>
            </a:lvl1pPr>
          </a:lstStyle>
          <a:p>
            <a:r>
              <a:rPr lang="th-TH"/>
              <a:t>คลิกเพื่อแก้ไขสไตล์ชื่อเรื่องต้นแบบ</a:t>
            </a:r>
            <a:endParaRPr lang="en-US" dirty="0"/>
          </a:p>
        </p:txBody>
      </p:sp>
      <p:sp>
        <p:nvSpPr>
          <p:cNvPr id="3" name="Text Placeholder 2"/>
          <p:cNvSpPr>
            <a:spLocks noGrp="1"/>
          </p:cNvSpPr>
          <p:nvPr>
            <p:ph type="body" idx="1"/>
          </p:nvPr>
        </p:nvSpPr>
        <p:spPr>
          <a:xfrm>
            <a:off x="457200" y="4760448"/>
            <a:ext cx="7772402"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h-TH"/>
              <a:t>แก้ไขสไตล์ของข้อความต้นแบบ</a:t>
            </a:r>
          </a:p>
        </p:txBody>
      </p:sp>
      <p:sp>
        <p:nvSpPr>
          <p:cNvPr id="4" name="Date Placeholder 3"/>
          <p:cNvSpPr>
            <a:spLocks noGrp="1"/>
          </p:cNvSpPr>
          <p:nvPr>
            <p:ph type="dt" sz="half" idx="10"/>
          </p:nvPr>
        </p:nvSpPr>
        <p:spPr/>
        <p:txBody>
          <a:bodyPr/>
          <a:lstStyle/>
          <a:p>
            <a:fld id="{B61BEF0D-F0BB-DE4B-95CE-6DB70DBA9567}" type="datetimeFigureOut">
              <a:rPr lang="en-US" smtClean="0"/>
              <a:pPr/>
              <a:t>2/14/2017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7322009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นามบัตรอ้างอิง">
    <p:spTree>
      <p:nvGrpSpPr>
        <p:cNvPr id="1" name=""/>
        <p:cNvGrpSpPr/>
        <p:nvPr/>
      </p:nvGrpSpPr>
      <p:grpSpPr>
        <a:xfrm>
          <a:off x="0" y="0"/>
          <a:ext cx="0" cy="0"/>
          <a:chOff x="0" y="0"/>
          <a:chExt cx="0" cy="0"/>
        </a:xfrm>
      </p:grpSpPr>
      <p:pic>
        <p:nvPicPr>
          <p:cNvPr id="13" name="Picture 12"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11" name="TextBox 10"/>
          <p:cNvSpPr txBox="1"/>
          <p:nvPr/>
        </p:nvSpPr>
        <p:spPr>
          <a:xfrm>
            <a:off x="421796" y="718114"/>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6" name="TextBox 15"/>
          <p:cNvSpPr txBox="1"/>
          <p:nvPr/>
        </p:nvSpPr>
        <p:spPr>
          <a:xfrm>
            <a:off x="7735800" y="2751671"/>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879115" y="609602"/>
            <a:ext cx="7091297" cy="2743199"/>
          </a:xfrm>
        </p:spPr>
        <p:txBody>
          <a:bodyPr anchor="ctr">
            <a:normAutofit/>
          </a:bodyPr>
          <a:lstStyle>
            <a:lvl1pPr algn="l">
              <a:defRPr sz="3200" b="0" cap="none">
                <a:solidFill>
                  <a:schemeClr val="tx1"/>
                </a:solidFill>
              </a:defRPr>
            </a:lvl1pPr>
          </a:lstStyle>
          <a:p>
            <a:r>
              <a:rPr lang="th-TH"/>
              <a:t>คลิกเพื่อแก้ไขสไตล์ชื่อเรื่องต้นแบบ</a:t>
            </a:r>
            <a:endParaRPr lang="en-US" dirty="0"/>
          </a:p>
        </p:txBody>
      </p:sp>
      <p:sp>
        <p:nvSpPr>
          <p:cNvPr id="10" name="Text Placeholder 9"/>
          <p:cNvSpPr>
            <a:spLocks noGrp="1"/>
          </p:cNvSpPr>
          <p:nvPr>
            <p:ph type="body" sz="quarter" idx="13"/>
          </p:nvPr>
        </p:nvSpPr>
        <p:spPr>
          <a:xfrm>
            <a:off x="457200" y="3886200"/>
            <a:ext cx="7772401" cy="889000"/>
          </a:xfrm>
        </p:spPr>
        <p:txBody>
          <a:bodyPr vert="horz" lIns="91440" tIns="45720" rIns="91440" bIns="45720" rtlCol="0" anchor="b">
            <a:normAutofit/>
          </a:bodyPr>
          <a:lstStyle>
            <a:lvl1pPr>
              <a:buNone/>
              <a:defRPr lang="en-US" sz="2000" b="0" cap="none" dirty="0">
                <a:ln w="3175" cmpd="sng">
                  <a:noFill/>
                </a:ln>
                <a:solidFill>
                  <a:schemeClr val="tx1"/>
                </a:solidFill>
                <a:effectLst/>
              </a:defRPr>
            </a:lvl1pPr>
          </a:lstStyle>
          <a:p>
            <a:pPr marL="0" lvl="0">
              <a:spcBef>
                <a:spcPct val="0"/>
              </a:spcBef>
              <a:buNone/>
            </a:pPr>
            <a:r>
              <a:rPr lang="th-TH"/>
              <a:t>แก้ไขสไตล์ของข้อความต้นแบบ</a:t>
            </a:r>
          </a:p>
        </p:txBody>
      </p:sp>
      <p:sp>
        <p:nvSpPr>
          <p:cNvPr id="3" name="Text Placeholder 2"/>
          <p:cNvSpPr>
            <a:spLocks noGrp="1"/>
          </p:cNvSpPr>
          <p:nvPr>
            <p:ph type="body" idx="1"/>
          </p:nvPr>
        </p:nvSpPr>
        <p:spPr>
          <a:xfrm>
            <a:off x="457200" y="4775200"/>
            <a:ext cx="7772401" cy="10160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h-TH"/>
              <a:t>แก้ไขสไตล์ของข้อความต้นแบบ</a:t>
            </a:r>
          </a:p>
        </p:txBody>
      </p:sp>
      <p:sp>
        <p:nvSpPr>
          <p:cNvPr id="4" name="Date Placeholder 3"/>
          <p:cNvSpPr>
            <a:spLocks noGrp="1"/>
          </p:cNvSpPr>
          <p:nvPr>
            <p:ph type="dt" sz="half" idx="10"/>
          </p:nvPr>
        </p:nvSpPr>
        <p:spPr/>
        <p:txBody>
          <a:bodyPr/>
          <a:lstStyle/>
          <a:p>
            <a:fld id="{B61BEF0D-F0BB-DE4B-95CE-6DB70DBA9567}" type="datetimeFigureOut">
              <a:rPr lang="en-US" smtClean="0"/>
              <a:pPr/>
              <a:t>2/14/2017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1795630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จริง หรือ เท็จ">
    <p:spTree>
      <p:nvGrpSpPr>
        <p:cNvPr id="1" name=""/>
        <p:cNvGrpSpPr/>
        <p:nvPr/>
      </p:nvGrpSpPr>
      <p:grpSpPr>
        <a:xfrm>
          <a:off x="0" y="0"/>
          <a:ext cx="0" cy="0"/>
          <a:chOff x="0" y="0"/>
          <a:chExt cx="0" cy="0"/>
        </a:xfrm>
      </p:grpSpPr>
      <p:pic>
        <p:nvPicPr>
          <p:cNvPr id="8" name="Picture 7"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64440" y="609602"/>
            <a:ext cx="7772401" cy="2743199"/>
          </a:xfrm>
        </p:spPr>
        <p:txBody>
          <a:bodyPr vert="horz" lIns="91440" tIns="45720" rIns="91440" bIns="45720" rtlCol="0" anchor="ctr">
            <a:normAutofit/>
          </a:bodyPr>
          <a:lstStyle>
            <a:lvl1pPr>
              <a:defRPr lang="en-US" sz="2800" b="0" dirty="0"/>
            </a:lvl1pPr>
          </a:lstStyle>
          <a:p>
            <a:pPr marL="0" lvl="0"/>
            <a:r>
              <a:rPr lang="th-TH"/>
              <a:t>คลิกเพื่อแก้ไขสไตล์ชื่อเรื่องต้นแบบ</a:t>
            </a:r>
            <a:endParaRPr lang="en-US" dirty="0"/>
          </a:p>
        </p:txBody>
      </p:sp>
      <p:sp>
        <p:nvSpPr>
          <p:cNvPr id="10" name="Text Placeholder 9"/>
          <p:cNvSpPr>
            <a:spLocks noGrp="1"/>
          </p:cNvSpPr>
          <p:nvPr>
            <p:ph type="body" sz="quarter" idx="13"/>
          </p:nvPr>
        </p:nvSpPr>
        <p:spPr>
          <a:xfrm>
            <a:off x="464440" y="3505200"/>
            <a:ext cx="7772401" cy="838200"/>
          </a:xfrm>
        </p:spPr>
        <p:txBody>
          <a:bodyPr vert="horz" lIns="91440" tIns="45720" rIns="91440" bIns="45720" rtlCol="0" anchor="b">
            <a:normAutofit/>
          </a:bodyPr>
          <a:lstStyle>
            <a:lvl1pPr>
              <a:buNone/>
              <a:defRPr lang="en-US" sz="2000" b="0" cap="none" dirty="0">
                <a:ln w="3175" cmpd="sng">
                  <a:noFill/>
                </a:ln>
                <a:solidFill>
                  <a:schemeClr val="tx1"/>
                </a:solidFill>
                <a:effectLst/>
              </a:defRPr>
            </a:lvl1pPr>
          </a:lstStyle>
          <a:p>
            <a:pPr marL="0" lvl="0">
              <a:spcBef>
                <a:spcPct val="0"/>
              </a:spcBef>
              <a:buNone/>
            </a:pPr>
            <a:r>
              <a:rPr lang="th-TH"/>
              <a:t>แก้ไขสไตล์ของข้อความต้นแบบ</a:t>
            </a:r>
          </a:p>
        </p:txBody>
      </p:sp>
      <p:sp>
        <p:nvSpPr>
          <p:cNvPr id="3" name="Text Placeholder 2"/>
          <p:cNvSpPr>
            <a:spLocks noGrp="1"/>
          </p:cNvSpPr>
          <p:nvPr>
            <p:ph type="body" idx="1"/>
          </p:nvPr>
        </p:nvSpPr>
        <p:spPr>
          <a:xfrm>
            <a:off x="464439" y="4343400"/>
            <a:ext cx="7772401" cy="14478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h-TH"/>
              <a:t>แก้ไขสไตล์ของข้อความต้นแบบ</a:t>
            </a:r>
          </a:p>
        </p:txBody>
      </p:sp>
      <p:sp>
        <p:nvSpPr>
          <p:cNvPr id="4" name="Date Placeholder 3"/>
          <p:cNvSpPr>
            <a:spLocks noGrp="1"/>
          </p:cNvSpPr>
          <p:nvPr>
            <p:ph type="dt" sz="half" idx="10"/>
          </p:nvPr>
        </p:nvSpPr>
        <p:spPr/>
        <p:txBody>
          <a:bodyPr/>
          <a:lstStyle/>
          <a:p>
            <a:fld id="{B61BEF0D-F0BB-DE4B-95CE-6DB70DBA9567}" type="datetimeFigureOut">
              <a:rPr lang="en-US" smtClean="0"/>
              <a:pPr/>
              <a:t>2/14/2017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8268134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ชื่อเรื่องและข้อความแนวตั้ง">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8" name="Title 1"/>
          <p:cNvSpPr>
            <a:spLocks noGrp="1"/>
          </p:cNvSpPr>
          <p:nvPr>
            <p:ph type="title"/>
          </p:nvPr>
        </p:nvSpPr>
        <p:spPr>
          <a:xfrm>
            <a:off x="457200" y="609601"/>
            <a:ext cx="7772400" cy="1456267"/>
          </a:xfrm>
        </p:spPr>
        <p:txBody>
          <a:bodyPr>
            <a:normAutofit/>
          </a:bodyPr>
          <a:lstStyle>
            <a:lvl1pPr>
              <a:defRPr sz="2800"/>
            </a:lvl1pPr>
          </a:lstStyle>
          <a:p>
            <a:r>
              <a:rPr lang="th-TH"/>
              <a:t>คลิกเพื่อแก้ไขสไตล์ชื่อเรื่องต้นแบบ</a:t>
            </a:r>
            <a:endParaRPr lang="en-US" dirty="0"/>
          </a:p>
        </p:txBody>
      </p:sp>
      <p:sp>
        <p:nvSpPr>
          <p:cNvPr id="3" name="Vertical Text Placeholder 2"/>
          <p:cNvSpPr>
            <a:spLocks noGrp="1"/>
          </p:cNvSpPr>
          <p:nvPr>
            <p:ph type="body" orient="vert" idx="1"/>
          </p:nvPr>
        </p:nvSpPr>
        <p:spPr/>
        <p:txBody>
          <a:bodyPr vert="eaVert" anchor="t"/>
          <a:lstStyle/>
          <a:p>
            <a:pPr lvl="0"/>
            <a:r>
              <a:rPr lang="th-TH"/>
              <a:t>แก้ไขสไตล์ของข้อความต้นแบบ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2/14/2017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8499425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ข้อความและชื่อเรื่องแนวตั้ง">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Vertical Title 1"/>
          <p:cNvSpPr>
            <a:spLocks noGrp="1"/>
          </p:cNvSpPr>
          <p:nvPr>
            <p:ph type="title" orient="vert"/>
          </p:nvPr>
        </p:nvSpPr>
        <p:spPr>
          <a:xfrm>
            <a:off x="6552978" y="609600"/>
            <a:ext cx="1676621" cy="5181601"/>
          </a:xfrm>
        </p:spPr>
        <p:txBody>
          <a:bodyPr vert="eaVert">
            <a:normAutofit/>
          </a:bodyPr>
          <a:lstStyle>
            <a:lvl1pPr>
              <a:defRPr sz="2800"/>
            </a:lvl1pPr>
          </a:lstStyle>
          <a:p>
            <a:r>
              <a:rPr lang="th-TH"/>
              <a:t>คลิกเพื่อแก้ไขสไตล์ชื่อเรื่องต้นแบบ</a:t>
            </a:r>
            <a:endParaRPr lang="en-US" dirty="0"/>
          </a:p>
        </p:txBody>
      </p:sp>
      <p:sp>
        <p:nvSpPr>
          <p:cNvPr id="3" name="Vertical Text Placeholder 2"/>
          <p:cNvSpPr>
            <a:spLocks noGrp="1"/>
          </p:cNvSpPr>
          <p:nvPr>
            <p:ph type="body" orient="vert" idx="1"/>
          </p:nvPr>
        </p:nvSpPr>
        <p:spPr>
          <a:xfrm>
            <a:off x="457200" y="609600"/>
            <a:ext cx="5990184" cy="5181600"/>
          </a:xfrm>
        </p:spPr>
        <p:txBody>
          <a:bodyPr vert="eaVert" anchor="t"/>
          <a:lstStyle/>
          <a:p>
            <a:pPr lvl="0"/>
            <a:r>
              <a:rPr lang="th-TH"/>
              <a:t>แก้ไขสไตล์ของข้อความต้นแบบ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2/14/2017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4476873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0"/>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7" indent="0" algn="ctr">
              <a:buNone/>
              <a:defRPr>
                <a:solidFill>
                  <a:schemeClr val="tx1">
                    <a:tint val="75000"/>
                  </a:schemeClr>
                </a:solidFill>
              </a:defRPr>
            </a:lvl2pPr>
            <a:lvl3pPr marL="914414" indent="0" algn="ctr">
              <a:buNone/>
              <a:defRPr>
                <a:solidFill>
                  <a:schemeClr val="tx1">
                    <a:tint val="75000"/>
                  </a:schemeClr>
                </a:solidFill>
              </a:defRPr>
            </a:lvl3pPr>
            <a:lvl4pPr marL="1371620" indent="0" algn="ctr">
              <a:buNone/>
              <a:defRPr>
                <a:solidFill>
                  <a:schemeClr val="tx1">
                    <a:tint val="75000"/>
                  </a:schemeClr>
                </a:solidFill>
              </a:defRPr>
            </a:lvl4pPr>
            <a:lvl5pPr marL="1828827" indent="0" algn="ctr">
              <a:buNone/>
              <a:defRPr>
                <a:solidFill>
                  <a:schemeClr val="tx1">
                    <a:tint val="75000"/>
                  </a:schemeClr>
                </a:solidFill>
              </a:defRPr>
            </a:lvl5pPr>
            <a:lvl6pPr marL="2286034" indent="0" algn="ctr">
              <a:buNone/>
              <a:defRPr>
                <a:solidFill>
                  <a:schemeClr val="tx1">
                    <a:tint val="75000"/>
                  </a:schemeClr>
                </a:solidFill>
              </a:defRPr>
            </a:lvl6pPr>
            <a:lvl7pPr marL="2743241" indent="0" algn="ctr">
              <a:buNone/>
              <a:defRPr>
                <a:solidFill>
                  <a:schemeClr val="tx1">
                    <a:tint val="75000"/>
                  </a:schemeClr>
                </a:solidFill>
              </a:defRPr>
            </a:lvl7pPr>
            <a:lvl8pPr marL="3200448" indent="0" algn="ctr">
              <a:buNone/>
              <a:defRPr>
                <a:solidFill>
                  <a:schemeClr val="tx1">
                    <a:tint val="75000"/>
                  </a:schemeClr>
                </a:solidFill>
              </a:defRPr>
            </a:lvl8pPr>
            <a:lvl9pPr marL="3657655"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AF2C9079-A8EA-47A7-9726-ED1E0B7A5D04}" type="datetime1">
              <a:rPr kumimoji="0" lang="th-TH" sz="1200" b="0" i="0" u="none" strike="noStrike" kern="1200" cap="none" spc="0" normalizeH="0" baseline="0" noProof="0" smtClean="0">
                <a:ln>
                  <a:noFill/>
                </a:ln>
                <a:solidFill>
                  <a:prstClr val="black">
                    <a:tint val="75000"/>
                  </a:prstClr>
                </a:solidFill>
                <a:effectLst/>
                <a:uLnTx/>
                <a:uFillTx/>
                <a:latin typeface="Calibri"/>
                <a:ea typeface="+mn-ea"/>
                <a:cs typeface="+mn-cs"/>
              </a:rPr>
              <a:t>14/02/60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6C6B05-3B72-1141-9E1C-C43FADEC831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193201126"/>
      </p:ext>
    </p:extLst>
  </p:cSld>
  <p:clrMapOvr>
    <a:masterClrMapping/>
  </p:clrMapOvr>
  <p:transition spd="slow">
    <p:wedg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834856F2-DB81-4279-B7F6-A320B0306070}" type="datetime1">
              <a:rPr kumimoji="0" lang="th-TH" sz="1200" b="0" i="0" u="none" strike="noStrike" kern="1200" cap="none" spc="0" normalizeH="0" baseline="0" noProof="0" smtClean="0">
                <a:ln>
                  <a:noFill/>
                </a:ln>
                <a:solidFill>
                  <a:prstClr val="black">
                    <a:tint val="75000"/>
                  </a:prstClr>
                </a:solidFill>
                <a:effectLst/>
                <a:uLnTx/>
                <a:uFillTx/>
                <a:latin typeface="Calibri"/>
                <a:ea typeface="+mn-ea"/>
                <a:cs typeface="+mn-cs"/>
              </a:rPr>
              <a:t>14/02/60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6C6B05-3B72-1141-9E1C-C43FADEC831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55262296"/>
      </p:ext>
    </p:extLst>
  </p:cSld>
  <p:clrMapOvr>
    <a:masterClrMapping/>
  </p:clrMapOvr>
  <p:transition spd="slow">
    <p:wedg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1999">
                <a:solidFill>
                  <a:schemeClr val="tx1">
                    <a:tint val="75000"/>
                  </a:schemeClr>
                </a:solidFill>
              </a:defRPr>
            </a:lvl1pPr>
            <a:lvl2pPr marL="457207" indent="0">
              <a:buNone/>
              <a:defRPr sz="1800">
                <a:solidFill>
                  <a:schemeClr val="tx1">
                    <a:tint val="75000"/>
                  </a:schemeClr>
                </a:solidFill>
              </a:defRPr>
            </a:lvl2pPr>
            <a:lvl3pPr marL="914414" indent="0">
              <a:buNone/>
              <a:defRPr sz="1601">
                <a:solidFill>
                  <a:schemeClr val="tx1">
                    <a:tint val="75000"/>
                  </a:schemeClr>
                </a:solidFill>
              </a:defRPr>
            </a:lvl3pPr>
            <a:lvl4pPr marL="1371620" indent="0">
              <a:buNone/>
              <a:defRPr sz="1399">
                <a:solidFill>
                  <a:schemeClr val="tx1">
                    <a:tint val="75000"/>
                  </a:schemeClr>
                </a:solidFill>
              </a:defRPr>
            </a:lvl4pPr>
            <a:lvl5pPr marL="1828827" indent="0">
              <a:buNone/>
              <a:defRPr sz="1399">
                <a:solidFill>
                  <a:schemeClr val="tx1">
                    <a:tint val="75000"/>
                  </a:schemeClr>
                </a:solidFill>
              </a:defRPr>
            </a:lvl5pPr>
            <a:lvl6pPr marL="2286034" indent="0">
              <a:buNone/>
              <a:defRPr sz="1399">
                <a:solidFill>
                  <a:schemeClr val="tx1">
                    <a:tint val="75000"/>
                  </a:schemeClr>
                </a:solidFill>
              </a:defRPr>
            </a:lvl6pPr>
            <a:lvl7pPr marL="2743241" indent="0">
              <a:buNone/>
              <a:defRPr sz="1399">
                <a:solidFill>
                  <a:schemeClr val="tx1">
                    <a:tint val="75000"/>
                  </a:schemeClr>
                </a:solidFill>
              </a:defRPr>
            </a:lvl7pPr>
            <a:lvl8pPr marL="3200448" indent="0">
              <a:buNone/>
              <a:defRPr sz="1399">
                <a:solidFill>
                  <a:schemeClr val="tx1">
                    <a:tint val="75000"/>
                  </a:schemeClr>
                </a:solidFill>
              </a:defRPr>
            </a:lvl8pPr>
            <a:lvl9pPr marL="3657655" indent="0">
              <a:buNone/>
              <a:defRPr sz="1399">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811D38C1-52AD-4473-872A-97E9A0AE9AA1}" type="datetime1">
              <a:rPr kumimoji="0" lang="th-TH" sz="1200" b="0" i="0" u="none" strike="noStrike" kern="1200" cap="none" spc="0" normalizeH="0" baseline="0" noProof="0" smtClean="0">
                <a:ln>
                  <a:noFill/>
                </a:ln>
                <a:solidFill>
                  <a:prstClr val="black">
                    <a:tint val="75000"/>
                  </a:prstClr>
                </a:solidFill>
                <a:effectLst/>
                <a:uLnTx/>
                <a:uFillTx/>
                <a:latin typeface="Calibri"/>
                <a:ea typeface="+mn-ea"/>
                <a:cs typeface="+mn-cs"/>
              </a:rPr>
              <a:t>14/02/60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6C6B05-3B72-1141-9E1C-C43FADEC831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300657172"/>
      </p:ext>
    </p:extLst>
  </p:cSld>
  <p:clrMapOvr>
    <a:masterClrMapping/>
  </p:clrMapOvr>
  <p:transition spd="slow">
    <p:wedg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1"/>
            </a:lvl1pPr>
            <a:lvl2pPr>
              <a:defRPr sz="2400"/>
            </a:lvl2pPr>
            <a:lvl3pPr>
              <a:defRPr sz="1999"/>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1"/>
            </a:lvl1pPr>
            <a:lvl2pPr>
              <a:defRPr sz="2400"/>
            </a:lvl2pPr>
            <a:lvl3pPr>
              <a:defRPr sz="1999"/>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C39706B6-15E3-45E9-8D44-116852A81E15}" type="datetime1">
              <a:rPr kumimoji="0" lang="th-TH" sz="1200" b="0" i="0" u="none" strike="noStrike" kern="1200" cap="none" spc="0" normalizeH="0" baseline="0" noProof="0" smtClean="0">
                <a:ln>
                  <a:noFill/>
                </a:ln>
                <a:solidFill>
                  <a:prstClr val="black">
                    <a:tint val="75000"/>
                  </a:prstClr>
                </a:solidFill>
                <a:effectLst/>
                <a:uLnTx/>
                <a:uFillTx/>
                <a:latin typeface="Calibri"/>
                <a:ea typeface="+mn-ea"/>
                <a:cs typeface="+mn-cs"/>
              </a:rPr>
              <a:t>14/02/60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6C6B05-3B72-1141-9E1C-C43FADEC831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163151494"/>
      </p:ext>
    </p:extLst>
  </p:cSld>
  <p:clrMapOvr>
    <a:masterClrMapping/>
  </p:clrMapOvr>
  <p:transition spd="slow">
    <p:wedg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7"/>
            <a:ext cx="4040188" cy="639762"/>
          </a:xfrm>
        </p:spPr>
        <p:txBody>
          <a:bodyPr anchor="b"/>
          <a:lstStyle>
            <a:lvl1pPr marL="0" indent="0">
              <a:buNone/>
              <a:defRPr sz="2400" b="1"/>
            </a:lvl1pPr>
            <a:lvl2pPr marL="457207" indent="0">
              <a:buNone/>
              <a:defRPr sz="1999" b="1"/>
            </a:lvl2pPr>
            <a:lvl3pPr marL="914414" indent="0">
              <a:buNone/>
              <a:defRPr sz="1800" b="1"/>
            </a:lvl3pPr>
            <a:lvl4pPr marL="1371620" indent="0">
              <a:buNone/>
              <a:defRPr sz="1601" b="1"/>
            </a:lvl4pPr>
            <a:lvl5pPr marL="1828827" indent="0">
              <a:buNone/>
              <a:defRPr sz="1601" b="1"/>
            </a:lvl5pPr>
            <a:lvl6pPr marL="2286034" indent="0">
              <a:buNone/>
              <a:defRPr sz="1601" b="1"/>
            </a:lvl6pPr>
            <a:lvl7pPr marL="2743241" indent="0">
              <a:buNone/>
              <a:defRPr sz="1601" b="1"/>
            </a:lvl7pPr>
            <a:lvl8pPr marL="3200448" indent="0">
              <a:buNone/>
              <a:defRPr sz="1601" b="1"/>
            </a:lvl8pPr>
            <a:lvl9pPr marL="3657655" indent="0">
              <a:buNone/>
              <a:defRPr sz="1601" b="1"/>
            </a:lvl9pPr>
          </a:lstStyle>
          <a:p>
            <a:pPr lvl="0"/>
            <a:r>
              <a:rPr lang="en-US"/>
              <a:t>Click to edit Master text styles</a:t>
            </a:r>
          </a:p>
        </p:txBody>
      </p:sp>
      <p:sp>
        <p:nvSpPr>
          <p:cNvPr id="4" name="Content Placeholder 3"/>
          <p:cNvSpPr>
            <a:spLocks noGrp="1"/>
          </p:cNvSpPr>
          <p:nvPr>
            <p:ph sz="half" idx="2"/>
          </p:nvPr>
        </p:nvSpPr>
        <p:spPr>
          <a:xfrm>
            <a:off x="457202" y="2174876"/>
            <a:ext cx="4040188" cy="3951288"/>
          </a:xfrm>
        </p:spPr>
        <p:txBody>
          <a:bodyPr/>
          <a:lstStyle>
            <a:lvl1pPr>
              <a:defRPr sz="2400"/>
            </a:lvl1pPr>
            <a:lvl2pPr>
              <a:defRPr sz="1999"/>
            </a:lvl2pPr>
            <a:lvl3pPr>
              <a:defRPr sz="1800"/>
            </a:lvl3pPr>
            <a:lvl4pPr>
              <a:defRPr sz="1601"/>
            </a:lvl4pPr>
            <a:lvl5pPr>
              <a:defRPr sz="1601"/>
            </a:lvl5pPr>
            <a:lvl6pPr>
              <a:defRPr sz="1601"/>
            </a:lvl6pPr>
            <a:lvl7pPr>
              <a:defRPr sz="1601"/>
            </a:lvl7pPr>
            <a:lvl8pPr>
              <a:defRPr sz="1601"/>
            </a:lvl8pPr>
            <a:lvl9pPr>
              <a:defRPr sz="160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7"/>
            <a:ext cx="4041775" cy="639762"/>
          </a:xfrm>
        </p:spPr>
        <p:txBody>
          <a:bodyPr anchor="b"/>
          <a:lstStyle>
            <a:lvl1pPr marL="0" indent="0">
              <a:buNone/>
              <a:defRPr sz="2400" b="1"/>
            </a:lvl1pPr>
            <a:lvl2pPr marL="457207" indent="0">
              <a:buNone/>
              <a:defRPr sz="1999" b="1"/>
            </a:lvl2pPr>
            <a:lvl3pPr marL="914414" indent="0">
              <a:buNone/>
              <a:defRPr sz="1800" b="1"/>
            </a:lvl3pPr>
            <a:lvl4pPr marL="1371620" indent="0">
              <a:buNone/>
              <a:defRPr sz="1601" b="1"/>
            </a:lvl4pPr>
            <a:lvl5pPr marL="1828827" indent="0">
              <a:buNone/>
              <a:defRPr sz="1601" b="1"/>
            </a:lvl5pPr>
            <a:lvl6pPr marL="2286034" indent="0">
              <a:buNone/>
              <a:defRPr sz="1601" b="1"/>
            </a:lvl6pPr>
            <a:lvl7pPr marL="2743241" indent="0">
              <a:buNone/>
              <a:defRPr sz="1601" b="1"/>
            </a:lvl7pPr>
            <a:lvl8pPr marL="3200448" indent="0">
              <a:buNone/>
              <a:defRPr sz="1601" b="1"/>
            </a:lvl8pPr>
            <a:lvl9pPr marL="3657655" indent="0">
              <a:buNone/>
              <a:defRPr sz="1601" b="1"/>
            </a:lvl9pPr>
          </a:lstStyle>
          <a:p>
            <a:pPr lvl="0"/>
            <a:r>
              <a:rPr lang="en-US"/>
              <a:t>Click to edit Master text styles</a:t>
            </a:r>
          </a:p>
        </p:txBody>
      </p:sp>
      <p:sp>
        <p:nvSpPr>
          <p:cNvPr id="6" name="Content Placeholder 5"/>
          <p:cNvSpPr>
            <a:spLocks noGrp="1"/>
          </p:cNvSpPr>
          <p:nvPr>
            <p:ph sz="quarter" idx="4"/>
          </p:nvPr>
        </p:nvSpPr>
        <p:spPr>
          <a:xfrm>
            <a:off x="4645029" y="2174876"/>
            <a:ext cx="4041775" cy="3951288"/>
          </a:xfrm>
        </p:spPr>
        <p:txBody>
          <a:bodyPr/>
          <a:lstStyle>
            <a:lvl1pPr>
              <a:defRPr sz="2400"/>
            </a:lvl1pPr>
            <a:lvl2pPr>
              <a:defRPr sz="1999"/>
            </a:lvl2pPr>
            <a:lvl3pPr>
              <a:defRPr sz="1800"/>
            </a:lvl3pPr>
            <a:lvl4pPr>
              <a:defRPr sz="1601"/>
            </a:lvl4pPr>
            <a:lvl5pPr>
              <a:defRPr sz="1601"/>
            </a:lvl5pPr>
            <a:lvl6pPr>
              <a:defRPr sz="1601"/>
            </a:lvl6pPr>
            <a:lvl7pPr>
              <a:defRPr sz="1601"/>
            </a:lvl7pPr>
            <a:lvl8pPr>
              <a:defRPr sz="1601"/>
            </a:lvl8pPr>
            <a:lvl9pPr>
              <a:defRPr sz="160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B14EAF3-5B41-47AA-8065-3E71F3DD2936}" type="datetime1">
              <a:rPr kumimoji="0" lang="th-TH" sz="1200" b="0" i="0" u="none" strike="noStrike" kern="1200" cap="none" spc="0" normalizeH="0" baseline="0" noProof="0" smtClean="0">
                <a:ln>
                  <a:noFill/>
                </a:ln>
                <a:solidFill>
                  <a:prstClr val="black">
                    <a:tint val="75000"/>
                  </a:prstClr>
                </a:solidFill>
                <a:effectLst/>
                <a:uLnTx/>
                <a:uFillTx/>
                <a:latin typeface="Calibri"/>
                <a:ea typeface="+mn-ea"/>
                <a:cs typeface="+mn-cs"/>
              </a:rPr>
              <a:t>14/02/60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Footer Placeholder 7"/>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6C6B05-3B72-1141-9E1C-C43FADEC831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345386430"/>
      </p:ext>
    </p:extLst>
  </p:cSld>
  <p:clrMapOvr>
    <a:masterClrMapping/>
  </p:clrMapOvr>
  <p:transition spd="slow">
    <p:wedg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BD45DA08-94F8-4907-BFAB-D442CA3845A9}" type="datetime1">
              <a:rPr kumimoji="0" lang="th-TH" sz="1200" b="0" i="0" u="none" strike="noStrike" kern="1200" cap="none" spc="0" normalizeH="0" baseline="0" noProof="0" smtClean="0">
                <a:ln>
                  <a:noFill/>
                </a:ln>
                <a:solidFill>
                  <a:prstClr val="black">
                    <a:tint val="75000"/>
                  </a:prstClr>
                </a:solidFill>
                <a:effectLst/>
                <a:uLnTx/>
                <a:uFillTx/>
                <a:latin typeface="Calibri"/>
                <a:ea typeface="+mn-ea"/>
                <a:cs typeface="+mn-cs"/>
              </a:rPr>
              <a:t>14/02/60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6C6B05-3B72-1141-9E1C-C43FADEC831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211250011"/>
      </p:ext>
    </p:extLst>
  </p:cSld>
  <p:clrMapOvr>
    <a:masterClrMapping/>
  </p:clrMapOvr>
  <p:transition spd="slow">
    <p:wedg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AD6075AC-9663-49B6-9A74-EC2271E585FE}" type="datetime1">
              <a:rPr kumimoji="0" lang="th-TH" sz="1200" b="0" i="0" u="none" strike="noStrike" kern="1200" cap="none" spc="0" normalizeH="0" baseline="0" noProof="0" smtClean="0">
                <a:ln>
                  <a:noFill/>
                </a:ln>
                <a:solidFill>
                  <a:prstClr val="black">
                    <a:tint val="75000"/>
                  </a:prstClr>
                </a:solidFill>
                <a:effectLst/>
                <a:uLnTx/>
                <a:uFillTx/>
                <a:latin typeface="Calibri"/>
                <a:ea typeface="+mn-ea"/>
                <a:cs typeface="+mn-cs"/>
              </a:rPr>
              <a:t>14/02/60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6C6B05-3B72-1141-9E1C-C43FADEC831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957980538"/>
      </p:ext>
    </p:extLst>
  </p:cSld>
  <p:clrMapOvr>
    <a:masterClrMapping/>
  </p:clrMapOvr>
  <p:transition spd="slow">
    <p:wedg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999" b="1"/>
            </a:lvl1pPr>
          </a:lstStyle>
          <a:p>
            <a:r>
              <a:rPr lang="en-US"/>
              <a:t>Click to edit Master title style</a:t>
            </a:r>
          </a:p>
        </p:txBody>
      </p:sp>
      <p:sp>
        <p:nvSpPr>
          <p:cNvPr id="3" name="Content Placeholder 2"/>
          <p:cNvSpPr>
            <a:spLocks noGrp="1"/>
          </p:cNvSpPr>
          <p:nvPr>
            <p:ph idx="1"/>
          </p:nvPr>
        </p:nvSpPr>
        <p:spPr>
          <a:xfrm>
            <a:off x="3575051" y="273051"/>
            <a:ext cx="5111750" cy="5853113"/>
          </a:xfrm>
        </p:spPr>
        <p:txBody>
          <a:bodyPr/>
          <a:lstStyle>
            <a:lvl1pPr>
              <a:defRPr sz="3201"/>
            </a:lvl1pPr>
            <a:lvl2pPr>
              <a:defRPr sz="2801"/>
            </a:lvl2pPr>
            <a:lvl3pPr>
              <a:defRPr sz="2400"/>
            </a:lvl3pPr>
            <a:lvl4pPr>
              <a:defRPr sz="1999"/>
            </a:lvl4pPr>
            <a:lvl5pPr>
              <a:defRPr sz="1999"/>
            </a:lvl5pPr>
            <a:lvl6pPr>
              <a:defRPr sz="1999"/>
            </a:lvl6pPr>
            <a:lvl7pPr>
              <a:defRPr sz="1999"/>
            </a:lvl7pPr>
            <a:lvl8pPr>
              <a:defRPr sz="1999"/>
            </a:lvl8pPr>
            <a:lvl9pPr>
              <a:defRPr sz="1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399"/>
            </a:lvl1pPr>
            <a:lvl2pPr marL="457207" indent="0">
              <a:buNone/>
              <a:defRPr sz="1200"/>
            </a:lvl2pPr>
            <a:lvl3pPr marL="914414" indent="0">
              <a:buNone/>
              <a:defRPr sz="1001"/>
            </a:lvl3pPr>
            <a:lvl4pPr marL="1371620" indent="0">
              <a:buNone/>
              <a:defRPr sz="900"/>
            </a:lvl4pPr>
            <a:lvl5pPr marL="1828827" indent="0">
              <a:buNone/>
              <a:defRPr sz="900"/>
            </a:lvl5pPr>
            <a:lvl6pPr marL="2286034" indent="0">
              <a:buNone/>
              <a:defRPr sz="900"/>
            </a:lvl6pPr>
            <a:lvl7pPr marL="2743241" indent="0">
              <a:buNone/>
              <a:defRPr sz="900"/>
            </a:lvl7pPr>
            <a:lvl8pPr marL="3200448" indent="0">
              <a:buNone/>
              <a:defRPr sz="900"/>
            </a:lvl8pPr>
            <a:lvl9pPr marL="3657655"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27041A7B-6BF9-4FBC-863E-5C41A3FFE9DE}" type="datetime1">
              <a:rPr kumimoji="0" lang="th-TH" sz="1200" b="0" i="0" u="none" strike="noStrike" kern="1200" cap="none" spc="0" normalizeH="0" baseline="0" noProof="0" smtClean="0">
                <a:ln>
                  <a:noFill/>
                </a:ln>
                <a:solidFill>
                  <a:prstClr val="black">
                    <a:tint val="75000"/>
                  </a:prstClr>
                </a:solidFill>
                <a:effectLst/>
                <a:uLnTx/>
                <a:uFillTx/>
                <a:latin typeface="Calibri"/>
                <a:ea typeface="+mn-ea"/>
                <a:cs typeface="+mn-cs"/>
              </a:rPr>
              <a:t>14/02/60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6C6B05-3B72-1141-9E1C-C43FADEC831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265016981"/>
      </p:ext>
    </p:extLst>
  </p:cSld>
  <p:clrMapOvr>
    <a:masterClrMapping/>
  </p:clrMapOvr>
  <p:transition spd="slow">
    <p:wedg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4"/>
            <a:ext cx="5486400" cy="566738"/>
          </a:xfrm>
        </p:spPr>
        <p:txBody>
          <a:bodyPr anchor="b"/>
          <a:lstStyle>
            <a:lvl1pPr algn="l">
              <a:defRPr sz="1999"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1"/>
            </a:lvl1pPr>
            <a:lvl2pPr marL="457207" indent="0">
              <a:buNone/>
              <a:defRPr sz="2801"/>
            </a:lvl2pPr>
            <a:lvl3pPr marL="914414" indent="0">
              <a:buNone/>
              <a:defRPr sz="2400"/>
            </a:lvl3pPr>
            <a:lvl4pPr marL="1371620" indent="0">
              <a:buNone/>
              <a:defRPr sz="1999"/>
            </a:lvl4pPr>
            <a:lvl5pPr marL="1828827" indent="0">
              <a:buNone/>
              <a:defRPr sz="1999"/>
            </a:lvl5pPr>
            <a:lvl6pPr marL="2286034" indent="0">
              <a:buNone/>
              <a:defRPr sz="1999"/>
            </a:lvl6pPr>
            <a:lvl7pPr marL="2743241" indent="0">
              <a:buNone/>
              <a:defRPr sz="1999"/>
            </a:lvl7pPr>
            <a:lvl8pPr marL="3200448" indent="0">
              <a:buNone/>
              <a:defRPr sz="1999"/>
            </a:lvl8pPr>
            <a:lvl9pPr marL="3657655" indent="0">
              <a:buNone/>
              <a:defRPr sz="1999"/>
            </a:lvl9pPr>
          </a:lstStyle>
          <a:p>
            <a:endParaRPr lang="en-US"/>
          </a:p>
        </p:txBody>
      </p:sp>
      <p:sp>
        <p:nvSpPr>
          <p:cNvPr id="4" name="Text Placeholder 3"/>
          <p:cNvSpPr>
            <a:spLocks noGrp="1"/>
          </p:cNvSpPr>
          <p:nvPr>
            <p:ph type="body" sz="half" idx="2"/>
          </p:nvPr>
        </p:nvSpPr>
        <p:spPr>
          <a:xfrm>
            <a:off x="1792288" y="5367342"/>
            <a:ext cx="5486400" cy="804862"/>
          </a:xfrm>
        </p:spPr>
        <p:txBody>
          <a:bodyPr/>
          <a:lstStyle>
            <a:lvl1pPr marL="0" indent="0">
              <a:buNone/>
              <a:defRPr sz="1399"/>
            </a:lvl1pPr>
            <a:lvl2pPr marL="457207" indent="0">
              <a:buNone/>
              <a:defRPr sz="1200"/>
            </a:lvl2pPr>
            <a:lvl3pPr marL="914414" indent="0">
              <a:buNone/>
              <a:defRPr sz="1001"/>
            </a:lvl3pPr>
            <a:lvl4pPr marL="1371620" indent="0">
              <a:buNone/>
              <a:defRPr sz="900"/>
            </a:lvl4pPr>
            <a:lvl5pPr marL="1828827" indent="0">
              <a:buNone/>
              <a:defRPr sz="900"/>
            </a:lvl5pPr>
            <a:lvl6pPr marL="2286034" indent="0">
              <a:buNone/>
              <a:defRPr sz="900"/>
            </a:lvl6pPr>
            <a:lvl7pPr marL="2743241" indent="0">
              <a:buNone/>
              <a:defRPr sz="900"/>
            </a:lvl7pPr>
            <a:lvl8pPr marL="3200448" indent="0">
              <a:buNone/>
              <a:defRPr sz="900"/>
            </a:lvl8pPr>
            <a:lvl9pPr marL="3657655"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9742A8D4-A713-48CE-9EF2-F42156FC4B48}" type="datetime1">
              <a:rPr kumimoji="0" lang="th-TH" sz="1200" b="0" i="0" u="none" strike="noStrike" kern="1200" cap="none" spc="0" normalizeH="0" baseline="0" noProof="0" smtClean="0">
                <a:ln>
                  <a:noFill/>
                </a:ln>
                <a:solidFill>
                  <a:prstClr val="black">
                    <a:tint val="75000"/>
                  </a:prstClr>
                </a:solidFill>
                <a:effectLst/>
                <a:uLnTx/>
                <a:uFillTx/>
                <a:latin typeface="Calibri"/>
                <a:ea typeface="+mn-ea"/>
                <a:cs typeface="+mn-cs"/>
              </a:rPr>
              <a:t>14/02/60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6C6B05-3B72-1141-9E1C-C43FADEC831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717756692"/>
      </p:ext>
    </p:extLst>
  </p:cSld>
  <p:clrMapOvr>
    <a:masterClrMapping/>
  </p:clrMapOvr>
  <p:transition spd="slow">
    <p:wedg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64984C7E-1EA4-4032-8C63-7660D4F4229C}" type="datetime1">
              <a:rPr kumimoji="0" lang="th-TH" sz="1200" b="0" i="0" u="none" strike="noStrike" kern="1200" cap="none" spc="0" normalizeH="0" baseline="0" noProof="0" smtClean="0">
                <a:ln>
                  <a:noFill/>
                </a:ln>
                <a:solidFill>
                  <a:prstClr val="black">
                    <a:tint val="75000"/>
                  </a:prstClr>
                </a:solidFill>
                <a:effectLst/>
                <a:uLnTx/>
                <a:uFillTx/>
                <a:latin typeface="Calibri"/>
                <a:ea typeface="+mn-ea"/>
                <a:cs typeface="+mn-cs"/>
              </a:rPr>
              <a:t>14/02/60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6C6B05-3B72-1141-9E1C-C43FADEC831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775130090"/>
      </p:ext>
    </p:extLst>
  </p:cSld>
  <p:clrMapOvr>
    <a:masterClrMapping/>
  </p:clrMapOvr>
  <p:transition spd="slow">
    <p:wedg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3"/>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3"/>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8896061B-12D7-4BFA-8724-21FEE14CF26A}" type="datetime1">
              <a:rPr kumimoji="0" lang="th-TH" sz="1200" b="0" i="0" u="none" strike="noStrike" kern="1200" cap="none" spc="0" normalizeH="0" baseline="0" noProof="0" smtClean="0">
                <a:ln>
                  <a:noFill/>
                </a:ln>
                <a:solidFill>
                  <a:prstClr val="black">
                    <a:tint val="75000"/>
                  </a:prstClr>
                </a:solidFill>
                <a:effectLst/>
                <a:uLnTx/>
                <a:uFillTx/>
                <a:latin typeface="Calibri"/>
                <a:ea typeface="+mn-ea"/>
                <a:cs typeface="+mn-cs"/>
              </a:rPr>
              <a:t>14/02/60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6C6B05-3B72-1141-9E1C-C43FADEC831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663971193"/>
      </p:ext>
    </p:extLst>
  </p:cSld>
  <p:clrMapOvr>
    <a:masterClrMapping/>
  </p:clrMapOvr>
  <p:transition spd="slow">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0.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theme" Target="../theme/theme6.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ตัวแทนชื่อเรื่อง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h-TH"/>
              <a:t>คลิกเพื่อแก้ไขลักษณะชื่อเรื่องต้นแบบ</a:t>
            </a:r>
          </a:p>
        </p:txBody>
      </p:sp>
      <p:sp>
        <p:nvSpPr>
          <p:cNvPr id="3" name="ตัวแทนข้อความ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4" name="ตัวแทนวันที่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C0441C-4E24-457B-8613-53406090CB78}" type="datetimeFigureOut">
              <a:rPr lang="th-TH" smtClean="0"/>
              <a:t>14/02/60</a:t>
            </a:fld>
            <a:endParaRPr lang="th-TH"/>
          </a:p>
        </p:txBody>
      </p:sp>
      <p:sp>
        <p:nvSpPr>
          <p:cNvPr id="5" name="ตัวแทนท้ายกระดา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h-TH"/>
          </a:p>
        </p:txBody>
      </p:sp>
      <p:sp>
        <p:nvSpPr>
          <p:cNvPr id="6" name="ตัวแทนหมายเลขภาพนิ่ง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B61DD6-F480-4A2C-860B-0E892136D4A2}" type="slidenum">
              <a:rPr lang="th-TH" smtClean="0"/>
              <a:t>‹#›</a:t>
            </a:fld>
            <a:endParaRPr lang="th-TH"/>
          </a:p>
        </p:txBody>
      </p:sp>
    </p:spTree>
    <p:extLst>
      <p:ext uri="{BB962C8B-B14F-4D97-AF65-F5344CB8AC3E}">
        <p14:creationId xmlns:p14="http://schemas.microsoft.com/office/powerpoint/2010/main" val="32509730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edg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h-TH"/>
      </a:defPPr>
      <a:lvl1pPr marL="0" algn="l" defTabSz="914400" rtl="0" eaLnBrk="1" latinLnBrk="0" hangingPunct="1">
        <a:defRPr sz="2800" kern="1200">
          <a:solidFill>
            <a:schemeClr val="tx1"/>
          </a:solidFill>
          <a:latin typeface="+mn-lt"/>
          <a:ea typeface="+mn-ea"/>
          <a:cs typeface="+mn-cs"/>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800" kern="1200">
          <a:solidFill>
            <a:schemeClr val="tx1"/>
          </a:solidFill>
          <a:latin typeface="+mn-lt"/>
          <a:ea typeface="+mn-ea"/>
          <a:cs typeface="+mn-cs"/>
        </a:defRPr>
      </a:lvl3pPr>
      <a:lvl4pPr marL="1371600" algn="l" defTabSz="914400" rtl="0" eaLnBrk="1" latinLnBrk="0" hangingPunct="1">
        <a:defRPr sz="2800" kern="1200">
          <a:solidFill>
            <a:schemeClr val="tx1"/>
          </a:solidFill>
          <a:latin typeface="+mn-lt"/>
          <a:ea typeface="+mn-ea"/>
          <a:cs typeface="+mn-cs"/>
        </a:defRPr>
      </a:lvl4pPr>
      <a:lvl5pPr marL="1828800" algn="l" defTabSz="914400" rtl="0" eaLnBrk="1" latinLnBrk="0" hangingPunct="1">
        <a:defRPr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mn-lt"/>
          <a:ea typeface="+mn-ea"/>
          <a:cs typeface="+mn-cs"/>
        </a:defRPr>
      </a:lvl6pPr>
      <a:lvl7pPr marL="2743200" algn="l" defTabSz="914400" rtl="0" eaLnBrk="1" latinLnBrk="0" hangingPunct="1">
        <a:defRPr sz="2800" kern="1200">
          <a:solidFill>
            <a:schemeClr val="tx1"/>
          </a:solidFill>
          <a:latin typeface="+mn-lt"/>
          <a:ea typeface="+mn-ea"/>
          <a:cs typeface="+mn-cs"/>
        </a:defRPr>
      </a:lvl7pPr>
      <a:lvl8pPr marL="3200400" algn="l" defTabSz="914400" rtl="0" eaLnBrk="1" latinLnBrk="0" hangingPunct="1">
        <a:defRPr sz="2800" kern="1200">
          <a:solidFill>
            <a:schemeClr val="tx1"/>
          </a:solidFill>
          <a:latin typeface="+mn-lt"/>
          <a:ea typeface="+mn-ea"/>
          <a:cs typeface="+mn-cs"/>
        </a:defRPr>
      </a:lvl8pPr>
      <a:lvl9pPr marL="3657600" algn="l" defTabSz="914400" rtl="0" eaLnBrk="1" latinLnBrk="0" hangingPunct="1">
        <a:defRPr sz="2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ตัวแทนชื่อเรื่อง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h-TH"/>
              <a:t>คลิกเพื่อแก้ไขลักษณะชื่อเรื่องต้นแบบ</a:t>
            </a:r>
          </a:p>
        </p:txBody>
      </p:sp>
      <p:sp>
        <p:nvSpPr>
          <p:cNvPr id="3" name="ตัวแทนข้อความ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4" name="ตัวแทนวันที่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C0441C-4E24-457B-8613-53406090CB78}" type="datetimeFigureOut">
              <a:rPr lang="th-TH" smtClean="0">
                <a:solidFill>
                  <a:prstClr val="black">
                    <a:tint val="75000"/>
                  </a:prstClr>
                </a:solidFill>
              </a:rPr>
              <a:pPr/>
              <a:t>14/02/60</a:t>
            </a:fld>
            <a:endParaRPr lang="th-TH">
              <a:solidFill>
                <a:prstClr val="black">
                  <a:tint val="75000"/>
                </a:prstClr>
              </a:solidFill>
            </a:endParaRPr>
          </a:p>
        </p:txBody>
      </p:sp>
      <p:sp>
        <p:nvSpPr>
          <p:cNvPr id="5" name="ตัวแทนท้ายกระดา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h-TH">
              <a:solidFill>
                <a:prstClr val="black">
                  <a:tint val="75000"/>
                </a:prstClr>
              </a:solidFill>
            </a:endParaRPr>
          </a:p>
        </p:txBody>
      </p:sp>
      <p:sp>
        <p:nvSpPr>
          <p:cNvPr id="6" name="ตัวแทนหมายเลขภาพนิ่ง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B61DD6-F480-4A2C-860B-0E892136D4A2}" type="slidenum">
              <a:rPr lang="th-TH" smtClean="0">
                <a:solidFill>
                  <a:prstClr val="black">
                    <a:tint val="75000"/>
                  </a:prstClr>
                </a:solidFill>
              </a:rPr>
              <a:pPr/>
              <a:t>‹#›</a:t>
            </a:fld>
            <a:endParaRPr lang="th-TH">
              <a:solidFill>
                <a:prstClr val="black">
                  <a:tint val="75000"/>
                </a:prstClr>
              </a:solidFill>
            </a:endParaRPr>
          </a:p>
        </p:txBody>
      </p:sp>
    </p:spTree>
    <p:extLst>
      <p:ext uri="{BB962C8B-B14F-4D97-AF65-F5344CB8AC3E}">
        <p14:creationId xmlns:p14="http://schemas.microsoft.com/office/powerpoint/2010/main" val="1896424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wedg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h-TH"/>
      </a:defPPr>
      <a:lvl1pPr marL="0" algn="l" defTabSz="914400" rtl="0" eaLnBrk="1" latinLnBrk="0" hangingPunct="1">
        <a:defRPr sz="2800" kern="1200">
          <a:solidFill>
            <a:schemeClr val="tx1"/>
          </a:solidFill>
          <a:latin typeface="+mn-lt"/>
          <a:ea typeface="+mn-ea"/>
          <a:cs typeface="+mn-cs"/>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800" kern="1200">
          <a:solidFill>
            <a:schemeClr val="tx1"/>
          </a:solidFill>
          <a:latin typeface="+mn-lt"/>
          <a:ea typeface="+mn-ea"/>
          <a:cs typeface="+mn-cs"/>
        </a:defRPr>
      </a:lvl3pPr>
      <a:lvl4pPr marL="1371600" algn="l" defTabSz="914400" rtl="0" eaLnBrk="1" latinLnBrk="0" hangingPunct="1">
        <a:defRPr sz="2800" kern="1200">
          <a:solidFill>
            <a:schemeClr val="tx1"/>
          </a:solidFill>
          <a:latin typeface="+mn-lt"/>
          <a:ea typeface="+mn-ea"/>
          <a:cs typeface="+mn-cs"/>
        </a:defRPr>
      </a:lvl4pPr>
      <a:lvl5pPr marL="1828800" algn="l" defTabSz="914400" rtl="0" eaLnBrk="1" latinLnBrk="0" hangingPunct="1">
        <a:defRPr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mn-lt"/>
          <a:ea typeface="+mn-ea"/>
          <a:cs typeface="+mn-cs"/>
        </a:defRPr>
      </a:lvl6pPr>
      <a:lvl7pPr marL="2743200" algn="l" defTabSz="914400" rtl="0" eaLnBrk="1" latinLnBrk="0" hangingPunct="1">
        <a:defRPr sz="2800" kern="1200">
          <a:solidFill>
            <a:schemeClr val="tx1"/>
          </a:solidFill>
          <a:latin typeface="+mn-lt"/>
          <a:ea typeface="+mn-ea"/>
          <a:cs typeface="+mn-cs"/>
        </a:defRPr>
      </a:lvl7pPr>
      <a:lvl8pPr marL="3200400" algn="l" defTabSz="914400" rtl="0" eaLnBrk="1" latinLnBrk="0" hangingPunct="1">
        <a:defRPr sz="2800" kern="1200">
          <a:solidFill>
            <a:schemeClr val="tx1"/>
          </a:solidFill>
          <a:latin typeface="+mn-lt"/>
          <a:ea typeface="+mn-ea"/>
          <a:cs typeface="+mn-cs"/>
        </a:defRPr>
      </a:lvl8pPr>
      <a:lvl9pPr marL="3657600" algn="l" defTabSz="914400" rtl="0" eaLnBrk="1" latinLnBrk="0" hangingPunct="1">
        <a:defRPr sz="2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ECD9"/>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th-TH"/>
              <a:t>คลิกเพื่อแก้ไขลักษณะชื่อเรื่องต้นแบบ</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spcBef>
                <a:spcPct val="0"/>
              </a:spcBef>
              <a:buClrTx/>
              <a:buFontTx/>
              <a:buNone/>
              <a:defRPr sz="1400" b="0">
                <a:solidFill>
                  <a:schemeClr val="tx1"/>
                </a:solidFill>
                <a:latin typeface="+mn-lt"/>
                <a:cs typeface="+mn-cs"/>
              </a:defRPr>
            </a:lvl1pPr>
          </a:lstStyle>
          <a:p>
            <a:pPr fontAlgn="base">
              <a:spcAft>
                <a:spcPct val="0"/>
              </a:spcAft>
            </a:pPr>
            <a:endParaRPr lang="th-TH">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FontTx/>
              <a:buNone/>
              <a:defRPr sz="1400" b="0">
                <a:solidFill>
                  <a:schemeClr val="tx1"/>
                </a:solidFill>
                <a:latin typeface="+mn-lt"/>
                <a:cs typeface="+mn-cs"/>
              </a:defRPr>
            </a:lvl1pPr>
          </a:lstStyle>
          <a:p>
            <a:pPr fontAlgn="base">
              <a:spcAft>
                <a:spcPct val="0"/>
              </a:spcAft>
            </a:pPr>
            <a:endParaRPr lang="th-TH">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FontTx/>
              <a:buNone/>
              <a:defRPr sz="1400" b="0">
                <a:solidFill>
                  <a:schemeClr val="tx1"/>
                </a:solidFill>
                <a:latin typeface="+mn-lt"/>
                <a:cs typeface="+mn-cs"/>
              </a:defRPr>
            </a:lvl1pPr>
          </a:lstStyle>
          <a:p>
            <a:pPr fontAlgn="base">
              <a:spcAft>
                <a:spcPct val="0"/>
              </a:spcAft>
            </a:pPr>
            <a:fld id="{7865E98E-6B23-4EDB-9CCB-B78F8B076A40}" type="slidenum">
              <a:rPr lang="en-US">
                <a:solidFill>
                  <a:srgbClr val="000000"/>
                </a:solidFill>
              </a:rPr>
              <a:pPr fontAlgn="base">
                <a:spcAft>
                  <a:spcPct val="0"/>
                </a:spcAft>
              </a:pPr>
              <a:t>‹#›</a:t>
            </a:fld>
            <a:endParaRPr lang="th-TH">
              <a:solidFill>
                <a:srgbClr val="000000"/>
              </a:solidFill>
            </a:endParaRPr>
          </a:p>
        </p:txBody>
      </p:sp>
    </p:spTree>
    <p:extLst>
      <p:ext uri="{BB962C8B-B14F-4D97-AF65-F5344CB8AC3E}">
        <p14:creationId xmlns:p14="http://schemas.microsoft.com/office/powerpoint/2010/main" val="2790020626"/>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ransition spd="slow">
    <p:wedge/>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cs typeface="Angsana New" pitchFamily="18" charset="-34"/>
        </a:defRPr>
      </a:lvl2pPr>
      <a:lvl3pPr algn="ctr" rtl="0" fontAlgn="base">
        <a:spcBef>
          <a:spcPct val="0"/>
        </a:spcBef>
        <a:spcAft>
          <a:spcPct val="0"/>
        </a:spcAft>
        <a:defRPr sz="4400">
          <a:solidFill>
            <a:schemeClr val="tx2"/>
          </a:solidFill>
          <a:latin typeface="Arial" pitchFamily="34" charset="0"/>
          <a:cs typeface="Angsana New" pitchFamily="18" charset="-34"/>
        </a:defRPr>
      </a:lvl3pPr>
      <a:lvl4pPr algn="ctr" rtl="0" fontAlgn="base">
        <a:spcBef>
          <a:spcPct val="0"/>
        </a:spcBef>
        <a:spcAft>
          <a:spcPct val="0"/>
        </a:spcAft>
        <a:defRPr sz="4400">
          <a:solidFill>
            <a:schemeClr val="tx2"/>
          </a:solidFill>
          <a:latin typeface="Arial" pitchFamily="34" charset="0"/>
          <a:cs typeface="Angsana New" pitchFamily="18" charset="-34"/>
        </a:defRPr>
      </a:lvl4pPr>
      <a:lvl5pPr algn="ctr" rtl="0" fontAlgn="base">
        <a:spcBef>
          <a:spcPct val="0"/>
        </a:spcBef>
        <a:spcAft>
          <a:spcPct val="0"/>
        </a:spcAft>
        <a:defRPr sz="4400">
          <a:solidFill>
            <a:schemeClr val="tx2"/>
          </a:solidFill>
          <a:latin typeface="Arial" pitchFamily="34" charset="0"/>
          <a:cs typeface="Angsana New" pitchFamily="18" charset="-34"/>
        </a:defRPr>
      </a:lvl5pPr>
      <a:lvl6pPr marL="457200" algn="ctr" rtl="0" fontAlgn="base">
        <a:spcBef>
          <a:spcPct val="0"/>
        </a:spcBef>
        <a:spcAft>
          <a:spcPct val="0"/>
        </a:spcAft>
        <a:defRPr sz="4400">
          <a:solidFill>
            <a:schemeClr val="tx2"/>
          </a:solidFill>
          <a:latin typeface="Arial" pitchFamily="34" charset="0"/>
          <a:cs typeface="Angsana New" pitchFamily="18" charset="-34"/>
        </a:defRPr>
      </a:lvl6pPr>
      <a:lvl7pPr marL="914400" algn="ctr" rtl="0" fontAlgn="base">
        <a:spcBef>
          <a:spcPct val="0"/>
        </a:spcBef>
        <a:spcAft>
          <a:spcPct val="0"/>
        </a:spcAft>
        <a:defRPr sz="4400">
          <a:solidFill>
            <a:schemeClr val="tx2"/>
          </a:solidFill>
          <a:latin typeface="Arial" pitchFamily="34" charset="0"/>
          <a:cs typeface="Angsana New" pitchFamily="18" charset="-34"/>
        </a:defRPr>
      </a:lvl7pPr>
      <a:lvl8pPr marL="1371600" algn="ctr" rtl="0" fontAlgn="base">
        <a:spcBef>
          <a:spcPct val="0"/>
        </a:spcBef>
        <a:spcAft>
          <a:spcPct val="0"/>
        </a:spcAft>
        <a:defRPr sz="4400">
          <a:solidFill>
            <a:schemeClr val="tx2"/>
          </a:solidFill>
          <a:latin typeface="Arial" pitchFamily="34" charset="0"/>
          <a:cs typeface="Angsana New" pitchFamily="18" charset="-34"/>
        </a:defRPr>
      </a:lvl8pPr>
      <a:lvl9pPr marL="1828800" algn="ctr" rtl="0" fontAlgn="base">
        <a:spcBef>
          <a:spcPct val="0"/>
        </a:spcBef>
        <a:spcAft>
          <a:spcPct val="0"/>
        </a:spcAft>
        <a:defRPr sz="4400">
          <a:solidFill>
            <a:schemeClr val="tx2"/>
          </a:solidFill>
          <a:latin typeface="Arial" pitchFamily="34" charset="0"/>
          <a:cs typeface="Angsana New" pitchFamily="18" charset="-34"/>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th-TH"/>
      </a:defPPr>
      <a:lvl1pPr marL="0" algn="l" defTabSz="914400" rtl="0" eaLnBrk="1" latinLnBrk="0" hangingPunct="1">
        <a:defRPr sz="2800" kern="1200">
          <a:solidFill>
            <a:schemeClr val="tx1"/>
          </a:solidFill>
          <a:latin typeface="+mn-lt"/>
          <a:ea typeface="+mn-ea"/>
          <a:cs typeface="+mn-cs"/>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800" kern="1200">
          <a:solidFill>
            <a:schemeClr val="tx1"/>
          </a:solidFill>
          <a:latin typeface="+mn-lt"/>
          <a:ea typeface="+mn-ea"/>
          <a:cs typeface="+mn-cs"/>
        </a:defRPr>
      </a:lvl3pPr>
      <a:lvl4pPr marL="1371600" algn="l" defTabSz="914400" rtl="0" eaLnBrk="1" latinLnBrk="0" hangingPunct="1">
        <a:defRPr sz="2800" kern="1200">
          <a:solidFill>
            <a:schemeClr val="tx1"/>
          </a:solidFill>
          <a:latin typeface="+mn-lt"/>
          <a:ea typeface="+mn-ea"/>
          <a:cs typeface="+mn-cs"/>
        </a:defRPr>
      </a:lvl4pPr>
      <a:lvl5pPr marL="1828800" algn="l" defTabSz="914400" rtl="0" eaLnBrk="1" latinLnBrk="0" hangingPunct="1">
        <a:defRPr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mn-lt"/>
          <a:ea typeface="+mn-ea"/>
          <a:cs typeface="+mn-cs"/>
        </a:defRPr>
      </a:lvl6pPr>
      <a:lvl7pPr marL="2743200" algn="l" defTabSz="914400" rtl="0" eaLnBrk="1" latinLnBrk="0" hangingPunct="1">
        <a:defRPr sz="2800" kern="1200">
          <a:solidFill>
            <a:schemeClr val="tx1"/>
          </a:solidFill>
          <a:latin typeface="+mn-lt"/>
          <a:ea typeface="+mn-ea"/>
          <a:cs typeface="+mn-cs"/>
        </a:defRPr>
      </a:lvl7pPr>
      <a:lvl8pPr marL="3200400" algn="l" defTabSz="914400" rtl="0" eaLnBrk="1" latinLnBrk="0" hangingPunct="1">
        <a:defRPr sz="2800" kern="1200">
          <a:solidFill>
            <a:schemeClr val="tx1"/>
          </a:solidFill>
          <a:latin typeface="+mn-lt"/>
          <a:ea typeface="+mn-ea"/>
          <a:cs typeface="+mn-cs"/>
        </a:defRPr>
      </a:lvl8pPr>
      <a:lvl9pPr marL="3657600" algn="l" defTabSz="914400" rtl="0" eaLnBrk="1" latinLnBrk="0" hangingPunct="1">
        <a:defRPr sz="2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ตัวแทนชื่อเรื่อง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h-TH"/>
              <a:t>คลิกเพื่อแก้ไขลักษณะชื่อเรื่องต้นแบบ</a:t>
            </a:r>
          </a:p>
        </p:txBody>
      </p:sp>
      <p:sp>
        <p:nvSpPr>
          <p:cNvPr id="3" name="ตัวแทนข้อความ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4" name="ตัวแทนวันที่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C0441C-4E24-457B-8613-53406090CB78}" type="datetimeFigureOut">
              <a:rPr lang="th-TH" smtClean="0">
                <a:solidFill>
                  <a:prstClr val="black">
                    <a:tint val="75000"/>
                  </a:prstClr>
                </a:solidFill>
              </a:rPr>
              <a:pPr/>
              <a:t>14/02/60</a:t>
            </a:fld>
            <a:endParaRPr lang="th-TH">
              <a:solidFill>
                <a:prstClr val="black">
                  <a:tint val="75000"/>
                </a:prstClr>
              </a:solidFill>
            </a:endParaRPr>
          </a:p>
        </p:txBody>
      </p:sp>
      <p:sp>
        <p:nvSpPr>
          <p:cNvPr id="5" name="ตัวแทนท้ายกระดา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h-TH">
              <a:solidFill>
                <a:prstClr val="black">
                  <a:tint val="75000"/>
                </a:prstClr>
              </a:solidFill>
            </a:endParaRPr>
          </a:p>
        </p:txBody>
      </p:sp>
      <p:sp>
        <p:nvSpPr>
          <p:cNvPr id="6" name="ตัวแทนหมายเลขภาพนิ่ง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B61DD6-F480-4A2C-860B-0E892136D4A2}" type="slidenum">
              <a:rPr lang="th-TH" smtClean="0">
                <a:solidFill>
                  <a:prstClr val="black">
                    <a:tint val="75000"/>
                  </a:prstClr>
                </a:solidFill>
              </a:rPr>
              <a:pPr/>
              <a:t>‹#›</a:t>
            </a:fld>
            <a:endParaRPr lang="th-TH">
              <a:solidFill>
                <a:prstClr val="black">
                  <a:tint val="75000"/>
                </a:prstClr>
              </a:solidFill>
            </a:endParaRPr>
          </a:p>
        </p:txBody>
      </p:sp>
    </p:spTree>
    <p:extLst>
      <p:ext uri="{BB962C8B-B14F-4D97-AF65-F5344CB8AC3E}">
        <p14:creationId xmlns:p14="http://schemas.microsoft.com/office/powerpoint/2010/main" val="2892207852"/>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Lst>
  <p:transition spd="slow">
    <p:wedg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h-TH"/>
      </a:defPPr>
      <a:lvl1pPr marL="0" algn="l" defTabSz="914400" rtl="0" eaLnBrk="1" latinLnBrk="0" hangingPunct="1">
        <a:defRPr sz="2800" kern="1200">
          <a:solidFill>
            <a:schemeClr val="tx1"/>
          </a:solidFill>
          <a:latin typeface="+mn-lt"/>
          <a:ea typeface="+mn-ea"/>
          <a:cs typeface="+mn-cs"/>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800" kern="1200">
          <a:solidFill>
            <a:schemeClr val="tx1"/>
          </a:solidFill>
          <a:latin typeface="+mn-lt"/>
          <a:ea typeface="+mn-ea"/>
          <a:cs typeface="+mn-cs"/>
        </a:defRPr>
      </a:lvl3pPr>
      <a:lvl4pPr marL="1371600" algn="l" defTabSz="914400" rtl="0" eaLnBrk="1" latinLnBrk="0" hangingPunct="1">
        <a:defRPr sz="2800" kern="1200">
          <a:solidFill>
            <a:schemeClr val="tx1"/>
          </a:solidFill>
          <a:latin typeface="+mn-lt"/>
          <a:ea typeface="+mn-ea"/>
          <a:cs typeface="+mn-cs"/>
        </a:defRPr>
      </a:lvl4pPr>
      <a:lvl5pPr marL="1828800" algn="l" defTabSz="914400" rtl="0" eaLnBrk="1" latinLnBrk="0" hangingPunct="1">
        <a:defRPr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mn-lt"/>
          <a:ea typeface="+mn-ea"/>
          <a:cs typeface="+mn-cs"/>
        </a:defRPr>
      </a:lvl6pPr>
      <a:lvl7pPr marL="2743200" algn="l" defTabSz="914400" rtl="0" eaLnBrk="1" latinLnBrk="0" hangingPunct="1">
        <a:defRPr sz="2800" kern="1200">
          <a:solidFill>
            <a:schemeClr val="tx1"/>
          </a:solidFill>
          <a:latin typeface="+mn-lt"/>
          <a:ea typeface="+mn-ea"/>
          <a:cs typeface="+mn-cs"/>
        </a:defRPr>
      </a:lvl7pPr>
      <a:lvl8pPr marL="3200400" algn="l" defTabSz="914400" rtl="0" eaLnBrk="1" latinLnBrk="0" hangingPunct="1">
        <a:defRPr sz="2800" kern="1200">
          <a:solidFill>
            <a:schemeClr val="tx1"/>
          </a:solidFill>
          <a:latin typeface="+mn-lt"/>
          <a:ea typeface="+mn-ea"/>
          <a:cs typeface="+mn-cs"/>
        </a:defRPr>
      </a:lvl8pPr>
      <a:lvl9pPr marL="3657600" algn="l" defTabSz="914400" rtl="0" eaLnBrk="1" latinLnBrk="0" hangingPunct="1">
        <a:defRPr sz="2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09601"/>
            <a:ext cx="7772400" cy="1456267"/>
          </a:xfrm>
          <a:prstGeom prst="rect">
            <a:avLst/>
          </a:prstGeom>
          <a:effectLst/>
        </p:spPr>
        <p:txBody>
          <a:bodyPr vert="horz" lIns="91440" tIns="45720" rIns="91440" bIns="45720" rtlCol="0" anchor="ctr">
            <a:normAutofit/>
          </a:bodyPr>
          <a:lstStyle/>
          <a:p>
            <a:r>
              <a:rPr lang="th-TH"/>
              <a:t>คลิกเพื่อแก้ไขสไตล์ชื่อเรื่องต้นแบบ</a:t>
            </a:r>
            <a:endParaRPr lang="en-US" dirty="0"/>
          </a:p>
        </p:txBody>
      </p:sp>
      <p:sp>
        <p:nvSpPr>
          <p:cNvPr id="3" name="Text Placeholder 2"/>
          <p:cNvSpPr>
            <a:spLocks noGrp="1"/>
          </p:cNvSpPr>
          <p:nvPr>
            <p:ph type="body" idx="1"/>
          </p:nvPr>
        </p:nvSpPr>
        <p:spPr>
          <a:xfrm>
            <a:off x="457200" y="2142068"/>
            <a:ext cx="7772400" cy="3649133"/>
          </a:xfrm>
          <a:prstGeom prst="rect">
            <a:avLst/>
          </a:prstGeom>
        </p:spPr>
        <p:txBody>
          <a:bodyPr vert="horz" lIns="91440" tIns="45720" rIns="91440" bIns="45720" rtlCol="0" anchor="ctr">
            <a:normAutofit/>
          </a:bodyPr>
          <a:lstStyle/>
          <a:p>
            <a:pPr lvl="0"/>
            <a:r>
              <a:rPr lang="th-TH"/>
              <a:t>แก้ไขสไตล์ของข้อความต้นแบบ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endParaRPr lang="en-US" dirty="0"/>
          </a:p>
        </p:txBody>
      </p:sp>
      <p:sp>
        <p:nvSpPr>
          <p:cNvPr id="4" name="Date Placeholder 3"/>
          <p:cNvSpPr>
            <a:spLocks noGrp="1"/>
          </p:cNvSpPr>
          <p:nvPr>
            <p:ph type="dt" sz="half" idx="2"/>
          </p:nvPr>
        </p:nvSpPr>
        <p:spPr>
          <a:xfrm>
            <a:off x="6523712" y="5870576"/>
            <a:ext cx="1212173"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smtClean="0"/>
              <a:pPr/>
              <a:t>2/14/2017</a:t>
            </a:fld>
            <a:endParaRPr lang="en-US" dirty="0"/>
          </a:p>
        </p:txBody>
      </p:sp>
      <p:sp>
        <p:nvSpPr>
          <p:cNvPr id="5" name="Footer Placeholder 4"/>
          <p:cNvSpPr>
            <a:spLocks noGrp="1"/>
          </p:cNvSpPr>
          <p:nvPr>
            <p:ph type="ftr" sz="quarter" idx="3"/>
          </p:nvPr>
        </p:nvSpPr>
        <p:spPr>
          <a:xfrm>
            <a:off x="457200" y="5870576"/>
            <a:ext cx="5990311"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7812085" y="5870576"/>
            <a:ext cx="417516"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60933181"/>
      </p:ext>
    </p:extLst>
  </p:cSld>
  <p:clrMap bg1="dk1" tx1="lt1" bg2="dk2" tx2="lt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 id="2147483876" r:id="rId12"/>
    <p:sldLayoutId id="2147483877" r:id="rId13"/>
    <p:sldLayoutId id="2147483878" r:id="rId14"/>
    <p:sldLayoutId id="2147483879" r:id="rId15"/>
    <p:sldLayoutId id="2147483880" r:id="rId16"/>
    <p:sldLayoutId id="2147483881" r:id="rId17"/>
  </p:sldLayoutIdLst>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pattFill prst="smConfetti">
          <a:fgClr>
            <a:srgbClr val="66FFFF"/>
          </a:fgClr>
          <a:bgClr>
            <a:schemeClr val="bg1"/>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5"/>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D30919A6-A6B2-4C0C-8BC0-87EB51BC72EF}" type="datetime1">
              <a:rPr kumimoji="0" lang="th-TH" sz="1200" b="0" i="0" u="none" strike="noStrike" kern="1200" cap="none" spc="0" normalizeH="0" baseline="0" noProof="0" smtClean="0">
                <a:ln>
                  <a:noFill/>
                </a:ln>
                <a:solidFill>
                  <a:prstClr val="black">
                    <a:tint val="75000"/>
                  </a:prstClr>
                </a:solidFill>
                <a:effectLst/>
                <a:uLnTx/>
                <a:uFillTx/>
                <a:latin typeface="Calibri"/>
                <a:ea typeface="+mn-ea"/>
                <a:cs typeface="+mn-cs"/>
              </a:rPr>
              <a:t>14/02/60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3124200" y="6356355"/>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6553200" y="635635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3E6C6B05-3B72-1141-9E1C-C43FADEC831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081498387"/>
      </p:ext>
    </p:extLst>
  </p:cSld>
  <p:clrMap bg1="lt1" tx1="dk1" bg2="lt2" tx2="dk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Lst>
  <p:transition spd="slow">
    <p:wedge/>
  </p:transition>
  <p:hf sldNum="0" hdr="0" ftr="0" dt="0"/>
  <p:txStyles>
    <p:titleStyle>
      <a:lvl1pPr algn="ctr" defTabSz="457207" rtl="0" eaLnBrk="1" latinLnBrk="0" hangingPunct="1">
        <a:spcBef>
          <a:spcPct val="0"/>
        </a:spcBef>
        <a:buNone/>
        <a:defRPr sz="4401" kern="1200">
          <a:solidFill>
            <a:schemeClr val="tx1"/>
          </a:solidFill>
          <a:latin typeface="+mj-lt"/>
          <a:ea typeface="+mj-ea"/>
          <a:cs typeface="+mj-cs"/>
        </a:defRPr>
      </a:lvl1pPr>
    </p:titleStyle>
    <p:bodyStyle>
      <a:lvl1pPr marL="342905" indent="-342905" algn="l" defTabSz="457207" rtl="0" eaLnBrk="1" latinLnBrk="0" hangingPunct="1">
        <a:spcBef>
          <a:spcPct val="20000"/>
        </a:spcBef>
        <a:buFont typeface="Arial"/>
        <a:buChar char="•"/>
        <a:defRPr sz="3201" kern="1200">
          <a:solidFill>
            <a:schemeClr val="tx1"/>
          </a:solidFill>
          <a:latin typeface="+mn-lt"/>
          <a:ea typeface="+mn-ea"/>
          <a:cs typeface="+mn-cs"/>
        </a:defRPr>
      </a:lvl1pPr>
      <a:lvl2pPr marL="742961" indent="-285754" algn="l" defTabSz="457207" rtl="0" eaLnBrk="1" latinLnBrk="0" hangingPunct="1">
        <a:spcBef>
          <a:spcPct val="20000"/>
        </a:spcBef>
        <a:buFont typeface="Arial"/>
        <a:buChar char="–"/>
        <a:defRPr sz="2801" kern="1200">
          <a:solidFill>
            <a:schemeClr val="tx1"/>
          </a:solidFill>
          <a:latin typeface="+mn-lt"/>
          <a:ea typeface="+mn-ea"/>
          <a:cs typeface="+mn-cs"/>
        </a:defRPr>
      </a:lvl2pPr>
      <a:lvl3pPr marL="1143018" indent="-228603" algn="l" defTabSz="457207" rtl="0" eaLnBrk="1" latinLnBrk="0" hangingPunct="1">
        <a:spcBef>
          <a:spcPct val="20000"/>
        </a:spcBef>
        <a:buFont typeface="Arial"/>
        <a:buChar char="•"/>
        <a:defRPr sz="2400" kern="1200">
          <a:solidFill>
            <a:schemeClr val="tx1"/>
          </a:solidFill>
          <a:latin typeface="+mn-lt"/>
          <a:ea typeface="+mn-ea"/>
          <a:cs typeface="+mn-cs"/>
        </a:defRPr>
      </a:lvl3pPr>
      <a:lvl4pPr marL="1600224" indent="-228603" algn="l" defTabSz="457207" rtl="0" eaLnBrk="1" latinLnBrk="0" hangingPunct="1">
        <a:spcBef>
          <a:spcPct val="20000"/>
        </a:spcBef>
        <a:buFont typeface="Arial"/>
        <a:buChar char="–"/>
        <a:defRPr sz="1999" kern="1200">
          <a:solidFill>
            <a:schemeClr val="tx1"/>
          </a:solidFill>
          <a:latin typeface="+mn-lt"/>
          <a:ea typeface="+mn-ea"/>
          <a:cs typeface="+mn-cs"/>
        </a:defRPr>
      </a:lvl4pPr>
      <a:lvl5pPr marL="2057430" indent="-228603" algn="l" defTabSz="457207" rtl="0" eaLnBrk="1" latinLnBrk="0" hangingPunct="1">
        <a:spcBef>
          <a:spcPct val="20000"/>
        </a:spcBef>
        <a:buFont typeface="Arial"/>
        <a:buChar char="»"/>
        <a:defRPr sz="1999" kern="1200">
          <a:solidFill>
            <a:schemeClr val="tx1"/>
          </a:solidFill>
          <a:latin typeface="+mn-lt"/>
          <a:ea typeface="+mn-ea"/>
          <a:cs typeface="+mn-cs"/>
        </a:defRPr>
      </a:lvl5pPr>
      <a:lvl6pPr marL="2514637" indent="-228603" algn="l" defTabSz="457207" rtl="0" eaLnBrk="1" latinLnBrk="0" hangingPunct="1">
        <a:spcBef>
          <a:spcPct val="20000"/>
        </a:spcBef>
        <a:buFont typeface="Arial"/>
        <a:buChar char="•"/>
        <a:defRPr sz="1999" kern="1200">
          <a:solidFill>
            <a:schemeClr val="tx1"/>
          </a:solidFill>
          <a:latin typeface="+mn-lt"/>
          <a:ea typeface="+mn-ea"/>
          <a:cs typeface="+mn-cs"/>
        </a:defRPr>
      </a:lvl6pPr>
      <a:lvl7pPr marL="2971844" indent="-228603" algn="l" defTabSz="457207" rtl="0" eaLnBrk="1" latinLnBrk="0" hangingPunct="1">
        <a:spcBef>
          <a:spcPct val="20000"/>
        </a:spcBef>
        <a:buFont typeface="Arial"/>
        <a:buChar char="•"/>
        <a:defRPr sz="1999" kern="1200">
          <a:solidFill>
            <a:schemeClr val="tx1"/>
          </a:solidFill>
          <a:latin typeface="+mn-lt"/>
          <a:ea typeface="+mn-ea"/>
          <a:cs typeface="+mn-cs"/>
        </a:defRPr>
      </a:lvl7pPr>
      <a:lvl8pPr marL="3429051" indent="-228603" algn="l" defTabSz="457207" rtl="0" eaLnBrk="1" latinLnBrk="0" hangingPunct="1">
        <a:spcBef>
          <a:spcPct val="20000"/>
        </a:spcBef>
        <a:buFont typeface="Arial"/>
        <a:buChar char="•"/>
        <a:defRPr sz="1999" kern="1200">
          <a:solidFill>
            <a:schemeClr val="tx1"/>
          </a:solidFill>
          <a:latin typeface="+mn-lt"/>
          <a:ea typeface="+mn-ea"/>
          <a:cs typeface="+mn-cs"/>
        </a:defRPr>
      </a:lvl8pPr>
      <a:lvl9pPr marL="3886258" indent="-228603" algn="l" defTabSz="457207" rtl="0" eaLnBrk="1" latinLnBrk="0" hangingPunct="1">
        <a:spcBef>
          <a:spcPct val="20000"/>
        </a:spcBef>
        <a:buFont typeface="Arial"/>
        <a:buChar char="•"/>
        <a:defRPr sz="1999" kern="1200">
          <a:solidFill>
            <a:schemeClr val="tx1"/>
          </a:solidFill>
          <a:latin typeface="+mn-lt"/>
          <a:ea typeface="+mn-ea"/>
          <a:cs typeface="+mn-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4" algn="l" defTabSz="457207" rtl="0" eaLnBrk="1" latinLnBrk="0" hangingPunct="1">
        <a:defRPr sz="1800" kern="1200">
          <a:solidFill>
            <a:schemeClr val="tx1"/>
          </a:solidFill>
          <a:latin typeface="+mn-lt"/>
          <a:ea typeface="+mn-ea"/>
          <a:cs typeface="+mn-cs"/>
        </a:defRPr>
      </a:lvl3pPr>
      <a:lvl4pPr marL="1371620" algn="l" defTabSz="457207" rtl="0" eaLnBrk="1" latinLnBrk="0" hangingPunct="1">
        <a:defRPr sz="1800" kern="1200">
          <a:solidFill>
            <a:schemeClr val="tx1"/>
          </a:solidFill>
          <a:latin typeface="+mn-lt"/>
          <a:ea typeface="+mn-ea"/>
          <a:cs typeface="+mn-cs"/>
        </a:defRPr>
      </a:lvl4pPr>
      <a:lvl5pPr marL="1828827" algn="l" defTabSz="457207" rtl="0" eaLnBrk="1" latinLnBrk="0" hangingPunct="1">
        <a:defRPr sz="1800" kern="1200">
          <a:solidFill>
            <a:schemeClr val="tx1"/>
          </a:solidFill>
          <a:latin typeface="+mn-lt"/>
          <a:ea typeface="+mn-ea"/>
          <a:cs typeface="+mn-cs"/>
        </a:defRPr>
      </a:lvl5pPr>
      <a:lvl6pPr marL="2286034" algn="l" defTabSz="457207" rtl="0" eaLnBrk="1" latinLnBrk="0" hangingPunct="1">
        <a:defRPr sz="1800" kern="1200">
          <a:solidFill>
            <a:schemeClr val="tx1"/>
          </a:solidFill>
          <a:latin typeface="+mn-lt"/>
          <a:ea typeface="+mn-ea"/>
          <a:cs typeface="+mn-cs"/>
        </a:defRPr>
      </a:lvl6pPr>
      <a:lvl7pPr marL="2743241" algn="l" defTabSz="457207" rtl="0" eaLnBrk="1" latinLnBrk="0" hangingPunct="1">
        <a:defRPr sz="1800" kern="1200">
          <a:solidFill>
            <a:schemeClr val="tx1"/>
          </a:solidFill>
          <a:latin typeface="+mn-lt"/>
          <a:ea typeface="+mn-ea"/>
          <a:cs typeface="+mn-cs"/>
        </a:defRPr>
      </a:lvl7pPr>
      <a:lvl8pPr marL="3200448" algn="l" defTabSz="457207" rtl="0" eaLnBrk="1" latinLnBrk="0" hangingPunct="1">
        <a:defRPr sz="1800" kern="1200">
          <a:solidFill>
            <a:schemeClr val="tx1"/>
          </a:solidFill>
          <a:latin typeface="+mn-lt"/>
          <a:ea typeface="+mn-ea"/>
          <a:cs typeface="+mn-cs"/>
        </a:defRPr>
      </a:lvl8pPr>
      <a:lvl9pPr marL="3657655"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 Id="rId5" Type="http://schemas.openxmlformats.org/officeDocument/2006/relationships/image" Target="../media/image6.jpe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8.pn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hyperlink" Target="file:///C:\MPR130355_2559\&#3623;90_220855.pdf" TargetMode="External"/><Relationship Id="rId7" Type="http://schemas.openxmlformats.org/officeDocument/2006/relationships/slide" Target="slide58.xml"/><Relationship Id="rId2" Type="http://schemas.openxmlformats.org/officeDocument/2006/relationships/image" Target="../media/image8.png"/><Relationship Id="rId1" Type="http://schemas.openxmlformats.org/officeDocument/2006/relationships/slideLayout" Target="../slideLayouts/slideLayout17.xml"/><Relationship Id="rId6" Type="http://schemas.openxmlformats.org/officeDocument/2006/relationships/hyperlink" Target="file:///C:\MPR130355_2559\&#3588;&#3641;&#3659;&#3617;&#3639;&#3629;_&#3611;&#3611;&#3594;.pdf" TargetMode="External"/><Relationship Id="rId5" Type="http://schemas.openxmlformats.org/officeDocument/2006/relationships/hyperlink" Target="file:///C:\MPR130355_2559\&#3626;&#3606;_&#3623;2120.pdf" TargetMode="External"/><Relationship Id="rId4" Type="http://schemas.openxmlformats.org/officeDocument/2006/relationships/hyperlink" Target="file:///C:\MPR130355_2559\&#3623;22_080356.pdf"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slide" Target="slide16.xml"/></Relationships>
</file>

<file path=ppt/slides/_rels/slide8.xml.rels><?xml version="1.0" encoding="UTF-8" standalone="yes"?>
<Relationships xmlns="http://schemas.openxmlformats.org/package/2006/relationships"><Relationship Id="rId3" Type="http://schemas.openxmlformats.org/officeDocument/2006/relationships/slide" Target="slide51.xml"/><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slide" Target="slide55.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file:///C:\MPR_130355\&#3619;&#3623;&#3617;&#3605;&#3634;&#3619;&#3634;&#3591;%20Factor%20F.pdf" TargetMode="External"/><Relationship Id="rId5" Type="http://schemas.openxmlformats.org/officeDocument/2006/relationships/slide" Target="slide10.xml"/><Relationship Id="rId4" Type="http://schemas.openxmlformats.org/officeDocument/2006/relationships/slide" Target="slide20.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gif"/><Relationship Id="rId5" Type="http://schemas.openxmlformats.org/officeDocument/2006/relationships/image" Target="../media/image10.png"/><Relationship Id="rId4" Type="http://schemas.microsoft.com/office/2007/relationships/hdphoto" Target="../media/hdphoto3.wdp"/></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file:///C:\MPR130355_2559\&#3617;&#3605;&#3636;_&#3588;&#3619;&#3617;_&#3593;&#3610;&#3633;&#3610;&#3618;&#3656;&#3629;.pdf" TargetMode="Externa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slide" Target="slide29.xml"/></Relationships>
</file>

<file path=ppt/slides/_rels/slide14.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24.xml"/><Relationship Id="rId5" Type="http://schemas.openxmlformats.org/officeDocument/2006/relationships/image" Target="../media/image11.gif"/><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slide" Target="slide28.xml"/><Relationship Id="rId1" Type="http://schemas.openxmlformats.org/officeDocument/2006/relationships/slideLayout" Target="../slideLayouts/slideLayout36.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3" Type="http://schemas.openxmlformats.org/officeDocument/2006/relationships/slide" Target="slide33.xml"/><Relationship Id="rId2" Type="http://schemas.openxmlformats.org/officeDocument/2006/relationships/image" Target="../media/image8.png"/><Relationship Id="rId1" Type="http://schemas.openxmlformats.org/officeDocument/2006/relationships/slideLayout" Target="../slideLayouts/slideLayout24.xml"/><Relationship Id="rId4" Type="http://schemas.openxmlformats.org/officeDocument/2006/relationships/slide" Target="slide34.xml"/></Relationships>
</file>

<file path=ppt/slides/_rels/slide22.xml.rels><?xml version="1.0" encoding="UTF-8" standalone="yes"?>
<Relationships xmlns="http://schemas.openxmlformats.org/package/2006/relationships"><Relationship Id="rId3" Type="http://schemas.openxmlformats.org/officeDocument/2006/relationships/slide" Target="slide37.xml"/><Relationship Id="rId2" Type="http://schemas.openxmlformats.org/officeDocument/2006/relationships/image" Target="../media/image8.png"/><Relationship Id="rId1" Type="http://schemas.openxmlformats.org/officeDocument/2006/relationships/slideLayout" Target="../slideLayouts/slideLayout24.xml"/><Relationship Id="rId4" Type="http://schemas.openxmlformats.org/officeDocument/2006/relationships/slide" Target="slide36.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slide" Target="slide26.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3.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8.png"/><Relationship Id="rId4" Type="http://schemas.microsoft.com/office/2007/relationships/hdphoto" Target="../media/hdphoto4.wdp"/></Relationships>
</file>

<file path=ppt/slides/_rels/slide26.xml.rels><?xml version="1.0" encoding="UTF-8" standalone="yes"?>
<Relationships xmlns="http://schemas.openxmlformats.org/package/2006/relationships"><Relationship Id="rId8" Type="http://schemas.openxmlformats.org/officeDocument/2006/relationships/slide" Target="slide34.xml"/><Relationship Id="rId3" Type="http://schemas.openxmlformats.org/officeDocument/2006/relationships/slide" Target="slide28.xml"/><Relationship Id="rId7" Type="http://schemas.openxmlformats.org/officeDocument/2006/relationships/slide" Target="slide33.xml"/><Relationship Id="rId12" Type="http://schemas.openxmlformats.org/officeDocument/2006/relationships/slide" Target="slide43.xml"/><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slide" Target="slide31.xml"/><Relationship Id="rId11" Type="http://schemas.openxmlformats.org/officeDocument/2006/relationships/slide" Target="slide38.xml"/><Relationship Id="rId5" Type="http://schemas.openxmlformats.org/officeDocument/2006/relationships/slide" Target="slide30.xml"/><Relationship Id="rId10" Type="http://schemas.openxmlformats.org/officeDocument/2006/relationships/slide" Target="slide37.xml"/><Relationship Id="rId4" Type="http://schemas.openxmlformats.org/officeDocument/2006/relationships/slide" Target="slide29.xml"/><Relationship Id="rId9" Type="http://schemas.openxmlformats.org/officeDocument/2006/relationships/slide" Target="slide36.xml"/></Relationships>
</file>

<file path=ppt/slides/_rels/slide27.xml.rels><?xml version="1.0" encoding="UTF-8" standalone="yes"?>
<Relationships xmlns="http://schemas.openxmlformats.org/package/2006/relationships"><Relationship Id="rId8" Type="http://schemas.openxmlformats.org/officeDocument/2006/relationships/slide" Target="slide49.xml"/><Relationship Id="rId13" Type="http://schemas.openxmlformats.org/officeDocument/2006/relationships/slide" Target="slide59.xml"/><Relationship Id="rId3" Type="http://schemas.openxmlformats.org/officeDocument/2006/relationships/slide" Target="slide44.xml"/><Relationship Id="rId7" Type="http://schemas.openxmlformats.org/officeDocument/2006/relationships/slide" Target="slide48.xml"/><Relationship Id="rId12" Type="http://schemas.openxmlformats.org/officeDocument/2006/relationships/slide" Target="slide58.xml"/><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slide" Target="slide47.xml"/><Relationship Id="rId11" Type="http://schemas.openxmlformats.org/officeDocument/2006/relationships/slide" Target="slide56.xml"/><Relationship Id="rId5" Type="http://schemas.openxmlformats.org/officeDocument/2006/relationships/slide" Target="slide46.xml"/><Relationship Id="rId10" Type="http://schemas.openxmlformats.org/officeDocument/2006/relationships/slide" Target="slide55.xml"/><Relationship Id="rId4" Type="http://schemas.openxmlformats.org/officeDocument/2006/relationships/slide" Target="slide45.xml"/><Relationship Id="rId9" Type="http://schemas.openxmlformats.org/officeDocument/2006/relationships/slide" Target="slide51.xml"/><Relationship Id="rId14" Type="http://schemas.openxmlformats.org/officeDocument/2006/relationships/slide" Target="slide23.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slide" Target="slide26.xml"/><Relationship Id="rId4" Type="http://schemas.openxmlformats.org/officeDocument/2006/relationships/slide" Target="slide19.xml"/></Relationships>
</file>

<file path=ppt/slides/_rels/slide29.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slide" Target="slide26.xml"/></Relationships>
</file>

<file path=ppt/slides/_rels/slide30.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slide" Target="slide26.xml"/></Relationships>
</file>

<file path=ppt/slides/_rels/slide31.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slide" Target="slide32.xml"/><Relationship Id="rId4" Type="http://schemas.openxmlformats.org/officeDocument/2006/relationships/slide" Target="slide26.xml"/></Relationships>
</file>

<file path=ppt/slides/_rels/slide32.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slide" Target="slide31.xml"/></Relationships>
</file>

<file path=ppt/slides/_rels/slide33.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slide" Target="slide26.xml"/></Relationships>
</file>

<file path=ppt/slides/_rels/slide34.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slide" Target="slide34.xml"/><Relationship Id="rId4" Type="http://schemas.openxmlformats.org/officeDocument/2006/relationships/slide" Target="slide26.xml"/></Relationships>
</file>

<file path=ppt/slides/_rels/slide36.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slide" Target="slide26.xml"/></Relationships>
</file>

<file path=ppt/slides/_rels/slide37.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slide" Target="slide26.xml"/><Relationship Id="rId4" Type="http://schemas.openxmlformats.org/officeDocument/2006/relationships/slide" Target="slide35.xml"/></Relationships>
</file>

<file path=ppt/slides/_rels/slide38.xml.rels><?xml version="1.0" encoding="UTF-8" standalone="yes"?>
<Relationships xmlns="http://schemas.openxmlformats.org/package/2006/relationships"><Relationship Id="rId3" Type="http://schemas.openxmlformats.org/officeDocument/2006/relationships/slide" Target="slide40.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slide" Target="slide40.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slide" Target="slide40.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slide" Target="slide40.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slide" Target="slide40.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slide" Target="slide55.xm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slide" Target="slide26.xml"/></Relationships>
</file>

<file path=ppt/slides/_rels/slide44.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slide" Target="slide50.xml"/><Relationship Id="rId4" Type="http://schemas.openxmlformats.org/officeDocument/2006/relationships/slide" Target="slide27.xml"/></Relationships>
</file>

<file path=ppt/slides/_rels/slide50.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slide" Target="slide49.xml"/></Relationships>
</file>

<file path=ppt/slides/_rels/slide51.xml.rels><?xml version="1.0" encoding="UTF-8" standalone="yes"?>
<Relationships xmlns="http://schemas.openxmlformats.org/package/2006/relationships"><Relationship Id="rId3" Type="http://schemas.openxmlformats.org/officeDocument/2006/relationships/slide" Target="slide52.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slide" Target="slide54.xml"/><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slide" Target="slide51.xml"/><Relationship Id="rId4" Type="http://schemas.openxmlformats.org/officeDocument/2006/relationships/slide" Target="slide53.xml"/></Relationships>
</file>

<file path=ppt/slides/_rels/slide53.xml.rels><?xml version="1.0" encoding="UTF-8" standalone="yes"?>
<Relationships xmlns="http://schemas.openxmlformats.org/package/2006/relationships"><Relationship Id="rId3" Type="http://schemas.openxmlformats.org/officeDocument/2006/relationships/slide" Target="slide52.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slide" Target="slide8.xml"/><Relationship Id="rId7" Type="http://schemas.openxmlformats.org/officeDocument/2006/relationships/hyperlink" Target="file:///C:\MPR130355_2559\&#3626;&#3606;_&#3588;&#3656;&#3634;&#3605;&#3629;&#3610;&#3649;&#3607;&#3609;&#3585;&#3619;&#3619;&#3617;&#3585;&#3634;&#3619;.pdf" TargetMode="Externa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slide" Target="slide52.xml"/><Relationship Id="rId5" Type="http://schemas.openxmlformats.org/officeDocument/2006/relationships/slide" Target="slide55.xml"/><Relationship Id="rId4" Type="http://schemas.openxmlformats.org/officeDocument/2006/relationships/slide" Target="slide27.xml"/></Relationships>
</file>

<file path=ppt/slides/_rels/slide55.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slide" Target="slide27.xml"/></Relationships>
</file>

<file path=ppt/slides/_rels/slide56.xml.rels><?xml version="1.0" encoding="UTF-8" standalone="yes"?>
<Relationships xmlns="http://schemas.openxmlformats.org/package/2006/relationships"><Relationship Id="rId3" Type="http://schemas.openxmlformats.org/officeDocument/2006/relationships/slide" Target="slide57.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slide" Target="slide56.xml"/></Relationships>
</file>

<file path=ppt/slides/_rels/slide58.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slide" Target="slide27.xml"/></Relationships>
</file>

<file path=ppt/slides/_rels/slide59.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lgConfetti">
          <a:fgClr>
            <a:schemeClr val="tx2">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6" name="รูปภาพ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96" y="17464"/>
            <a:ext cx="9063237" cy="6795270"/>
          </a:xfrm>
          <a:prstGeom prst="rect">
            <a:avLst/>
          </a:prstGeom>
          <a:ln w="57150">
            <a:solidFill>
              <a:srgbClr val="A50021"/>
            </a:solidFill>
          </a:ln>
        </p:spPr>
      </p:pic>
      <p:pic>
        <p:nvPicPr>
          <p:cNvPr id="10" name="รูปภาพ 9" descr="แบนฟุ้ง นูน copy.png"/>
          <p:cNvPicPr>
            <a:picLocks noChangeAspect="1"/>
          </p:cNvPicPr>
          <p:nvPr/>
        </p:nvPicPr>
        <p:blipFill>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sharpenSoften amount="50000"/>
                    </a14:imgEffect>
                    <a14:imgEffect>
                      <a14:brightnessContrast bright="20000" contrast="20000"/>
                    </a14:imgEffect>
                  </a14:imgLayer>
                </a14:imgProps>
              </a:ext>
            </a:extLst>
          </a:blip>
          <a:stretch>
            <a:fillRect/>
          </a:stretch>
        </p:blipFill>
        <p:spPr>
          <a:xfrm>
            <a:off x="4026424" y="692696"/>
            <a:ext cx="1091151" cy="1116827"/>
          </a:xfrm>
          <a:prstGeom prst="rect">
            <a:avLst/>
          </a:prstGeom>
        </p:spPr>
      </p:pic>
      <p:sp>
        <p:nvSpPr>
          <p:cNvPr id="2" name="TextBox 1"/>
          <p:cNvSpPr txBox="1"/>
          <p:nvPr/>
        </p:nvSpPr>
        <p:spPr>
          <a:xfrm>
            <a:off x="34452" y="2077562"/>
            <a:ext cx="9028275" cy="2215534"/>
          </a:xfrm>
          <a:prstGeom prst="rect">
            <a:avLst/>
          </a:prstGeom>
          <a:noFill/>
        </p:spPr>
        <p:txBody>
          <a:bodyPr wrap="square" rtlCol="0" anchor="ctr" anchorCtr="0">
            <a:noAutofit/>
            <a:scene3d>
              <a:camera prst="orthographicFront"/>
              <a:lightRig rig="soft" dir="t"/>
            </a:scene3d>
            <a:sp3d contourW="38100" prstMaterial="matte">
              <a:bevelT w="127000" h="152400"/>
              <a:bevelB w="0" h="0"/>
              <a:extrusionClr>
                <a:schemeClr val="accent3">
                  <a:lumMod val="50000"/>
                </a:schemeClr>
              </a:extrusionClr>
              <a:contourClr>
                <a:schemeClr val="bg1"/>
              </a:contourClr>
            </a:sp3d>
          </a:bodyPr>
          <a:lstStyle/>
          <a:p>
            <a:pPr marL="0" marR="0" lvl="0" indent="0" algn="ctr" defTabSz="914400" rtl="0" eaLnBrk="1" fontAlgn="auto" latinLnBrk="0" hangingPunct="1">
              <a:lnSpc>
                <a:spcPts val="5000"/>
              </a:lnSpc>
              <a:spcBef>
                <a:spcPts val="0"/>
              </a:spcBef>
              <a:spcAft>
                <a:spcPts val="0"/>
              </a:spcAft>
              <a:buClrTx/>
              <a:buSzTx/>
              <a:buFontTx/>
              <a:buNone/>
              <a:tabLst/>
              <a:defRPr/>
            </a:pPr>
            <a:r>
              <a:rPr kumimoji="0" lang="th-TH" sz="4800" b="1" i="0" u="none" strike="noStrike" kern="1200" cap="none" spc="0" normalizeH="0" baseline="0" noProof="0" dirty="0">
                <a:ln w="9525">
                  <a:noFill/>
                </a:ln>
                <a:gradFill>
                  <a:gsLst>
                    <a:gs pos="0">
                      <a:srgbClr val="FF99FF"/>
                    </a:gs>
                    <a:gs pos="17999">
                      <a:srgbClr val="660066"/>
                    </a:gs>
                    <a:gs pos="40000">
                      <a:srgbClr val="92D050"/>
                    </a:gs>
                    <a:gs pos="61000">
                      <a:srgbClr val="FF9933"/>
                    </a:gs>
                    <a:gs pos="82001">
                      <a:srgbClr val="0099FF"/>
                    </a:gs>
                    <a:gs pos="100000">
                      <a:srgbClr val="7030A0"/>
                    </a:gs>
                  </a:gsLst>
                  <a:lin ang="16200000" scaled="0"/>
                </a:gradFill>
                <a:effectLst>
                  <a:glow rad="228600">
                    <a:prstClr val="black">
                      <a:alpha val="40000"/>
                    </a:prstClr>
                  </a:glow>
                  <a:outerShdw blurRad="50800" dist="38100" dir="2700000" algn="tl" rotWithShape="0">
                    <a:prstClr val="black">
                      <a:alpha val="40000"/>
                    </a:prstClr>
                  </a:outerShdw>
                </a:effectLst>
                <a:uLnTx/>
                <a:uFillTx/>
                <a:latin typeface="IrisUPC" pitchFamily="34" charset="-34"/>
                <a:ea typeface="+mn-ea"/>
                <a:cs typeface="IrisUPC" pitchFamily="34" charset="-34"/>
              </a:rPr>
              <a:t>แนวทางและวิธีปฏิบัติ</a:t>
            </a:r>
          </a:p>
          <a:p>
            <a:pPr marL="0" marR="0" lvl="0" indent="0" algn="ctr" defTabSz="914400" rtl="0" eaLnBrk="1" fontAlgn="auto" latinLnBrk="0" hangingPunct="1">
              <a:lnSpc>
                <a:spcPts val="5000"/>
              </a:lnSpc>
              <a:spcBef>
                <a:spcPts val="0"/>
              </a:spcBef>
              <a:spcAft>
                <a:spcPts val="0"/>
              </a:spcAft>
              <a:buClrTx/>
              <a:buSzTx/>
              <a:buFontTx/>
              <a:buNone/>
              <a:tabLst/>
              <a:defRPr/>
            </a:pPr>
            <a:r>
              <a:rPr kumimoji="0" lang="th-TH" sz="4800" b="1" i="0" u="none" strike="noStrike" kern="1200" cap="none" spc="0" normalizeH="0" baseline="0" noProof="0" dirty="0">
                <a:ln w="9525">
                  <a:noFill/>
                </a:ln>
                <a:gradFill>
                  <a:gsLst>
                    <a:gs pos="0">
                      <a:srgbClr val="FF99FF"/>
                    </a:gs>
                    <a:gs pos="17999">
                      <a:srgbClr val="660066"/>
                    </a:gs>
                    <a:gs pos="40000">
                      <a:srgbClr val="92D050"/>
                    </a:gs>
                    <a:gs pos="61000">
                      <a:srgbClr val="FF9933"/>
                    </a:gs>
                    <a:gs pos="82001">
                      <a:srgbClr val="0099FF"/>
                    </a:gs>
                    <a:gs pos="100000">
                      <a:srgbClr val="7030A0"/>
                    </a:gs>
                  </a:gsLst>
                  <a:lin ang="16200000" scaled="0"/>
                </a:gradFill>
                <a:effectLst>
                  <a:glow rad="228600">
                    <a:prstClr val="black">
                      <a:alpha val="40000"/>
                    </a:prstClr>
                  </a:glow>
                  <a:outerShdw blurRad="50800" dist="38100" dir="2700000" algn="tl" rotWithShape="0">
                    <a:prstClr val="black">
                      <a:alpha val="40000"/>
                    </a:prstClr>
                  </a:outerShdw>
                </a:effectLst>
                <a:uLnTx/>
                <a:uFillTx/>
                <a:latin typeface="IrisUPC" pitchFamily="34" charset="-34"/>
                <a:ea typeface="+mn-ea"/>
                <a:cs typeface="IrisUPC" pitchFamily="34" charset="-34"/>
              </a:rPr>
              <a:t>การกำหนดราคากลางงานก่อสร้างของทางราชการ</a:t>
            </a:r>
          </a:p>
          <a:p>
            <a:pPr lvl="0" algn="ctr">
              <a:lnSpc>
                <a:spcPts val="3000"/>
              </a:lnSpc>
              <a:defRPr/>
            </a:pPr>
            <a:r>
              <a:rPr lang="th-TH" b="1" kern="0" dirty="0">
                <a:gradFill>
                  <a:gsLst>
                    <a:gs pos="37000">
                      <a:srgbClr val="00B050"/>
                    </a:gs>
                    <a:gs pos="68000">
                      <a:srgbClr val="0000FF"/>
                    </a:gs>
                  </a:gsLst>
                  <a:lin ang="5400000" scaled="0"/>
                </a:gradFill>
                <a:effectLst>
                  <a:glow rad="101600">
                    <a:srgbClr val="000000">
                      <a:satMod val="175000"/>
                      <a:alpha val="40000"/>
                    </a:srgbClr>
                  </a:glow>
                </a:effectLst>
                <a:latin typeface="Arial"/>
                <a:ea typeface="+mj-ea"/>
                <a:cs typeface="IrisUPC" pitchFamily="34" charset="-34"/>
              </a:rPr>
              <a:t>ตามมติคณะรัฐมนตรีเมื่อวันที่ </a:t>
            </a:r>
            <a:r>
              <a:rPr lang="th-TH" b="1" kern="0" dirty="0">
                <a:gradFill>
                  <a:gsLst>
                    <a:gs pos="37000">
                      <a:srgbClr val="00B050"/>
                    </a:gs>
                    <a:gs pos="68000">
                      <a:srgbClr val="0000FF"/>
                    </a:gs>
                  </a:gsLst>
                  <a:lin ang="5400000" scaled="0"/>
                </a:gradFill>
                <a:effectLst>
                  <a:glow rad="101600">
                    <a:srgbClr val="000000">
                      <a:satMod val="175000"/>
                      <a:alpha val="40000"/>
                    </a:srgbClr>
                  </a:glow>
                </a:effectLst>
                <a:latin typeface="Arial"/>
                <a:ea typeface="+mj-ea"/>
                <a:cs typeface="EucrosiaUPC" pitchFamily="18" charset="-34"/>
              </a:rPr>
              <a:t>13</a:t>
            </a:r>
            <a:r>
              <a:rPr lang="th-TH" b="1" kern="0" dirty="0">
                <a:gradFill>
                  <a:gsLst>
                    <a:gs pos="37000">
                      <a:srgbClr val="00B050"/>
                    </a:gs>
                    <a:gs pos="68000">
                      <a:srgbClr val="0000FF"/>
                    </a:gs>
                  </a:gsLst>
                  <a:lin ang="5400000" scaled="0"/>
                </a:gradFill>
                <a:effectLst>
                  <a:glow rad="101600">
                    <a:srgbClr val="000000">
                      <a:satMod val="175000"/>
                      <a:alpha val="40000"/>
                    </a:srgbClr>
                  </a:glow>
                </a:effectLst>
                <a:latin typeface="Arial"/>
                <a:ea typeface="+mj-ea"/>
                <a:cs typeface="IrisUPC" pitchFamily="34" charset="-34"/>
              </a:rPr>
              <a:t> มีนาคม </a:t>
            </a:r>
            <a:r>
              <a:rPr lang="th-TH" b="1" kern="0" dirty="0">
                <a:gradFill>
                  <a:gsLst>
                    <a:gs pos="37000">
                      <a:srgbClr val="00B050"/>
                    </a:gs>
                    <a:gs pos="68000">
                      <a:srgbClr val="0000FF"/>
                    </a:gs>
                  </a:gsLst>
                  <a:lin ang="5400000" scaled="0"/>
                </a:gradFill>
                <a:effectLst>
                  <a:glow rad="101600">
                    <a:srgbClr val="000000">
                      <a:satMod val="175000"/>
                      <a:alpha val="40000"/>
                    </a:srgbClr>
                  </a:glow>
                </a:effectLst>
                <a:latin typeface="Arial"/>
                <a:ea typeface="+mj-ea"/>
                <a:cs typeface="EucrosiaUPC" pitchFamily="18" charset="-34"/>
              </a:rPr>
              <a:t>2555  </a:t>
            </a:r>
            <a:br>
              <a:rPr lang="th-TH" b="1" kern="0" dirty="0">
                <a:gradFill>
                  <a:gsLst>
                    <a:gs pos="37000">
                      <a:srgbClr val="00B050"/>
                    </a:gs>
                    <a:gs pos="68000">
                      <a:srgbClr val="0000FF"/>
                    </a:gs>
                  </a:gsLst>
                  <a:lin ang="5400000" scaled="0"/>
                </a:gradFill>
                <a:effectLst>
                  <a:glow rad="101600">
                    <a:srgbClr val="000000">
                      <a:satMod val="175000"/>
                      <a:alpha val="40000"/>
                    </a:srgbClr>
                  </a:glow>
                </a:effectLst>
                <a:latin typeface="Arial"/>
                <a:ea typeface="+mj-ea"/>
                <a:cs typeface="EucrosiaUPC" pitchFamily="18" charset="-34"/>
              </a:rPr>
            </a:br>
            <a:r>
              <a:rPr lang="th-TH" b="1" kern="0" dirty="0">
                <a:gradFill>
                  <a:gsLst>
                    <a:gs pos="37000">
                      <a:srgbClr val="00B050"/>
                    </a:gs>
                    <a:gs pos="68000">
                      <a:srgbClr val="0000FF"/>
                    </a:gs>
                  </a:gsLst>
                  <a:lin ang="5400000" scaled="0"/>
                </a:gradFill>
                <a:effectLst>
                  <a:glow rad="101600">
                    <a:srgbClr val="000000">
                      <a:satMod val="175000"/>
                      <a:alpha val="40000"/>
                    </a:srgbClr>
                  </a:glow>
                </a:effectLst>
                <a:latin typeface="Arial"/>
                <a:ea typeface="+mj-ea"/>
                <a:cs typeface="EucrosiaUPC" pitchFamily="18" charset="-34"/>
              </a:rPr>
              <a:t>และวันที่ 11 ตุลาคม 2559</a:t>
            </a:r>
            <a:endParaRPr kumimoji="0" lang="th-TH" sz="4800" b="1" i="0" u="none" strike="noStrike" kern="1200" cap="none" spc="0" normalizeH="0" baseline="0" noProof="0" dirty="0">
              <a:ln w="9525">
                <a:noFill/>
              </a:ln>
              <a:gradFill>
                <a:gsLst>
                  <a:gs pos="0">
                    <a:srgbClr val="FF99FF"/>
                  </a:gs>
                  <a:gs pos="17999">
                    <a:srgbClr val="660066"/>
                  </a:gs>
                  <a:gs pos="40000">
                    <a:srgbClr val="92D050"/>
                  </a:gs>
                  <a:gs pos="61000">
                    <a:srgbClr val="FF9933"/>
                  </a:gs>
                  <a:gs pos="82001">
                    <a:srgbClr val="0099FF"/>
                  </a:gs>
                  <a:gs pos="100000">
                    <a:srgbClr val="7030A0"/>
                  </a:gs>
                </a:gsLst>
                <a:lin ang="16200000" scaled="0"/>
              </a:gradFill>
              <a:effectLst>
                <a:glow rad="228600">
                  <a:prstClr val="black">
                    <a:alpha val="40000"/>
                  </a:prstClr>
                </a:glow>
                <a:outerShdw blurRad="50800" dist="38100" dir="2700000" algn="tl" rotWithShape="0">
                  <a:prstClr val="black">
                    <a:alpha val="40000"/>
                  </a:prstClr>
                </a:outerShdw>
              </a:effectLst>
              <a:uLnTx/>
              <a:uFillTx/>
              <a:latin typeface="IrisUPC" pitchFamily="34" charset="-34"/>
              <a:ea typeface="+mn-ea"/>
              <a:cs typeface="IrisUPC" pitchFamily="34" charset="-34"/>
            </a:endParaRPr>
          </a:p>
        </p:txBody>
      </p:sp>
      <p:sp>
        <p:nvSpPr>
          <p:cNvPr id="7" name="TextBox 6"/>
          <p:cNvSpPr txBox="1"/>
          <p:nvPr/>
        </p:nvSpPr>
        <p:spPr>
          <a:xfrm>
            <a:off x="8730182" y="44624"/>
            <a:ext cx="39940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h-TH" sz="2400" b="1" i="0" u="none" strike="noStrike" kern="1200" cap="none" spc="0" normalizeH="0" baseline="0" noProof="0" dirty="0">
                <a:ln>
                  <a:noFill/>
                </a:ln>
                <a:solidFill>
                  <a:prstClr val="white"/>
                </a:solidFill>
                <a:effectLst/>
                <a:uLnTx/>
                <a:uFillTx/>
                <a:latin typeface="EucrosiaUPC" pitchFamily="18" charset="-34"/>
                <a:ea typeface="+mn-ea"/>
                <a:cs typeface="EucrosiaUPC" pitchFamily="18" charset="-34"/>
                <a:sym typeface="Symbol"/>
              </a:rPr>
              <a:t></a:t>
            </a:r>
            <a:endParaRPr kumimoji="0" lang="th-TH" sz="2400" b="1" i="0" u="none" strike="noStrike" kern="1200" cap="none" spc="0" normalizeH="0" baseline="0" noProof="0" dirty="0">
              <a:ln>
                <a:noFill/>
              </a:ln>
              <a:solidFill>
                <a:prstClr val="white"/>
              </a:solidFill>
              <a:effectLst/>
              <a:uLnTx/>
              <a:uFillTx/>
              <a:latin typeface="EucrosiaUPC" pitchFamily="18" charset="-34"/>
              <a:ea typeface="+mn-ea"/>
              <a:cs typeface="EucrosiaUPC" pitchFamily="18" charset="-34"/>
            </a:endParaRPr>
          </a:p>
        </p:txBody>
      </p:sp>
      <p:sp>
        <p:nvSpPr>
          <p:cNvPr id="5" name="TextBox 4"/>
          <p:cNvSpPr txBox="1"/>
          <p:nvPr/>
        </p:nvSpPr>
        <p:spPr>
          <a:xfrm>
            <a:off x="7829174" y="107494"/>
            <a:ext cx="102041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EucrosiaUPC" panose="02020603050405020304" pitchFamily="18" charset="-34"/>
                <a:ea typeface="+mn-ea"/>
                <a:cs typeface="EucrosiaUPC" panose="02020603050405020304" pitchFamily="18" charset="-34"/>
              </a:rPr>
              <a:t>MPR60H3T1</a:t>
            </a:r>
          </a:p>
        </p:txBody>
      </p:sp>
      <p:sp>
        <p:nvSpPr>
          <p:cNvPr id="9" name="Text Box 3"/>
          <p:cNvSpPr txBox="1">
            <a:spLocks noChangeArrowheads="1"/>
          </p:cNvSpPr>
          <p:nvPr/>
        </p:nvSpPr>
        <p:spPr bwMode="auto">
          <a:xfrm>
            <a:off x="1691680" y="4830715"/>
            <a:ext cx="5760640" cy="1766637"/>
          </a:xfrm>
          <a:prstGeom prst="rect">
            <a:avLst/>
          </a:prstGeom>
          <a:noFill/>
          <a:ln w="9525">
            <a:noFill/>
            <a:miter lim="800000"/>
            <a:headEnd/>
            <a:tailEnd/>
          </a:ln>
          <a:effectLst/>
        </p:spPr>
        <p:txBody>
          <a:bodyPr wrap="square">
            <a:spAutoFit/>
            <a:scene3d>
              <a:camera prst="orthographicFront"/>
              <a:lightRig rig="threePt" dir="t"/>
            </a:scene3d>
            <a:sp3d>
              <a:contourClr>
                <a:schemeClr val="bg1"/>
              </a:contourClr>
            </a:sp3d>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th-TH" sz="1400" b="1" i="0" u="none" strike="noStrike" kern="0" cap="none" spc="0" normalizeH="0" baseline="0" noProof="0" dirty="0">
                <a:ln>
                  <a:noFill/>
                </a:ln>
                <a:solidFill>
                  <a:prstClr val="white"/>
                </a:solidFill>
                <a:effectLst>
                  <a:glow rad="228600">
                    <a:prstClr val="black">
                      <a:alpha val="40000"/>
                    </a:prstClr>
                  </a:glow>
                </a:effectLst>
                <a:uLnTx/>
                <a:uFillTx/>
                <a:latin typeface="IrisUPC" pitchFamily="34" charset="-34"/>
                <a:ea typeface="+mn-ea"/>
                <a:cs typeface="IrisUPC" pitchFamily="34" charset="-34"/>
              </a:rPr>
              <a:t>นายบุญทิพย์  </a:t>
            </a:r>
            <a:r>
              <a:rPr kumimoji="0" lang="th-TH" sz="1400" b="1" i="0" u="none" strike="noStrike" kern="0" cap="none" spc="0" normalizeH="0" baseline="0" noProof="0" dirty="0" err="1">
                <a:ln>
                  <a:noFill/>
                </a:ln>
                <a:solidFill>
                  <a:prstClr val="white"/>
                </a:solidFill>
                <a:effectLst>
                  <a:glow rad="228600">
                    <a:prstClr val="black">
                      <a:alpha val="40000"/>
                    </a:prstClr>
                  </a:glow>
                </a:effectLst>
                <a:uLnTx/>
                <a:uFillTx/>
                <a:latin typeface="IrisUPC" pitchFamily="34" charset="-34"/>
                <a:ea typeface="+mn-ea"/>
                <a:cs typeface="IrisUPC" pitchFamily="34" charset="-34"/>
              </a:rPr>
              <a:t>ชูโช</a:t>
            </a:r>
            <a:r>
              <a:rPr kumimoji="0" lang="th-TH" sz="1400" b="1" i="0" u="none" strike="noStrike" kern="0" cap="none" spc="0" normalizeH="0" baseline="0" noProof="0" dirty="0">
                <a:ln>
                  <a:noFill/>
                </a:ln>
                <a:solidFill>
                  <a:prstClr val="white"/>
                </a:solidFill>
                <a:effectLst>
                  <a:glow rad="228600">
                    <a:prstClr val="black">
                      <a:alpha val="40000"/>
                    </a:prstClr>
                  </a:glow>
                </a:effectLst>
                <a:uLnTx/>
                <a:uFillTx/>
                <a:latin typeface="IrisUPC" pitchFamily="34" charset="-34"/>
                <a:ea typeface="+mn-ea"/>
                <a:cs typeface="IrisUPC" pitchFamily="34" charset="-34"/>
              </a:rPr>
              <a:t>นาค   </a:t>
            </a: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th-TH" sz="1400" b="1" i="0" u="none" strike="noStrike" kern="0" cap="none" spc="0" normalizeH="0" baseline="0" noProof="0" dirty="0">
                <a:ln>
                  <a:noFill/>
                </a:ln>
                <a:solidFill>
                  <a:prstClr val="white"/>
                </a:solidFill>
                <a:effectLst>
                  <a:glow rad="228600">
                    <a:prstClr val="black">
                      <a:alpha val="40000"/>
                    </a:prstClr>
                  </a:glow>
                </a:effectLst>
                <a:uLnTx/>
                <a:uFillTx/>
                <a:latin typeface="IrisUPC" pitchFamily="34" charset="-34"/>
                <a:ea typeface="+mn-ea"/>
                <a:cs typeface="IrisUPC" pitchFamily="34" charset="-34"/>
              </a:rPr>
              <a:t>ผู้อำนวยการกองการพัสดุภาครัฐ (สำนักมาตรฐานการจัดซื้อจัดจ้างภาครัฐ)</a:t>
            </a: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th-TH" sz="1400" b="1" i="0" u="none" strike="noStrike" kern="0" cap="none" spc="0" normalizeH="0" baseline="0" noProof="0" dirty="0">
                <a:ln>
                  <a:noFill/>
                </a:ln>
                <a:solidFill>
                  <a:srgbClr val="99FF33"/>
                </a:solidFill>
                <a:effectLst>
                  <a:glow rad="228600">
                    <a:prstClr val="black">
                      <a:alpha val="40000"/>
                    </a:prstClr>
                  </a:glow>
                </a:effectLst>
                <a:uLnTx/>
                <a:uFillTx/>
                <a:latin typeface="IrisUPC" pitchFamily="34" charset="-34"/>
                <a:ea typeface="+mn-ea"/>
                <a:cs typeface="IrisUPC" pitchFamily="34" charset="-34"/>
              </a:rPr>
              <a:t>เลขานุการ</a:t>
            </a: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th-TH" sz="1400" b="1" i="0" u="none" strike="noStrike" kern="0" cap="none" spc="0" normalizeH="0" baseline="0" noProof="0" dirty="0">
                <a:ln>
                  <a:noFill/>
                </a:ln>
                <a:solidFill>
                  <a:srgbClr val="99FF33"/>
                </a:solidFill>
                <a:effectLst>
                  <a:glow rad="228600">
                    <a:prstClr val="black">
                      <a:alpha val="40000"/>
                    </a:prstClr>
                  </a:glow>
                </a:effectLst>
                <a:uLnTx/>
                <a:uFillTx/>
                <a:latin typeface="IrisUPC" pitchFamily="34" charset="-34"/>
                <a:ea typeface="+mn-ea"/>
                <a:cs typeface="IrisUPC" pitchFamily="34" charset="-34"/>
              </a:rPr>
              <a:t>คณะกรรมการกำกับหลักเกณฑ์และตรวจสอบราคากลางงานก่อสร้าง</a:t>
            </a: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th-TH" sz="1400" b="1" i="0" u="none" strike="noStrike" kern="0" cap="none" spc="0" normalizeH="0" baseline="0" noProof="0" dirty="0">
                <a:ln>
                  <a:noFill/>
                </a:ln>
                <a:solidFill>
                  <a:srgbClr val="99FF33"/>
                </a:solidFill>
                <a:effectLst>
                  <a:glow rad="228600">
                    <a:prstClr val="black">
                      <a:alpha val="40000"/>
                    </a:prstClr>
                  </a:glow>
                </a:effectLst>
                <a:uLnTx/>
                <a:uFillTx/>
                <a:latin typeface="IrisUPC" pitchFamily="34" charset="-34"/>
                <a:ea typeface="+mn-ea"/>
                <a:cs typeface="IrisUPC" pitchFamily="34" charset="-34"/>
              </a:rPr>
              <a:t>และคณะอนุกรรมการกำกับหลักเกณฑ์การคำนวณราคากลางงานก่อสร้าง</a:t>
            </a:r>
            <a:endParaRPr kumimoji="0" lang="th-TH" sz="1400" b="1" i="0" u="none" strike="noStrike" kern="0" cap="none" spc="0" normalizeH="0" baseline="0" noProof="0" dirty="0">
              <a:ln>
                <a:noFill/>
              </a:ln>
              <a:solidFill>
                <a:srgbClr val="99FF33"/>
              </a:solidFill>
              <a:effectLst>
                <a:glow rad="228600">
                  <a:prstClr val="black">
                    <a:alpha val="40000"/>
                  </a:prstClr>
                </a:glow>
              </a:effectLst>
              <a:uLnTx/>
              <a:uFillTx/>
              <a:latin typeface="Angsana New" pitchFamily="18" charset="-34"/>
              <a:ea typeface="+mn-ea"/>
              <a:cs typeface="IrisUPC" pitchFamily="34" charset="-34"/>
            </a:endParaRP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th-TH" sz="1400" b="1" i="0" u="none" strike="noStrike" kern="1200" cap="none" spc="0" normalizeH="0" baseline="0" noProof="0" dirty="0">
                <a:ln>
                  <a:noFill/>
                </a:ln>
                <a:solidFill>
                  <a:srgbClr val="FFC000"/>
                </a:solidFill>
                <a:effectLst>
                  <a:glow rad="228600">
                    <a:prstClr val="black">
                      <a:alpha val="40000"/>
                    </a:prstClr>
                  </a:glow>
                </a:effectLst>
                <a:uLnTx/>
                <a:uFillTx/>
                <a:latin typeface="IrisUPC" pitchFamily="34" charset="-34"/>
                <a:ea typeface="+mn-ea"/>
                <a:cs typeface="IrisUPC" pitchFamily="34" charset="-34"/>
              </a:rPr>
              <a:t>กองการพัสดุภาครัฐ (สำนักมาตรฐานการจัดซื้อจัดจ้างภาครัฐ)</a:t>
            </a: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th-TH" sz="1400" b="1" i="0" u="none" strike="noStrike" kern="1200" cap="none" spc="0" normalizeH="0" baseline="0" noProof="0" dirty="0">
                <a:ln>
                  <a:noFill/>
                </a:ln>
                <a:solidFill>
                  <a:srgbClr val="FFC000"/>
                </a:solidFill>
                <a:effectLst>
                  <a:glow rad="228600">
                    <a:prstClr val="black">
                      <a:alpha val="40000"/>
                    </a:prstClr>
                  </a:glow>
                </a:effectLst>
                <a:uLnTx/>
                <a:uFillTx/>
                <a:latin typeface="IrisUPC" pitchFamily="34" charset="-34"/>
                <a:ea typeface="+mn-ea"/>
                <a:cs typeface="IrisUPC" pitchFamily="34" charset="-34"/>
              </a:rPr>
              <a:t>กรมบัญชีกลาง  กระทรวงการคลัง</a:t>
            </a: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th-TH" sz="1400" b="1" i="0" u="none" strike="noStrike" kern="1200" cap="none" spc="0" normalizeH="0" baseline="0" noProof="0" dirty="0">
                <a:ln>
                  <a:noFill/>
                </a:ln>
                <a:solidFill>
                  <a:srgbClr val="FFC000"/>
                </a:solidFill>
                <a:effectLst>
                  <a:glow rad="228600">
                    <a:prstClr val="black">
                      <a:alpha val="40000"/>
                    </a:prstClr>
                  </a:glow>
                </a:effectLst>
                <a:uLnTx/>
                <a:uFillTx/>
                <a:latin typeface="IrisUPC" pitchFamily="34" charset="-34"/>
                <a:ea typeface="+mn-ea"/>
                <a:cs typeface="IrisUPC" pitchFamily="34" charset="-34"/>
              </a:rPr>
              <a:t>โทร. </a:t>
            </a:r>
            <a:r>
              <a:rPr kumimoji="0" lang="th-TH" sz="1400" b="1" i="0" u="none" strike="noStrike" kern="1200" cap="none" spc="0" normalizeH="0" baseline="0" noProof="0" dirty="0">
                <a:ln>
                  <a:noFill/>
                </a:ln>
                <a:solidFill>
                  <a:srgbClr val="FFC000"/>
                </a:solidFill>
                <a:effectLst>
                  <a:glow rad="228600">
                    <a:prstClr val="black">
                      <a:alpha val="40000"/>
                    </a:prstClr>
                  </a:glow>
                </a:effectLst>
                <a:uLnTx/>
                <a:uFillTx/>
                <a:latin typeface="EucrosiaUPC" pitchFamily="18" charset="-34"/>
                <a:ea typeface="+mn-ea"/>
                <a:cs typeface="EucrosiaUPC" pitchFamily="18" charset="-34"/>
              </a:rPr>
              <a:t>0 2127 7386-9 , 0 2127 7000    </a:t>
            </a:r>
            <a:r>
              <a:rPr kumimoji="0" lang="th-TH" sz="1400" b="1" i="0" u="none" strike="noStrike" kern="1200" cap="none" spc="0" normalizeH="0" baseline="0" noProof="0" dirty="0">
                <a:ln>
                  <a:noFill/>
                </a:ln>
                <a:solidFill>
                  <a:srgbClr val="FFC000"/>
                </a:solidFill>
                <a:effectLst>
                  <a:glow rad="228600">
                    <a:prstClr val="black">
                      <a:alpha val="40000"/>
                    </a:prstClr>
                  </a:glow>
                </a:effectLst>
                <a:uLnTx/>
                <a:uFillTx/>
                <a:latin typeface="IrisUPC" pitchFamily="34" charset="-34"/>
                <a:ea typeface="+mn-ea"/>
                <a:cs typeface="IrisUPC" pitchFamily="34" charset="-34"/>
              </a:rPr>
              <a:t>โทรสาร. </a:t>
            </a:r>
            <a:r>
              <a:rPr kumimoji="0" lang="th-TH" sz="1400" b="1" i="0" u="none" strike="noStrike" kern="1200" cap="none" spc="0" normalizeH="0" baseline="0" noProof="0" dirty="0">
                <a:ln>
                  <a:noFill/>
                </a:ln>
                <a:solidFill>
                  <a:srgbClr val="FFC000"/>
                </a:solidFill>
                <a:effectLst>
                  <a:glow rad="228600">
                    <a:prstClr val="black">
                      <a:alpha val="40000"/>
                    </a:prstClr>
                  </a:glow>
                </a:effectLst>
                <a:uLnTx/>
                <a:uFillTx/>
                <a:latin typeface="EucrosiaUPC" pitchFamily="18" charset="-34"/>
                <a:ea typeface="+mn-ea"/>
                <a:cs typeface="EucrosiaUPC" pitchFamily="18" charset="-34"/>
              </a:rPr>
              <a:t>0 2127 7185-6</a:t>
            </a: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C000"/>
                </a:solidFill>
                <a:effectLst>
                  <a:glow rad="228600">
                    <a:prstClr val="black">
                      <a:alpha val="40000"/>
                    </a:prstClr>
                  </a:glow>
                </a:effectLst>
                <a:uLnTx/>
                <a:uFillTx/>
                <a:latin typeface="Angsana New" pitchFamily="18" charset="-34"/>
                <a:ea typeface="+mn-ea"/>
                <a:cs typeface="Angsana New" pitchFamily="18" charset="-34"/>
              </a:rPr>
              <a:t>www.gprocurement.go.th  ,  www.cgd.go.th</a:t>
            </a:r>
          </a:p>
        </p:txBody>
      </p:sp>
      <p:pic>
        <p:nvPicPr>
          <p:cNvPr id="3" name="รูปภาพ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62670" y="5236581"/>
            <a:ext cx="1237107" cy="1585207"/>
          </a:xfrm>
          <a:prstGeom prst="rect">
            <a:avLst/>
          </a:prstGeom>
        </p:spPr>
      </p:pic>
    </p:spTree>
    <p:extLst>
      <p:ext uri="{BB962C8B-B14F-4D97-AF65-F5344CB8AC3E}">
        <p14:creationId xmlns:p14="http://schemas.microsoft.com/office/powerpoint/2010/main" val="2314883018"/>
      </p:ext>
    </p:extLst>
  </p:cSld>
  <p:clrMapOvr>
    <a:masterClrMapping/>
  </p:clrMapOvr>
  <p:transition spd="slow">
    <p:wedg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12"/>
          <p:cNvSpPr>
            <a:spLocks noChangeArrowheads="1"/>
          </p:cNvSpPr>
          <p:nvPr/>
        </p:nvSpPr>
        <p:spPr bwMode="auto">
          <a:xfrm>
            <a:off x="6121896" y="4367324"/>
            <a:ext cx="1754586" cy="832732"/>
          </a:xfrm>
          <a:prstGeom prst="ellipse">
            <a:avLst/>
          </a:prstGeom>
          <a:solidFill>
            <a:srgbClr val="66FFFF"/>
          </a:solidFill>
          <a:ln w="19050">
            <a:solidFill>
              <a:srgbClr val="000000"/>
            </a:solidFill>
            <a:round/>
            <a:headEnd/>
            <a:tailEnd/>
          </a:ln>
          <a:effectLst>
            <a:outerShdw blurRad="50800" dist="38100" dir="2700000" algn="tl" rotWithShape="0">
              <a:sysClr val="window" lastClr="FFFFFF">
                <a:alpha val="40000"/>
              </a:sysClr>
            </a:outerShdw>
          </a:effectLst>
          <a:scene3d>
            <a:camera prst="orthographicFront"/>
            <a:lightRig rig="threePt" dir="t"/>
          </a:scene3d>
          <a:sp3d>
            <a:bevelT w="6350" prst="artDeco"/>
          </a:sp3d>
          <a:extLst/>
        </p:spPr>
        <p:txBody>
          <a:bodyPr wrap="none" anchor="ctr">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th-TH" altLang="th-TH" sz="2400" b="1" i="0" u="none" strike="noStrike" kern="0" cap="none" spc="0" normalizeH="0" baseline="0" noProof="0" dirty="0">
                <a:ln>
                  <a:noFill/>
                </a:ln>
                <a:solidFill>
                  <a:srgbClr val="333399"/>
                </a:solidFill>
                <a:effectLst/>
                <a:uLnTx/>
                <a:uFillTx/>
                <a:latin typeface="IrisUPC" panose="020B0604020202020204" pitchFamily="34" charset="-34"/>
                <a:cs typeface="IrisUPC" panose="020B0604020202020204" pitchFamily="34" charset="-34"/>
              </a:rPr>
              <a:t>เบิกจ่ายเงิน</a:t>
            </a:r>
          </a:p>
        </p:txBody>
      </p:sp>
      <p:sp>
        <p:nvSpPr>
          <p:cNvPr id="5" name="Oval 16"/>
          <p:cNvSpPr>
            <a:spLocks noChangeArrowheads="1"/>
          </p:cNvSpPr>
          <p:nvPr/>
        </p:nvSpPr>
        <p:spPr bwMode="auto">
          <a:xfrm>
            <a:off x="381248" y="1291181"/>
            <a:ext cx="2131664" cy="884368"/>
          </a:xfrm>
          <a:prstGeom prst="ellipse">
            <a:avLst/>
          </a:prstGeom>
          <a:solidFill>
            <a:srgbClr val="66FFFF"/>
          </a:solidFill>
          <a:ln w="19050">
            <a:solidFill>
              <a:srgbClr val="000000"/>
            </a:solidFill>
            <a:round/>
            <a:headEnd/>
            <a:tailEnd/>
          </a:ln>
          <a:effectLst>
            <a:outerShdw blurRad="50800" dist="38100" dir="2700000" algn="tl" rotWithShape="0">
              <a:sysClr val="window" lastClr="FFFFFF">
                <a:alpha val="40000"/>
              </a:sysClr>
            </a:outerShdw>
          </a:effectLst>
          <a:scene3d>
            <a:camera prst="orthographicFront"/>
            <a:lightRig rig="threePt" dir="t"/>
          </a:scene3d>
          <a:sp3d>
            <a:bevelT w="6350" prst="artDeco"/>
          </a:sp3d>
          <a:extLst/>
        </p:spPr>
        <p:txBody>
          <a:bodyPr wrap="none" anchor="ctr">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th-TH" altLang="th-TH" sz="2400" b="1" i="0" u="none" strike="noStrike" kern="0" cap="none" spc="0" normalizeH="0" baseline="0" noProof="0" dirty="0">
                <a:ln>
                  <a:noFill/>
                </a:ln>
                <a:solidFill>
                  <a:srgbClr val="333399"/>
                </a:solidFill>
                <a:effectLst/>
                <a:uLnTx/>
                <a:uFillTx/>
                <a:latin typeface="IrisUPC" panose="020B0604020202020204" pitchFamily="34" charset="-34"/>
                <a:cs typeface="IrisUPC" panose="020B0604020202020204" pitchFamily="34" charset="-34"/>
              </a:rPr>
              <a:t>งบประมาณ</a:t>
            </a:r>
          </a:p>
        </p:txBody>
      </p:sp>
      <p:sp>
        <p:nvSpPr>
          <p:cNvPr id="6" name="ชื่อเรื่อง 1"/>
          <p:cNvSpPr txBox="1">
            <a:spLocks/>
          </p:cNvSpPr>
          <p:nvPr/>
        </p:nvSpPr>
        <p:spPr bwMode="auto">
          <a:xfrm>
            <a:off x="1154206" y="141938"/>
            <a:ext cx="6835587" cy="532423"/>
          </a:xfrm>
          <a:prstGeom prst="rect">
            <a:avLst/>
          </a:prstGeom>
          <a:noFill/>
          <a:ln>
            <a:noFill/>
          </a:ln>
          <a:effectLst/>
          <a:extLst/>
        </p:spPr>
        <p:txBody>
          <a:bodyPr vert="horz" wrap="square" lIns="91440" tIns="45720" rIns="91440" bIns="45720" numCol="1" anchor="ctr" anchorCtr="0" compatLnSpc="1">
            <a:prstTxWarp prst="textNoShape">
              <a:avLst/>
            </a:prstTxWarp>
            <a:noAutofit/>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cs typeface="Angsana New" pitchFamily="18" charset="-34"/>
              </a:defRPr>
            </a:lvl2pPr>
            <a:lvl3pPr algn="ctr" rtl="0" fontAlgn="base">
              <a:spcBef>
                <a:spcPct val="0"/>
              </a:spcBef>
              <a:spcAft>
                <a:spcPct val="0"/>
              </a:spcAft>
              <a:defRPr sz="4400">
                <a:solidFill>
                  <a:schemeClr val="tx2"/>
                </a:solidFill>
                <a:latin typeface="Arial" pitchFamily="34" charset="0"/>
                <a:cs typeface="Angsana New" pitchFamily="18" charset="-34"/>
              </a:defRPr>
            </a:lvl3pPr>
            <a:lvl4pPr algn="ctr" rtl="0" fontAlgn="base">
              <a:spcBef>
                <a:spcPct val="0"/>
              </a:spcBef>
              <a:spcAft>
                <a:spcPct val="0"/>
              </a:spcAft>
              <a:defRPr sz="4400">
                <a:solidFill>
                  <a:schemeClr val="tx2"/>
                </a:solidFill>
                <a:latin typeface="Arial" pitchFamily="34" charset="0"/>
                <a:cs typeface="Angsana New" pitchFamily="18" charset="-34"/>
              </a:defRPr>
            </a:lvl4pPr>
            <a:lvl5pPr algn="ctr" rtl="0" fontAlgn="base">
              <a:spcBef>
                <a:spcPct val="0"/>
              </a:spcBef>
              <a:spcAft>
                <a:spcPct val="0"/>
              </a:spcAft>
              <a:defRPr sz="4400">
                <a:solidFill>
                  <a:schemeClr val="tx2"/>
                </a:solidFill>
                <a:latin typeface="Arial" pitchFamily="34" charset="0"/>
                <a:cs typeface="Angsana New" pitchFamily="18" charset="-34"/>
              </a:defRPr>
            </a:lvl5pPr>
            <a:lvl6pPr marL="457200" algn="ctr" rtl="0" fontAlgn="base">
              <a:spcBef>
                <a:spcPct val="0"/>
              </a:spcBef>
              <a:spcAft>
                <a:spcPct val="0"/>
              </a:spcAft>
              <a:defRPr sz="4400">
                <a:solidFill>
                  <a:schemeClr val="tx2"/>
                </a:solidFill>
                <a:latin typeface="Arial" pitchFamily="34" charset="0"/>
                <a:cs typeface="Angsana New" pitchFamily="18" charset="-34"/>
              </a:defRPr>
            </a:lvl6pPr>
            <a:lvl7pPr marL="914400" algn="ctr" rtl="0" fontAlgn="base">
              <a:spcBef>
                <a:spcPct val="0"/>
              </a:spcBef>
              <a:spcAft>
                <a:spcPct val="0"/>
              </a:spcAft>
              <a:defRPr sz="4400">
                <a:solidFill>
                  <a:schemeClr val="tx2"/>
                </a:solidFill>
                <a:latin typeface="Arial" pitchFamily="34" charset="0"/>
                <a:cs typeface="Angsana New" pitchFamily="18" charset="-34"/>
              </a:defRPr>
            </a:lvl7pPr>
            <a:lvl8pPr marL="1371600" algn="ctr" rtl="0" fontAlgn="base">
              <a:spcBef>
                <a:spcPct val="0"/>
              </a:spcBef>
              <a:spcAft>
                <a:spcPct val="0"/>
              </a:spcAft>
              <a:defRPr sz="4400">
                <a:solidFill>
                  <a:schemeClr val="tx2"/>
                </a:solidFill>
                <a:latin typeface="Arial" pitchFamily="34" charset="0"/>
                <a:cs typeface="Angsana New" pitchFamily="18" charset="-34"/>
              </a:defRPr>
            </a:lvl8pPr>
            <a:lvl9pPr marL="1828800" algn="ctr" rtl="0" fontAlgn="base">
              <a:spcBef>
                <a:spcPct val="0"/>
              </a:spcBef>
              <a:spcAft>
                <a:spcPct val="0"/>
              </a:spcAft>
              <a:defRPr sz="4400">
                <a:solidFill>
                  <a:schemeClr val="tx2"/>
                </a:solidFill>
                <a:latin typeface="Arial" pitchFamily="34" charset="0"/>
                <a:cs typeface="Angsana New" pitchFamily="18" charset="-3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h-TH" altLang="th-TH" sz="3200" b="1" i="0" u="none" strike="noStrike" kern="0" cap="none" spc="0" normalizeH="0" baseline="0" noProof="0" dirty="0">
                <a:ln>
                  <a:noFill/>
                </a:ln>
                <a:solidFill>
                  <a:schemeClr val="tx1"/>
                </a:solidFill>
                <a:effectLst/>
                <a:uLnTx/>
                <a:uFillTx/>
                <a:latin typeface="IrisUPC" panose="020B0604020202020204" pitchFamily="34" charset="-34"/>
                <a:ea typeface="+mj-ea"/>
                <a:cs typeface="IrisUPC" panose="020B0604020202020204" pitchFamily="34" charset="-34"/>
              </a:rPr>
              <a:t>ภาพรวมกระบวนการบริหารงานพัสดุ</a:t>
            </a:r>
            <a:endParaRPr kumimoji="0" lang="th-TH" sz="3200" b="0" i="0" u="none" strike="noStrike" kern="0" cap="none" spc="0" normalizeH="0" baseline="0" noProof="0" dirty="0">
              <a:ln>
                <a:noFill/>
              </a:ln>
              <a:solidFill>
                <a:schemeClr val="tx1"/>
              </a:solidFill>
              <a:effectLst>
                <a:outerShdw blurRad="38100" dist="38100" dir="2700000" algn="tl">
                  <a:srgbClr val="000000">
                    <a:alpha val="43137"/>
                  </a:srgbClr>
                </a:outerShdw>
              </a:effectLst>
              <a:uLnTx/>
              <a:uFillTx/>
              <a:latin typeface="IrisUPC" panose="020B0604020202020204" pitchFamily="34" charset="-34"/>
              <a:ea typeface="+mj-ea"/>
              <a:cs typeface="IrisUPC" panose="020B0604020202020204" pitchFamily="34" charset="-34"/>
            </a:endParaRPr>
          </a:p>
        </p:txBody>
      </p:sp>
      <p:sp>
        <p:nvSpPr>
          <p:cNvPr id="7" name="ลูกศรขวาท้ายขีด 6"/>
          <p:cNvSpPr/>
          <p:nvPr/>
        </p:nvSpPr>
        <p:spPr bwMode="auto">
          <a:xfrm rot="16200000" flipH="1">
            <a:off x="1289479" y="2195499"/>
            <a:ext cx="288000" cy="360000"/>
          </a:xfrm>
          <a:prstGeom prst="stripedRightArrow">
            <a:avLst/>
          </a:prstGeom>
          <a:solidFill>
            <a:srgbClr val="C00000"/>
          </a:solidFill>
          <a:ln w="9525" cap="flat" cmpd="sng" algn="ctr">
            <a:solidFill>
              <a:schemeClr val="tx1"/>
            </a:solidFill>
            <a:prstDash val="solid"/>
            <a:round/>
            <a:headEnd type="none" w="med" len="med"/>
            <a:tailEnd type="none" w="med" len="med"/>
          </a:ln>
          <a:effectLst>
            <a:outerShdw blurRad="50800" dist="38100" dir="2700000" algn="tl" rotWithShape="0">
              <a:srgbClr val="FF9900">
                <a:alpha val="40000"/>
              </a:srgbClr>
            </a:outerShdw>
          </a:effectLst>
          <a:extLst/>
        </p:spPr>
        <p:txBody>
          <a:bodyPr vert="horz" wrap="square" lIns="90000" tIns="46800" rIns="90000" bIns="46800" numCol="1" rtlCol="0" anchor="t" anchorCtr="0" compatLnSpc="1">
            <a:prstTxWarp prst="textNoShape">
              <a:avLst/>
            </a:prstTxWarp>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th-TH" sz="3600" b="1" i="0" u="none" strike="noStrike" kern="0" cap="none" spc="0" normalizeH="0" baseline="0" noProof="0">
              <a:ln>
                <a:noFill/>
              </a:ln>
              <a:solidFill>
                <a:srgbClr val="333399"/>
              </a:solidFill>
              <a:effectLst/>
              <a:uLnTx/>
              <a:uFillTx/>
              <a:latin typeface="Arial"/>
              <a:cs typeface="Angsana New"/>
            </a:endParaRPr>
          </a:p>
        </p:txBody>
      </p:sp>
      <p:sp>
        <p:nvSpPr>
          <p:cNvPr id="8" name="ลูกศรขวาท้ายขีด 7"/>
          <p:cNvSpPr/>
          <p:nvPr/>
        </p:nvSpPr>
        <p:spPr bwMode="auto">
          <a:xfrm rot="10800000" flipH="1">
            <a:off x="2212786" y="2636912"/>
            <a:ext cx="288000" cy="360000"/>
          </a:xfrm>
          <a:prstGeom prst="stripedRightArrow">
            <a:avLst/>
          </a:prstGeom>
          <a:solidFill>
            <a:srgbClr val="C00000"/>
          </a:solidFill>
          <a:ln w="9525" cap="flat" cmpd="sng" algn="ctr">
            <a:solidFill>
              <a:schemeClr val="tx1"/>
            </a:solidFill>
            <a:prstDash val="solid"/>
            <a:round/>
            <a:headEnd type="none" w="med" len="med"/>
            <a:tailEnd type="none" w="med" len="med"/>
          </a:ln>
          <a:effectLst>
            <a:outerShdw blurRad="50800" dist="38100" dir="2700000" algn="tl" rotWithShape="0">
              <a:srgbClr val="FF9900">
                <a:alpha val="40000"/>
              </a:srgbClr>
            </a:outerShdw>
          </a:effectLst>
          <a:extLst/>
        </p:spPr>
        <p:txBody>
          <a:bodyPr vert="horz" wrap="square" lIns="90000" tIns="46800" rIns="90000" bIns="46800" numCol="1" rtlCol="0" anchor="t" anchorCtr="0" compatLnSpc="1">
            <a:prstTxWarp prst="textNoShape">
              <a:avLst/>
            </a:prstTxWarp>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th-TH" sz="3600" b="1" i="0" u="none" strike="noStrike" kern="0" cap="none" spc="0" normalizeH="0" baseline="0" noProof="0">
              <a:ln>
                <a:noFill/>
              </a:ln>
              <a:solidFill>
                <a:srgbClr val="333399"/>
              </a:solidFill>
              <a:effectLst/>
              <a:uLnTx/>
              <a:uFillTx/>
              <a:latin typeface="Arial"/>
              <a:cs typeface="Angsana New"/>
            </a:endParaRPr>
          </a:p>
        </p:txBody>
      </p:sp>
      <p:sp>
        <p:nvSpPr>
          <p:cNvPr id="9" name="ลูกศรขวาท้ายขีด 8"/>
          <p:cNvSpPr/>
          <p:nvPr/>
        </p:nvSpPr>
        <p:spPr bwMode="auto">
          <a:xfrm rot="10800000" flipH="1">
            <a:off x="5729390" y="4584853"/>
            <a:ext cx="288000" cy="360000"/>
          </a:xfrm>
          <a:prstGeom prst="stripedRightArrow">
            <a:avLst/>
          </a:prstGeom>
          <a:solidFill>
            <a:srgbClr val="C00000"/>
          </a:solidFill>
          <a:ln w="9525" cap="flat" cmpd="sng" algn="ctr">
            <a:solidFill>
              <a:schemeClr val="tx1"/>
            </a:solidFill>
            <a:prstDash val="solid"/>
            <a:round/>
            <a:headEnd type="none" w="med" len="med"/>
            <a:tailEnd type="none" w="med" len="med"/>
          </a:ln>
          <a:effectLst>
            <a:outerShdw blurRad="50800" dist="38100" dir="2700000" algn="tl" rotWithShape="0">
              <a:srgbClr val="FF9900">
                <a:alpha val="40000"/>
              </a:srgbClr>
            </a:outerShdw>
          </a:effectLst>
          <a:extLst/>
        </p:spPr>
        <p:txBody>
          <a:bodyPr vert="horz" wrap="square" lIns="90000" tIns="46800" rIns="90000" bIns="46800" numCol="1" rtlCol="0" anchor="t" anchorCtr="0" compatLnSpc="1">
            <a:prstTxWarp prst="textNoShape">
              <a:avLst/>
            </a:prstTxWarp>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th-TH" sz="3600" b="1" i="0" u="none" strike="noStrike" kern="0" cap="none" spc="0" normalizeH="0" baseline="0" noProof="0">
              <a:ln>
                <a:noFill/>
              </a:ln>
              <a:solidFill>
                <a:srgbClr val="333399"/>
              </a:solidFill>
              <a:effectLst/>
              <a:uLnTx/>
              <a:uFillTx/>
              <a:latin typeface="Arial"/>
              <a:cs typeface="Angsana New"/>
            </a:endParaRPr>
          </a:p>
        </p:txBody>
      </p:sp>
      <p:sp>
        <p:nvSpPr>
          <p:cNvPr id="10" name="ลูกศรขวาท้ายขีด 9"/>
          <p:cNvSpPr/>
          <p:nvPr/>
        </p:nvSpPr>
        <p:spPr bwMode="auto">
          <a:xfrm rot="16200000" flipH="1">
            <a:off x="4454489" y="5002004"/>
            <a:ext cx="252000" cy="360000"/>
          </a:xfrm>
          <a:prstGeom prst="stripedRightArrow">
            <a:avLst/>
          </a:prstGeom>
          <a:solidFill>
            <a:srgbClr val="C00000"/>
          </a:solidFill>
          <a:ln w="9525" cap="flat" cmpd="sng" algn="ctr">
            <a:solidFill>
              <a:schemeClr val="tx1"/>
            </a:solidFill>
            <a:prstDash val="solid"/>
            <a:round/>
            <a:headEnd type="none" w="med" len="med"/>
            <a:tailEnd type="none" w="med" len="med"/>
          </a:ln>
          <a:effectLst>
            <a:outerShdw blurRad="50800" dist="38100" dir="2700000" algn="tl" rotWithShape="0">
              <a:srgbClr val="FF9900">
                <a:alpha val="40000"/>
              </a:srgbClr>
            </a:outerShdw>
          </a:effectLst>
          <a:extLst/>
        </p:spPr>
        <p:txBody>
          <a:bodyPr vert="horz" wrap="square" lIns="90000" tIns="46800" rIns="90000" bIns="46800" numCol="1" rtlCol="0" anchor="t" anchorCtr="0" compatLnSpc="1">
            <a:prstTxWarp prst="textNoShape">
              <a:avLst/>
            </a:prstTxWarp>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th-TH" sz="3600" b="1" i="0" u="none" strike="noStrike" kern="0" cap="none" spc="0" normalizeH="0" baseline="0" noProof="0">
              <a:ln>
                <a:noFill/>
              </a:ln>
              <a:solidFill>
                <a:srgbClr val="333399"/>
              </a:solidFill>
              <a:effectLst/>
              <a:uLnTx/>
              <a:uFillTx/>
              <a:latin typeface="Arial"/>
              <a:cs typeface="Angsana New"/>
            </a:endParaRPr>
          </a:p>
        </p:txBody>
      </p:sp>
      <p:sp>
        <p:nvSpPr>
          <p:cNvPr id="11" name="ลูกศรขวาท้ายขีด 10"/>
          <p:cNvSpPr/>
          <p:nvPr/>
        </p:nvSpPr>
        <p:spPr bwMode="auto">
          <a:xfrm rot="16200000" flipH="1">
            <a:off x="4460756" y="5859273"/>
            <a:ext cx="252000" cy="360000"/>
          </a:xfrm>
          <a:prstGeom prst="stripedRightArrow">
            <a:avLst/>
          </a:prstGeom>
          <a:solidFill>
            <a:srgbClr val="C00000"/>
          </a:solidFill>
          <a:ln w="9525" cap="flat" cmpd="sng" algn="ctr">
            <a:solidFill>
              <a:schemeClr val="tx1"/>
            </a:solidFill>
            <a:prstDash val="solid"/>
            <a:round/>
            <a:headEnd type="none" w="med" len="med"/>
            <a:tailEnd type="none" w="med" len="med"/>
          </a:ln>
          <a:effectLst>
            <a:outerShdw blurRad="50800" dist="38100" dir="2700000" algn="tl" rotWithShape="0">
              <a:srgbClr val="FF9900">
                <a:alpha val="40000"/>
              </a:srgbClr>
            </a:outerShdw>
          </a:effectLst>
          <a:extLst/>
        </p:spPr>
        <p:txBody>
          <a:bodyPr vert="horz" wrap="square" lIns="90000" tIns="46800" rIns="90000" bIns="46800" numCol="1" rtlCol="0" anchor="t" anchorCtr="0" compatLnSpc="1">
            <a:prstTxWarp prst="textNoShape">
              <a:avLst/>
            </a:prstTxWarp>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th-TH" sz="3600" b="1" i="0" u="none" strike="noStrike" kern="0" cap="none" spc="0" normalizeH="0" baseline="0" noProof="0">
              <a:ln>
                <a:noFill/>
              </a:ln>
              <a:solidFill>
                <a:srgbClr val="333399"/>
              </a:solidFill>
              <a:effectLst/>
              <a:uLnTx/>
              <a:uFillTx/>
              <a:latin typeface="Arial"/>
              <a:cs typeface="Angsana New"/>
            </a:endParaRPr>
          </a:p>
        </p:txBody>
      </p:sp>
      <p:sp>
        <p:nvSpPr>
          <p:cNvPr id="12" name="ลูกศรขวาท้ายขีด 11"/>
          <p:cNvSpPr/>
          <p:nvPr/>
        </p:nvSpPr>
        <p:spPr bwMode="auto">
          <a:xfrm rot="20449107" flipH="1">
            <a:off x="2774020" y="1189279"/>
            <a:ext cx="360000" cy="612000"/>
          </a:xfrm>
          <a:prstGeom prst="stripedRightArrow">
            <a:avLst/>
          </a:prstGeom>
          <a:solidFill>
            <a:srgbClr val="C00000"/>
          </a:solidFill>
          <a:ln w="9525" cap="flat" cmpd="sng" algn="ctr">
            <a:solidFill>
              <a:schemeClr val="tx1"/>
            </a:solidFill>
            <a:prstDash val="solid"/>
            <a:round/>
            <a:headEnd type="none" w="med" len="med"/>
            <a:tailEnd type="none" w="med" len="med"/>
          </a:ln>
          <a:effectLst>
            <a:outerShdw blurRad="50800" dist="38100" dir="2700000" algn="tl" rotWithShape="0">
              <a:srgbClr val="FF9900">
                <a:alpha val="40000"/>
              </a:srgbClr>
            </a:outerShdw>
          </a:effectLst>
          <a:extLst/>
        </p:spPr>
        <p:txBody>
          <a:bodyPr vert="horz" wrap="square" lIns="90000" tIns="46800" rIns="90000" bIns="46800" numCol="1" rtlCol="0" anchor="t" anchorCtr="0" compatLnSpc="1">
            <a:prstTxWarp prst="textNoShape">
              <a:avLst/>
            </a:prstTxWarp>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th-TH" sz="3600" b="1" i="0" u="none" strike="noStrike" kern="0" cap="none" spc="0" normalizeH="0" baseline="0" noProof="0">
              <a:ln>
                <a:noFill/>
              </a:ln>
              <a:solidFill>
                <a:srgbClr val="333399"/>
              </a:solidFill>
              <a:effectLst/>
              <a:uLnTx/>
              <a:uFillTx/>
              <a:latin typeface="Arial"/>
              <a:cs typeface="Angsana New"/>
            </a:endParaRPr>
          </a:p>
        </p:txBody>
      </p:sp>
      <p:sp>
        <p:nvSpPr>
          <p:cNvPr id="13" name="แผนผังลําดับงาน: กระบวนการสำรอง 12"/>
          <p:cNvSpPr/>
          <p:nvPr/>
        </p:nvSpPr>
        <p:spPr bwMode="auto">
          <a:xfrm>
            <a:off x="718696" y="2564904"/>
            <a:ext cx="1427414" cy="501025"/>
          </a:xfrm>
          <a:prstGeom prst="flowChartAlternateProcess">
            <a:avLst/>
          </a:prstGeom>
          <a:solidFill>
            <a:srgbClr val="FFFF00"/>
          </a:solidFill>
          <a:ln w="19050" cap="flat" cmpd="sng" algn="ctr">
            <a:solidFill>
              <a:srgbClr val="000000"/>
            </a:solidFill>
            <a:prstDash val="solid"/>
            <a:round/>
            <a:headEnd type="none" w="med" len="med"/>
            <a:tailEnd type="none" w="med" len="med"/>
          </a:ln>
          <a:effectLst>
            <a:outerShdw blurRad="50800" dist="38100" dir="2700000" algn="tl" rotWithShape="0">
              <a:sysClr val="window" lastClr="FFFFFF">
                <a:alpha val="40000"/>
              </a:sysClr>
            </a:outerShdw>
          </a:effectLst>
          <a:scene3d>
            <a:camera prst="orthographicFront"/>
            <a:lightRig rig="threePt" dir="t"/>
          </a:scene3d>
          <a:sp3d>
            <a:bevelT w="6350" prst="artDeco"/>
          </a:sp3d>
          <a:extLst/>
        </p:spPr>
        <p:txBody>
          <a:bodyPr vert="horz" wrap="square" lIns="90000" tIns="46800" rIns="90000" bIns="46800" numCol="1" rtlCol="0" anchor="t" anchorCtr="0" compatLnSpc="1">
            <a:prstTxWarp prst="textNoShape">
              <a:avLst/>
            </a:prstTxWarp>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th-TH" sz="2400" b="1" i="0" u="none" strike="noStrike" kern="0" cap="none" spc="0" normalizeH="0" baseline="0" noProof="0" dirty="0">
                <a:ln>
                  <a:noFill/>
                </a:ln>
                <a:solidFill>
                  <a:srgbClr val="333399"/>
                </a:solidFill>
                <a:effectLst/>
                <a:uLnTx/>
                <a:uFillTx/>
                <a:latin typeface="IrisUPC" panose="020B0604020202020204" pitchFamily="34" charset="-34"/>
                <a:cs typeface="IrisUPC" panose="020B0604020202020204" pitchFamily="34" charset="-34"/>
              </a:rPr>
              <a:t>วางแผน</a:t>
            </a:r>
          </a:p>
        </p:txBody>
      </p:sp>
      <p:sp>
        <p:nvSpPr>
          <p:cNvPr id="14" name="แผนผังลําดับงาน: กระบวนการสำรอง 13"/>
          <p:cNvSpPr/>
          <p:nvPr/>
        </p:nvSpPr>
        <p:spPr bwMode="auto">
          <a:xfrm>
            <a:off x="3578750" y="4515180"/>
            <a:ext cx="2003478" cy="461091"/>
          </a:xfrm>
          <a:prstGeom prst="flowChartAlternateProcess">
            <a:avLst/>
          </a:prstGeom>
          <a:solidFill>
            <a:srgbClr val="FFFF00"/>
          </a:solidFill>
          <a:ln w="19050" cap="flat" cmpd="sng" algn="ctr">
            <a:solidFill>
              <a:srgbClr val="000000"/>
            </a:solidFill>
            <a:prstDash val="solid"/>
            <a:round/>
            <a:headEnd type="none" w="med" len="med"/>
            <a:tailEnd type="none" w="med" len="med"/>
          </a:ln>
          <a:effectLst>
            <a:outerShdw blurRad="50800" dist="38100" dir="2700000" algn="tl" rotWithShape="0">
              <a:sysClr val="window" lastClr="FFFFFF">
                <a:alpha val="40000"/>
              </a:sysClr>
            </a:outerShdw>
          </a:effectLst>
          <a:scene3d>
            <a:camera prst="orthographicFront"/>
            <a:lightRig rig="threePt" dir="t"/>
          </a:scene3d>
          <a:sp3d>
            <a:bevelT w="6350" prst="artDeco"/>
          </a:sp3d>
          <a:extLst/>
        </p:spPr>
        <p:txBody>
          <a:bodyPr vert="horz" wrap="square" lIns="90000" tIns="46800" rIns="90000" bIns="46800" numCol="1" rtlCol="0" anchor="t" anchorCtr="0" compatLnSpc="1">
            <a:prstTxWarp prst="textNoShape">
              <a:avLst/>
            </a:prstTxWarp>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th-TH" sz="2400" b="1" i="0" u="none" strike="noStrike" kern="0" cap="none" spc="0" normalizeH="0" baseline="0" noProof="0" dirty="0">
                <a:ln>
                  <a:noFill/>
                </a:ln>
                <a:solidFill>
                  <a:srgbClr val="333399"/>
                </a:solidFill>
                <a:effectLst/>
                <a:uLnTx/>
                <a:uFillTx/>
                <a:latin typeface="IrisUPC" panose="020B0604020202020204" pitchFamily="34" charset="-34"/>
                <a:cs typeface="IrisUPC" panose="020B0604020202020204" pitchFamily="34" charset="-34"/>
              </a:rPr>
              <a:t>จัดหาพัสดุ</a:t>
            </a:r>
          </a:p>
        </p:txBody>
      </p:sp>
      <p:sp>
        <p:nvSpPr>
          <p:cNvPr id="15" name="แผนผังลําดับงาน: กระบวนการสำรอง 14"/>
          <p:cNvSpPr/>
          <p:nvPr/>
        </p:nvSpPr>
        <p:spPr bwMode="auto">
          <a:xfrm>
            <a:off x="3588936" y="5372748"/>
            <a:ext cx="2003478" cy="461091"/>
          </a:xfrm>
          <a:prstGeom prst="flowChartAlternateProcess">
            <a:avLst/>
          </a:prstGeom>
          <a:solidFill>
            <a:srgbClr val="92D050"/>
          </a:solidFill>
          <a:ln w="19050" cap="flat" cmpd="sng" algn="ctr">
            <a:solidFill>
              <a:srgbClr val="000000"/>
            </a:solidFill>
            <a:prstDash val="solid"/>
            <a:round/>
            <a:headEnd type="none" w="med" len="med"/>
            <a:tailEnd type="none" w="med" len="med"/>
          </a:ln>
          <a:effectLst>
            <a:outerShdw blurRad="50800" dist="38100" dir="2700000" algn="tl" rotWithShape="0">
              <a:sysClr val="window" lastClr="FFFFFF">
                <a:alpha val="40000"/>
              </a:sysClr>
            </a:outerShdw>
          </a:effectLst>
          <a:scene3d>
            <a:camera prst="orthographicFront"/>
            <a:lightRig rig="threePt" dir="t"/>
          </a:scene3d>
          <a:sp3d>
            <a:bevelT w="6350" prst="artDeco"/>
          </a:sp3d>
          <a:extLst/>
        </p:spPr>
        <p:txBody>
          <a:bodyPr vert="horz" wrap="square" lIns="90000" tIns="46800" rIns="90000" bIns="46800" numCol="1" rtlCol="0" anchor="t" anchorCtr="0" compatLnSpc="1">
            <a:prstTxWarp prst="textNoShape">
              <a:avLst/>
            </a:prstTxWarp>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th-TH" sz="2400" b="1" i="0" u="none" strike="noStrike" kern="0" cap="none" spc="0" normalizeH="0" baseline="0" noProof="0" dirty="0">
                <a:ln>
                  <a:noFill/>
                </a:ln>
                <a:solidFill>
                  <a:srgbClr val="333399"/>
                </a:solidFill>
                <a:effectLst/>
                <a:uLnTx/>
                <a:uFillTx/>
                <a:latin typeface="IrisUPC" panose="020B0604020202020204" pitchFamily="34" charset="-34"/>
                <a:cs typeface="IrisUPC" panose="020B0604020202020204" pitchFamily="34" charset="-34"/>
              </a:rPr>
              <a:t>ควบคุมพัสดุ</a:t>
            </a:r>
          </a:p>
        </p:txBody>
      </p:sp>
      <p:sp>
        <p:nvSpPr>
          <p:cNvPr id="16" name="แผนผังลําดับงาน: กระบวนการสำรอง 15"/>
          <p:cNvSpPr/>
          <p:nvPr/>
        </p:nvSpPr>
        <p:spPr bwMode="auto">
          <a:xfrm>
            <a:off x="3596673" y="6223138"/>
            <a:ext cx="2003478" cy="461091"/>
          </a:xfrm>
          <a:prstGeom prst="flowChartAlternateProcess">
            <a:avLst/>
          </a:prstGeom>
          <a:solidFill>
            <a:srgbClr val="92D050"/>
          </a:solidFill>
          <a:ln w="19050" cap="flat" cmpd="sng" algn="ctr">
            <a:solidFill>
              <a:srgbClr val="000000"/>
            </a:solidFill>
            <a:prstDash val="solid"/>
            <a:round/>
            <a:headEnd type="none" w="med" len="med"/>
            <a:tailEnd type="none" w="med" len="med"/>
          </a:ln>
          <a:effectLst>
            <a:outerShdw blurRad="50800" dist="38100" dir="2700000" algn="tl" rotWithShape="0">
              <a:sysClr val="window" lastClr="FFFFFF">
                <a:alpha val="40000"/>
              </a:sysClr>
            </a:outerShdw>
          </a:effectLst>
          <a:scene3d>
            <a:camera prst="orthographicFront"/>
            <a:lightRig rig="threePt" dir="t"/>
          </a:scene3d>
          <a:sp3d>
            <a:bevelT w="6350" prst="artDeco"/>
          </a:sp3d>
          <a:extLst/>
        </p:spPr>
        <p:txBody>
          <a:bodyPr vert="horz" wrap="square" lIns="90000" tIns="46800" rIns="90000" bIns="46800" numCol="1" rtlCol="0" anchor="t" anchorCtr="0" compatLnSpc="1">
            <a:prstTxWarp prst="textNoShape">
              <a:avLst/>
            </a:prstTxWarp>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th-TH" sz="2400" b="1" i="0" u="none" strike="noStrike" kern="0" cap="none" spc="0" normalizeH="0" baseline="0" noProof="0" dirty="0">
                <a:ln>
                  <a:noFill/>
                </a:ln>
                <a:solidFill>
                  <a:srgbClr val="333399"/>
                </a:solidFill>
                <a:effectLst/>
                <a:uLnTx/>
                <a:uFillTx/>
                <a:latin typeface="IrisUPC" panose="020B0604020202020204" pitchFamily="34" charset="-34"/>
                <a:cs typeface="IrisUPC" panose="020B0604020202020204" pitchFamily="34" charset="-34"/>
              </a:rPr>
              <a:t>จำหน่ายพัสดุ</a:t>
            </a:r>
          </a:p>
        </p:txBody>
      </p:sp>
      <p:sp>
        <p:nvSpPr>
          <p:cNvPr id="17" name="กระป๋อง 16"/>
          <p:cNvSpPr/>
          <p:nvPr/>
        </p:nvSpPr>
        <p:spPr bwMode="auto">
          <a:xfrm>
            <a:off x="3498014" y="803314"/>
            <a:ext cx="2166275" cy="831880"/>
          </a:xfrm>
          <a:prstGeom prst="can">
            <a:avLst/>
          </a:prstGeom>
          <a:solidFill>
            <a:srgbClr val="FFCCFF"/>
          </a:solidFill>
          <a:ln w="19050" cap="flat" cmpd="sng" algn="ctr">
            <a:solidFill>
              <a:srgbClr val="000000"/>
            </a:solidFill>
            <a:prstDash val="solid"/>
            <a:round/>
            <a:headEnd type="none" w="med" len="med"/>
            <a:tailEnd type="none" w="med" len="med"/>
          </a:ln>
          <a:effectLst>
            <a:outerShdw blurRad="50800" dist="38100" dir="2700000" algn="tl" rotWithShape="0">
              <a:sysClr val="window" lastClr="FFFFFF">
                <a:alpha val="40000"/>
              </a:sysClr>
            </a:outerShdw>
          </a:effectLst>
          <a:scene3d>
            <a:camera prst="orthographicFront"/>
            <a:lightRig rig="threePt" dir="t"/>
          </a:scene3d>
          <a:sp3d/>
          <a:extLst/>
        </p:spPr>
        <p:txBody>
          <a:bodyPr vert="horz" wrap="none" lIns="90000" tIns="46800" rIns="90000" bIns="46800" numCol="1" rtlCol="0" anchor="t" anchorCtr="0" compatLnSpc="1">
            <a:prstTxWarp prst="textNoShape">
              <a:avLst/>
            </a:prstTxWarp>
            <a:noAutofit/>
          </a:bodyPr>
          <a:lstStyle/>
          <a:p>
            <a:pPr marL="0" marR="0" lvl="0" indent="0" algn="ctr" defTabSz="914400" eaLnBrk="1" fontAlgn="base" latinLnBrk="0" hangingPunct="1">
              <a:lnSpc>
                <a:spcPct val="70000"/>
              </a:lnSpc>
              <a:spcBef>
                <a:spcPct val="0"/>
              </a:spcBef>
              <a:spcAft>
                <a:spcPct val="0"/>
              </a:spcAft>
              <a:buClrTx/>
              <a:buSzTx/>
              <a:buFontTx/>
              <a:buNone/>
              <a:tabLst/>
              <a:defRPr/>
            </a:pPr>
            <a:r>
              <a:rPr kumimoji="0" lang="th-TH" sz="2400" b="1" i="0" u="none" strike="noStrike" kern="0" cap="none" spc="0" normalizeH="0" baseline="0" noProof="0" dirty="0">
                <a:ln>
                  <a:noFill/>
                </a:ln>
                <a:solidFill>
                  <a:srgbClr val="333399"/>
                </a:solidFill>
                <a:effectLst/>
                <a:uLnTx/>
                <a:uFillTx/>
                <a:latin typeface="IrisUPC" panose="020B0604020202020204" pitchFamily="34" charset="-34"/>
                <a:cs typeface="IrisUPC" panose="020B0604020202020204" pitchFamily="34" charset="-34"/>
              </a:rPr>
              <a:t>กำหนดความต้องการ</a:t>
            </a:r>
          </a:p>
          <a:p>
            <a:pPr marL="0" marR="0" lvl="0" indent="0" algn="ctr" defTabSz="914400" eaLnBrk="1" fontAlgn="base" latinLnBrk="0" hangingPunct="1">
              <a:lnSpc>
                <a:spcPct val="70000"/>
              </a:lnSpc>
              <a:spcBef>
                <a:spcPct val="0"/>
              </a:spcBef>
              <a:spcAft>
                <a:spcPct val="0"/>
              </a:spcAft>
              <a:buClrTx/>
              <a:buSzTx/>
              <a:buFontTx/>
              <a:buNone/>
              <a:tabLst/>
              <a:defRPr/>
            </a:pPr>
            <a:r>
              <a:rPr kumimoji="0" lang="th-TH" sz="2400" b="1" i="0" u="none" strike="noStrike" kern="0" cap="none" spc="0" normalizeH="0" baseline="0" noProof="0" dirty="0">
                <a:ln>
                  <a:noFill/>
                </a:ln>
                <a:solidFill>
                  <a:srgbClr val="333399"/>
                </a:solidFill>
                <a:effectLst/>
                <a:uLnTx/>
                <a:uFillTx/>
                <a:latin typeface="IrisUPC" panose="020B0604020202020204" pitchFamily="34" charset="-34"/>
                <a:cs typeface="IrisUPC" panose="020B0604020202020204" pitchFamily="34" charset="-34"/>
              </a:rPr>
              <a:t>และจัดทำรายละเอียด</a:t>
            </a:r>
          </a:p>
        </p:txBody>
      </p:sp>
      <p:sp>
        <p:nvSpPr>
          <p:cNvPr id="18" name="แผนผังลําดับงาน: กระบวนการสำรอง 17"/>
          <p:cNvSpPr/>
          <p:nvPr/>
        </p:nvSpPr>
        <p:spPr bwMode="auto">
          <a:xfrm>
            <a:off x="3490311" y="3571002"/>
            <a:ext cx="2209061" cy="566271"/>
          </a:xfrm>
          <a:prstGeom prst="flowChartAlternateProcess">
            <a:avLst/>
          </a:prstGeom>
          <a:solidFill>
            <a:srgbClr val="660033"/>
          </a:solidFill>
          <a:ln w="19050" cap="flat" cmpd="sng" algn="ctr">
            <a:solidFill>
              <a:srgbClr val="66FF33"/>
            </a:solidFill>
            <a:prstDash val="solid"/>
            <a:round/>
            <a:headEnd type="none" w="med" len="med"/>
            <a:tailEnd type="none" w="med" len="med"/>
          </a:ln>
          <a:effectLst>
            <a:outerShdw blurRad="50800" dist="50800" dir="2700000" algn="tl" rotWithShape="0">
              <a:srgbClr val="FFFF00">
                <a:alpha val="40000"/>
              </a:srgbClr>
            </a:outerShdw>
          </a:effectLst>
          <a:scene3d>
            <a:camera prst="orthographicFront"/>
            <a:lightRig rig="threePt" dir="t"/>
          </a:scene3d>
          <a:sp3d>
            <a:bevelT w="6350" prst="artDeco"/>
          </a:sp3d>
          <a:extLst/>
        </p:spPr>
        <p:txBody>
          <a:bodyPr vert="horz" wrap="square" lIns="90000" tIns="46800" rIns="90000" bIns="46800" numCol="1" rtlCol="0" anchor="t" anchorCtr="0" compatLnSpc="1">
            <a:prstTxWarp prst="textNoShape">
              <a:avLst/>
            </a:prstTxWarp>
            <a:noAutofit/>
          </a:bodyPr>
          <a:lstStyle/>
          <a:p>
            <a:pPr marL="0" marR="0" lvl="0" indent="0" algn="ctr" defTabSz="914400" eaLnBrk="1" fontAlgn="base" latinLnBrk="0" hangingPunct="1">
              <a:lnSpc>
                <a:spcPct val="65000"/>
              </a:lnSpc>
              <a:spcBef>
                <a:spcPct val="0"/>
              </a:spcBef>
              <a:spcAft>
                <a:spcPct val="0"/>
              </a:spcAft>
              <a:buClrTx/>
              <a:buSzTx/>
              <a:buFontTx/>
              <a:buNone/>
              <a:tabLst/>
              <a:defRPr/>
            </a:pPr>
            <a:r>
              <a:rPr kumimoji="0" lang="th-TH" sz="2400" b="1" i="0" u="none" strike="noStrike" kern="0" cap="none" spc="0" normalizeH="0" baseline="0" noProof="0" dirty="0">
                <a:ln>
                  <a:noFill/>
                </a:ln>
                <a:effectLst/>
                <a:uLnTx/>
                <a:uFillTx/>
                <a:latin typeface="IrisUPC" panose="020B0604020202020204" pitchFamily="34" charset="-34"/>
                <a:cs typeface="IrisUPC" panose="020B0604020202020204" pitchFamily="34" charset="-34"/>
              </a:rPr>
              <a:t>กำหนดราคากลาง</a:t>
            </a:r>
            <a:br>
              <a:rPr kumimoji="0" lang="th-TH" sz="2400" b="1" i="0" u="none" strike="noStrike" kern="0" cap="none" spc="0" normalizeH="0" baseline="0" noProof="0" dirty="0">
                <a:ln>
                  <a:noFill/>
                </a:ln>
                <a:effectLst/>
                <a:uLnTx/>
                <a:uFillTx/>
                <a:latin typeface="IrisUPC" panose="020B0604020202020204" pitchFamily="34" charset="-34"/>
                <a:cs typeface="IrisUPC" panose="020B0604020202020204" pitchFamily="34" charset="-34"/>
              </a:rPr>
            </a:br>
            <a:r>
              <a:rPr kumimoji="0" lang="th-TH" sz="2400" b="1" i="0" u="none" strike="noStrike" kern="0" cap="none" spc="0" normalizeH="0" baseline="0" noProof="0" dirty="0">
                <a:ln>
                  <a:noFill/>
                </a:ln>
                <a:effectLst/>
                <a:uLnTx/>
                <a:uFillTx/>
                <a:latin typeface="IrisUPC" panose="020B0604020202020204" pitchFamily="34" charset="-34"/>
                <a:cs typeface="IrisUPC" panose="020B0604020202020204" pitchFamily="34" charset="-34"/>
              </a:rPr>
              <a:t>(ราคาอ้างอิง)</a:t>
            </a:r>
          </a:p>
        </p:txBody>
      </p:sp>
      <p:sp>
        <p:nvSpPr>
          <p:cNvPr id="19" name="ลูกศรขวาท้ายขีด 18"/>
          <p:cNvSpPr/>
          <p:nvPr/>
        </p:nvSpPr>
        <p:spPr bwMode="auto">
          <a:xfrm rot="16200000" flipH="1">
            <a:off x="4454489" y="4153078"/>
            <a:ext cx="252000" cy="360000"/>
          </a:xfrm>
          <a:prstGeom prst="stripedRightArrow">
            <a:avLst/>
          </a:prstGeom>
          <a:solidFill>
            <a:srgbClr val="C00000"/>
          </a:solidFill>
          <a:ln w="9525" cap="flat" cmpd="sng" algn="ctr">
            <a:solidFill>
              <a:schemeClr val="tx1"/>
            </a:solidFill>
            <a:prstDash val="solid"/>
            <a:round/>
            <a:headEnd type="none" w="med" len="med"/>
            <a:tailEnd type="none" w="med" len="med"/>
          </a:ln>
          <a:effectLst>
            <a:outerShdw blurRad="50800" dist="38100" dir="2700000" algn="tl" rotWithShape="0">
              <a:srgbClr val="FF9900">
                <a:alpha val="40000"/>
              </a:srgbClr>
            </a:outerShdw>
          </a:effectLst>
          <a:extLst/>
        </p:spPr>
        <p:txBody>
          <a:bodyPr vert="horz" wrap="square" lIns="90000" tIns="46800" rIns="90000" bIns="46800" numCol="1" rtlCol="0" anchor="t" anchorCtr="0" compatLnSpc="1">
            <a:prstTxWarp prst="textNoShape">
              <a:avLst/>
            </a:prstTxWarp>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th-TH" sz="3600" b="1" i="0" u="none" strike="noStrike" kern="0" cap="none" spc="0" normalizeH="0" baseline="0" noProof="0">
              <a:ln>
                <a:noFill/>
              </a:ln>
              <a:solidFill>
                <a:srgbClr val="333399"/>
              </a:solidFill>
              <a:effectLst/>
              <a:uLnTx/>
              <a:uFillTx/>
              <a:latin typeface="Arial"/>
              <a:cs typeface="Angsana New"/>
            </a:endParaRPr>
          </a:p>
        </p:txBody>
      </p:sp>
      <p:sp>
        <p:nvSpPr>
          <p:cNvPr id="20" name="แผนผังลําดับงาน: กระบวนการสำรอง 19"/>
          <p:cNvSpPr/>
          <p:nvPr/>
        </p:nvSpPr>
        <p:spPr bwMode="auto">
          <a:xfrm>
            <a:off x="2555776" y="2480272"/>
            <a:ext cx="4482538" cy="693233"/>
          </a:xfrm>
          <a:prstGeom prst="flowChartAlternateProcess">
            <a:avLst/>
          </a:prstGeom>
          <a:solidFill>
            <a:srgbClr val="FFFF00"/>
          </a:solidFill>
          <a:ln w="19050" cap="flat" cmpd="sng" algn="ctr">
            <a:solidFill>
              <a:srgbClr val="000000"/>
            </a:solidFill>
            <a:prstDash val="solid"/>
            <a:round/>
            <a:headEnd type="none" w="med" len="med"/>
            <a:tailEnd type="none" w="med" len="med"/>
          </a:ln>
          <a:effectLst>
            <a:outerShdw blurRad="50800" dist="38100" dir="2700000" algn="tl" rotWithShape="0">
              <a:sysClr val="window" lastClr="FFFFFF">
                <a:alpha val="40000"/>
              </a:sysClr>
            </a:outerShdw>
          </a:effectLst>
          <a:scene3d>
            <a:camera prst="orthographicFront"/>
            <a:lightRig rig="threePt" dir="t"/>
          </a:scene3d>
          <a:sp3d>
            <a:bevelT w="6350" prst="artDeco"/>
          </a:sp3d>
          <a:extLst/>
        </p:spPr>
        <p:txBody>
          <a:bodyPr vert="horz" wrap="square" lIns="90000" tIns="46800" rIns="90000" bIns="46800" numCol="1" rtlCol="0" anchor="b" anchorCtr="0" compatLnSpc="1">
            <a:prstTxWarp prst="textNoShape">
              <a:avLst/>
            </a:prstTxWarp>
            <a:noAutofit/>
          </a:bodyPr>
          <a:lstStyle/>
          <a:p>
            <a:pPr marL="0" marR="0" lvl="0" indent="0" algn="ctr" defTabSz="914400" eaLnBrk="1" fontAlgn="base" latinLnBrk="0" hangingPunct="1">
              <a:lnSpc>
                <a:spcPct val="70000"/>
              </a:lnSpc>
              <a:spcBef>
                <a:spcPct val="0"/>
              </a:spcBef>
              <a:spcAft>
                <a:spcPct val="0"/>
              </a:spcAft>
              <a:buClrTx/>
              <a:buSzTx/>
              <a:buFontTx/>
              <a:buNone/>
              <a:tabLst/>
              <a:defRPr/>
            </a:pPr>
            <a:r>
              <a:rPr kumimoji="0" lang="th-TH" sz="2400" b="1" i="0" u="none" strike="noStrike" kern="0" cap="none" spc="0" normalizeH="0" baseline="0" noProof="0" dirty="0">
                <a:ln>
                  <a:noFill/>
                </a:ln>
                <a:solidFill>
                  <a:srgbClr val="333399"/>
                </a:solidFill>
                <a:effectLst/>
                <a:uLnTx/>
                <a:uFillTx/>
                <a:latin typeface="IrisUPC" panose="020B0604020202020204" pitchFamily="34" charset="-34"/>
                <a:cs typeface="IrisUPC" panose="020B0604020202020204" pitchFamily="34" charset="-34"/>
              </a:rPr>
              <a:t>กำหนด/ทบทวนคุณลักษณะเฉพาะ (</a:t>
            </a:r>
            <a:r>
              <a:rPr kumimoji="0" lang="en-US" sz="2400" b="1" i="0" u="none" strike="noStrike" kern="0" cap="none" spc="0" normalizeH="0" baseline="0" noProof="0" dirty="0">
                <a:ln>
                  <a:noFill/>
                </a:ln>
                <a:solidFill>
                  <a:srgbClr val="333399"/>
                </a:solidFill>
                <a:effectLst/>
                <a:uLnTx/>
                <a:uFillTx/>
                <a:latin typeface="IrisUPC" panose="020B0604020202020204" pitchFamily="34" charset="-34"/>
                <a:cs typeface="IrisUPC" panose="020B0604020202020204" pitchFamily="34" charset="-34"/>
              </a:rPr>
              <a:t>SPEC.)</a:t>
            </a:r>
          </a:p>
          <a:p>
            <a:pPr marL="0" marR="0" lvl="0" indent="0" algn="ctr" defTabSz="914400" eaLnBrk="1" fontAlgn="base" latinLnBrk="0" hangingPunct="1">
              <a:lnSpc>
                <a:spcPct val="70000"/>
              </a:lnSpc>
              <a:spcBef>
                <a:spcPct val="0"/>
              </a:spcBef>
              <a:spcAft>
                <a:spcPct val="0"/>
              </a:spcAft>
              <a:buClrTx/>
              <a:buSzTx/>
              <a:buFontTx/>
              <a:buNone/>
              <a:tabLst/>
              <a:defRPr/>
            </a:pPr>
            <a:r>
              <a:rPr kumimoji="0" lang="th-TH" sz="2400" b="1" i="0" u="none" strike="noStrike" kern="0" cap="none" spc="0" normalizeH="0" baseline="0" noProof="0" dirty="0">
                <a:ln>
                  <a:noFill/>
                </a:ln>
                <a:solidFill>
                  <a:srgbClr val="333399"/>
                </a:solidFill>
                <a:effectLst/>
                <a:uLnTx/>
                <a:uFillTx/>
                <a:latin typeface="IrisUPC" panose="020B0604020202020204" pitchFamily="34" charset="-34"/>
                <a:cs typeface="IrisUPC" panose="020B0604020202020204" pitchFamily="34" charset="-34"/>
              </a:rPr>
              <a:t>ทบทวนปรับปรุงแบบก่อสร้าง (กรณีงานก่อสร้าง)</a:t>
            </a:r>
          </a:p>
        </p:txBody>
      </p:sp>
      <p:sp>
        <p:nvSpPr>
          <p:cNvPr id="21" name="ลูกศรขวาท้ายขีด 20"/>
          <p:cNvSpPr/>
          <p:nvPr/>
        </p:nvSpPr>
        <p:spPr bwMode="auto">
          <a:xfrm rot="16200000" flipH="1">
            <a:off x="4453512" y="3205186"/>
            <a:ext cx="252000" cy="360000"/>
          </a:xfrm>
          <a:prstGeom prst="stripedRightArrow">
            <a:avLst/>
          </a:prstGeom>
          <a:solidFill>
            <a:srgbClr val="C00000"/>
          </a:solidFill>
          <a:ln w="9525" cap="flat" cmpd="sng" algn="ctr">
            <a:solidFill>
              <a:schemeClr val="tx1"/>
            </a:solidFill>
            <a:prstDash val="solid"/>
            <a:round/>
            <a:headEnd type="none" w="med" len="med"/>
            <a:tailEnd type="none" w="med" len="med"/>
          </a:ln>
          <a:effectLst>
            <a:outerShdw blurRad="50800" dist="38100" dir="2700000" algn="tl" rotWithShape="0">
              <a:srgbClr val="FF9900">
                <a:alpha val="40000"/>
              </a:srgbClr>
            </a:outerShdw>
          </a:effectLst>
          <a:extLst/>
        </p:spPr>
        <p:txBody>
          <a:bodyPr vert="horz" wrap="square" lIns="90000" tIns="46800" rIns="90000" bIns="46800" numCol="1" rtlCol="0" anchor="t" anchorCtr="0" compatLnSpc="1">
            <a:prstTxWarp prst="textNoShape">
              <a:avLst/>
            </a:prstTxWarp>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th-TH" sz="3600" b="1" i="0" u="none" strike="noStrike" kern="0" cap="none" spc="0" normalizeH="0" baseline="0" noProof="0">
              <a:ln>
                <a:noFill/>
              </a:ln>
              <a:solidFill>
                <a:srgbClr val="333399"/>
              </a:solidFill>
              <a:effectLst/>
              <a:uLnTx/>
              <a:uFillTx/>
              <a:latin typeface="Arial"/>
              <a:cs typeface="Angsana New"/>
            </a:endParaRPr>
          </a:p>
        </p:txBody>
      </p:sp>
      <p:cxnSp>
        <p:nvCxnSpPr>
          <p:cNvPr id="22" name="ตัวเชื่อมต่อตรง 21"/>
          <p:cNvCxnSpPr/>
          <p:nvPr/>
        </p:nvCxnSpPr>
        <p:spPr bwMode="auto">
          <a:xfrm>
            <a:off x="5742805" y="1233554"/>
            <a:ext cx="2808297" cy="0"/>
          </a:xfrm>
          <a:prstGeom prst="line">
            <a:avLst/>
          </a:prstGeom>
          <a:solidFill>
            <a:srgbClr val="E6CDFF"/>
          </a:solidFill>
          <a:ln w="19050" cap="flat" cmpd="sng" algn="ctr">
            <a:solidFill>
              <a:srgbClr val="FFCCFF"/>
            </a:solidFill>
            <a:prstDash val="sysDash"/>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ตัวเชื่อมต่อตรง 22"/>
          <p:cNvCxnSpPr/>
          <p:nvPr/>
        </p:nvCxnSpPr>
        <p:spPr bwMode="auto">
          <a:xfrm>
            <a:off x="5702479" y="6453683"/>
            <a:ext cx="2808297" cy="0"/>
          </a:xfrm>
          <a:prstGeom prst="line">
            <a:avLst/>
          </a:prstGeom>
          <a:solidFill>
            <a:srgbClr val="E6CDFF"/>
          </a:solidFill>
          <a:ln w="19050" cap="flat" cmpd="sng" algn="ctr">
            <a:solidFill>
              <a:srgbClr val="FFCCFF"/>
            </a:solidFill>
            <a:prstDash val="sysDash"/>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ตัวเชื่อมต่อตรง 23"/>
          <p:cNvCxnSpPr/>
          <p:nvPr/>
        </p:nvCxnSpPr>
        <p:spPr bwMode="auto">
          <a:xfrm flipH="1">
            <a:off x="8551102" y="1233554"/>
            <a:ext cx="31" cy="5228356"/>
          </a:xfrm>
          <a:prstGeom prst="line">
            <a:avLst/>
          </a:prstGeom>
          <a:solidFill>
            <a:srgbClr val="E6CDFF"/>
          </a:solidFill>
          <a:ln w="19050" cap="flat" cmpd="sng" algn="ctr">
            <a:solidFill>
              <a:srgbClr val="FFCCFF"/>
            </a:solidFill>
            <a:prstDash val="sysDash"/>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ตัวเชื่อมต่อตรง 24"/>
          <p:cNvCxnSpPr/>
          <p:nvPr/>
        </p:nvCxnSpPr>
        <p:spPr bwMode="auto">
          <a:xfrm>
            <a:off x="5687042" y="5584111"/>
            <a:ext cx="2808297" cy="0"/>
          </a:xfrm>
          <a:prstGeom prst="line">
            <a:avLst/>
          </a:prstGeom>
          <a:solidFill>
            <a:srgbClr val="E6CDFF"/>
          </a:solidFill>
          <a:ln w="19050" cap="flat" cmpd="sng" algn="ctr">
            <a:solidFill>
              <a:srgbClr val="FFCCFF"/>
            </a:solidFill>
            <a:prstDash val="sysDash"/>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 name="ลูกศรขวาท้ายขีด 25"/>
          <p:cNvSpPr/>
          <p:nvPr/>
        </p:nvSpPr>
        <p:spPr bwMode="auto">
          <a:xfrm rot="16200000" flipH="1">
            <a:off x="4370084" y="1681432"/>
            <a:ext cx="396000" cy="720000"/>
          </a:xfrm>
          <a:prstGeom prst="stripedRightArrow">
            <a:avLst/>
          </a:prstGeom>
          <a:solidFill>
            <a:srgbClr val="FFCCFF"/>
          </a:solidFill>
          <a:ln w="9525" cap="flat" cmpd="sng" algn="ctr">
            <a:solidFill>
              <a:srgbClr val="0000CC"/>
            </a:solidFill>
            <a:prstDash val="solid"/>
            <a:round/>
            <a:headEnd type="none" w="med" len="med"/>
            <a:tailEnd type="none" w="med" len="med"/>
          </a:ln>
          <a:effectLst>
            <a:outerShdw blurRad="50800" dist="38100" dir="2700000" algn="tl" rotWithShape="0">
              <a:srgbClr val="FF9900">
                <a:alpha val="40000"/>
              </a:srgbClr>
            </a:outerShdw>
          </a:effectLst>
          <a:extLst/>
        </p:spPr>
        <p:txBody>
          <a:bodyPr vert="horz" wrap="square" lIns="90000" tIns="46800" rIns="90000" bIns="46800" numCol="1" rtlCol="0" anchor="t" anchorCtr="0" compatLnSpc="1">
            <a:prstTxWarp prst="textNoShape">
              <a:avLst/>
            </a:prstTxWarp>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th-TH" sz="3600" b="1" i="0" u="none" strike="noStrike" kern="0" cap="none" spc="0" normalizeH="0" baseline="0" noProof="0">
              <a:ln>
                <a:noFill/>
              </a:ln>
              <a:solidFill>
                <a:srgbClr val="333399"/>
              </a:solidFill>
              <a:effectLst/>
              <a:uLnTx/>
              <a:uFillTx/>
              <a:latin typeface="Arial"/>
              <a:cs typeface="Angsana New"/>
            </a:endParaRPr>
          </a:p>
        </p:txBody>
      </p:sp>
      <p:sp>
        <p:nvSpPr>
          <p:cNvPr id="2" name="กล่องข้อความ 1"/>
          <p:cNvSpPr txBox="1"/>
          <p:nvPr/>
        </p:nvSpPr>
        <p:spPr>
          <a:xfrm>
            <a:off x="729766" y="3146613"/>
            <a:ext cx="1633280" cy="549381"/>
          </a:xfrm>
          <a:prstGeom prst="rect">
            <a:avLst/>
          </a:prstGeom>
          <a:noFill/>
        </p:spPr>
        <p:txBody>
          <a:bodyPr wrap="square" rtlCol="0">
            <a:spAutoFit/>
          </a:bodyPr>
          <a:lstStyle/>
          <a:p>
            <a:pPr marL="185738" marR="0" lvl="0" indent="-185738" defTabSz="914400" eaLnBrk="1" fontAlgn="auto" latinLnBrk="0" hangingPunct="1">
              <a:lnSpc>
                <a:spcPct val="80000"/>
              </a:lnSpc>
              <a:spcBef>
                <a:spcPts val="0"/>
              </a:spcBef>
              <a:spcAft>
                <a:spcPts val="0"/>
              </a:spcAft>
              <a:buClrTx/>
              <a:buSzTx/>
              <a:buFont typeface="Courier New" panose="02070309020205020404" pitchFamily="49" charset="0"/>
              <a:buChar char="o"/>
              <a:tabLst/>
              <a:defRPr/>
            </a:pPr>
            <a:r>
              <a:rPr kumimoji="0" lang="th-TH" sz="1800" b="1" i="0" u="none" strike="noStrike" kern="0" cap="none" spc="0" normalizeH="0" baseline="0" noProof="0" dirty="0">
                <a:ln>
                  <a:noFill/>
                </a:ln>
                <a:effectLst/>
                <a:uLnTx/>
                <a:uFillTx/>
                <a:latin typeface="IrisUPC" panose="020B0604020202020204" pitchFamily="34" charset="-34"/>
                <a:cs typeface="IrisUPC" panose="020B0604020202020204" pitchFamily="34" charset="-34"/>
              </a:rPr>
              <a:t>งานก่อสร้าง</a:t>
            </a:r>
          </a:p>
          <a:p>
            <a:pPr marL="185738" marR="0" lvl="0" indent="-185738" defTabSz="914400" eaLnBrk="1" fontAlgn="auto" latinLnBrk="0" hangingPunct="1">
              <a:lnSpc>
                <a:spcPct val="80000"/>
              </a:lnSpc>
              <a:spcBef>
                <a:spcPts val="0"/>
              </a:spcBef>
              <a:spcAft>
                <a:spcPts val="0"/>
              </a:spcAft>
              <a:buClrTx/>
              <a:buSzTx/>
              <a:buFont typeface="Courier New" panose="02070309020205020404" pitchFamily="49" charset="0"/>
              <a:buChar char="o"/>
              <a:tabLst/>
              <a:defRPr/>
            </a:pPr>
            <a:r>
              <a:rPr kumimoji="0" lang="th-TH" sz="1800" b="1" i="0" u="none" strike="noStrike" kern="0" cap="none" spc="0" normalizeH="0" baseline="0" noProof="0" dirty="0">
                <a:ln>
                  <a:noFill/>
                </a:ln>
                <a:effectLst/>
                <a:uLnTx/>
                <a:uFillTx/>
                <a:latin typeface="IrisUPC" panose="020B0604020202020204" pitchFamily="34" charset="-34"/>
                <a:cs typeface="IrisUPC" panose="020B0604020202020204" pitchFamily="34" charset="-34"/>
              </a:rPr>
              <a:t>ไม่ใช่งานก่อสร้าง</a:t>
            </a:r>
          </a:p>
        </p:txBody>
      </p:sp>
      <p:sp>
        <p:nvSpPr>
          <p:cNvPr id="27" name="กล่องข้อความ 26"/>
          <p:cNvSpPr txBox="1"/>
          <p:nvPr/>
        </p:nvSpPr>
        <p:spPr>
          <a:xfrm>
            <a:off x="702809" y="4255020"/>
            <a:ext cx="1980664" cy="1754326"/>
          </a:xfrm>
          <a:prstGeom prst="rect">
            <a:avLst/>
          </a:prstGeom>
          <a:noFill/>
        </p:spPr>
        <p:txBody>
          <a:bodyPr wrap="square" rtlCol="0">
            <a:spAutoFit/>
          </a:bodyPr>
          <a:lstStyle/>
          <a:p>
            <a:pPr marL="185738" marR="0" lvl="0" indent="-185738"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th-TH" sz="1800" b="1" i="0" u="none" strike="noStrike" kern="0" cap="none" spc="0" normalizeH="0" baseline="0" noProof="0" dirty="0">
                <a:ln>
                  <a:noFill/>
                </a:ln>
                <a:solidFill>
                  <a:srgbClr val="FFC000"/>
                </a:solidFill>
                <a:effectLst/>
                <a:uLnTx/>
                <a:uFillTx/>
                <a:latin typeface="IrisUPC" panose="020B0604020202020204" pitchFamily="34" charset="-34"/>
                <a:cs typeface="IrisUPC" panose="020B0604020202020204" pitchFamily="34" charset="-34"/>
              </a:rPr>
              <a:t>จัดซื้อจัดจ้าง </a:t>
            </a:r>
          </a:p>
          <a:p>
            <a:pPr marL="185738" marR="0" lvl="0" indent="-185738"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th-TH" sz="1800" b="1" i="0" u="none" strike="noStrike" kern="0" cap="none" spc="0" normalizeH="0" baseline="0" noProof="0" dirty="0">
                <a:ln>
                  <a:noFill/>
                </a:ln>
                <a:solidFill>
                  <a:srgbClr val="FFC000"/>
                </a:solidFill>
                <a:effectLst/>
                <a:uLnTx/>
                <a:uFillTx/>
                <a:latin typeface="IrisUPC" panose="020B0604020202020204" pitchFamily="34" charset="-34"/>
                <a:cs typeface="IrisUPC" panose="020B0604020202020204" pitchFamily="34" charset="-34"/>
              </a:rPr>
              <a:t>จ้างที่ปรึกษา</a:t>
            </a:r>
          </a:p>
          <a:p>
            <a:pPr marL="185738" marR="0" lvl="0" indent="-185738"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th-TH" sz="1800" b="1" i="0" u="none" strike="noStrike" kern="0" cap="none" spc="0" normalizeH="0" baseline="0" noProof="0" dirty="0">
                <a:ln>
                  <a:noFill/>
                </a:ln>
                <a:solidFill>
                  <a:srgbClr val="FFC000"/>
                </a:solidFill>
                <a:effectLst/>
                <a:uLnTx/>
                <a:uFillTx/>
                <a:latin typeface="IrisUPC" panose="020B0604020202020204" pitchFamily="34" charset="-34"/>
                <a:cs typeface="IrisUPC" panose="020B0604020202020204" pitchFamily="34" charset="-34"/>
              </a:rPr>
              <a:t>จ้างออกแบบควบคุมงาน</a:t>
            </a:r>
          </a:p>
          <a:p>
            <a:pPr marL="185738" marR="0" lvl="0" indent="-185738"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th-TH" sz="1800" b="1" i="0" u="none" strike="noStrike" kern="0" cap="none" spc="0" normalizeH="0" baseline="0" noProof="0" dirty="0">
                <a:ln>
                  <a:noFill/>
                </a:ln>
                <a:solidFill>
                  <a:srgbClr val="FFC000"/>
                </a:solidFill>
                <a:effectLst/>
                <a:uLnTx/>
                <a:uFillTx/>
                <a:latin typeface="IrisUPC" panose="020B0604020202020204" pitchFamily="34" charset="-34"/>
                <a:cs typeface="IrisUPC" panose="020B0604020202020204" pitchFamily="34" charset="-34"/>
              </a:rPr>
              <a:t>เช่า</a:t>
            </a:r>
          </a:p>
          <a:p>
            <a:pPr marL="185738" marR="0" lvl="0" indent="-185738"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th-TH" sz="1800" b="1" i="0" u="none" strike="noStrike" kern="0" cap="none" spc="0" normalizeH="0" baseline="0" noProof="0" dirty="0">
                <a:ln>
                  <a:noFill/>
                </a:ln>
                <a:solidFill>
                  <a:srgbClr val="FFC000"/>
                </a:solidFill>
                <a:effectLst/>
                <a:uLnTx/>
                <a:uFillTx/>
                <a:latin typeface="IrisUPC" panose="020B0604020202020204" pitchFamily="34" charset="-34"/>
                <a:cs typeface="IrisUPC" panose="020B0604020202020204" pitchFamily="34" charset="-34"/>
              </a:rPr>
              <a:t>แลกเปลี่ยน</a:t>
            </a:r>
          </a:p>
          <a:p>
            <a:pPr marL="0" marR="0" lvl="0" indent="0" defTabSz="914400" eaLnBrk="1" fontAlgn="auto" latinLnBrk="0" hangingPunct="1">
              <a:lnSpc>
                <a:spcPct val="100000"/>
              </a:lnSpc>
              <a:spcBef>
                <a:spcPts val="0"/>
              </a:spcBef>
              <a:spcAft>
                <a:spcPts val="0"/>
              </a:spcAft>
              <a:buClrTx/>
              <a:buSzTx/>
              <a:buFontTx/>
              <a:buNone/>
              <a:tabLst/>
              <a:defRPr/>
            </a:pPr>
            <a:r>
              <a:rPr kumimoji="0" lang="th-TH" sz="1800" b="1" i="0" u="none" strike="noStrike" kern="0" cap="none" spc="0" normalizeH="0" baseline="0" noProof="0" dirty="0">
                <a:ln>
                  <a:noFill/>
                </a:ln>
                <a:solidFill>
                  <a:srgbClr val="FFC000"/>
                </a:solidFill>
                <a:effectLst/>
                <a:uLnTx/>
                <a:uFillTx/>
                <a:latin typeface="IrisUPC" panose="020B0604020202020204" pitchFamily="34" charset="-34"/>
                <a:cs typeface="IrisUPC" panose="020B0604020202020204" pitchFamily="34" charset="-34"/>
              </a:rPr>
              <a:t>          เป็นต้น</a:t>
            </a:r>
          </a:p>
        </p:txBody>
      </p:sp>
      <p:sp>
        <p:nvSpPr>
          <p:cNvPr id="28" name="คำบรรยายภาพแบบสี่เหลี่ยม 27"/>
          <p:cNvSpPr/>
          <p:nvPr/>
        </p:nvSpPr>
        <p:spPr>
          <a:xfrm rot="16200000">
            <a:off x="838400" y="4019917"/>
            <a:ext cx="1872071" cy="2106784"/>
          </a:xfrm>
          <a:prstGeom prst="wedgeRectCallout">
            <a:avLst>
              <a:gd name="adj1" fmla="val 16523"/>
              <a:gd name="adj2" fmla="val 86383"/>
            </a:avLst>
          </a:prstGeom>
          <a:noFill/>
          <a:ln w="254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th-TH" sz="1800" b="0" i="0" u="none" strike="noStrike" kern="0" cap="none" spc="0" normalizeH="0" baseline="0" noProof="0">
              <a:ln>
                <a:noFill/>
              </a:ln>
              <a:solidFill>
                <a:schemeClr val="tx1"/>
              </a:solidFill>
              <a:effectLst/>
              <a:uLnTx/>
              <a:uFillTx/>
            </a:endParaRPr>
          </a:p>
        </p:txBody>
      </p:sp>
    </p:spTree>
    <p:extLst>
      <p:ext uri="{BB962C8B-B14F-4D97-AF65-F5344CB8AC3E}">
        <p14:creationId xmlns:p14="http://schemas.microsoft.com/office/powerpoint/2010/main" val="3606965426"/>
      </p:ext>
    </p:extLst>
  </p:cSld>
  <p:clrMapOvr>
    <a:masterClrMapping/>
  </p:clrMapOvr>
  <p:transition spd="slow">
    <p:wedg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รูปภาพ 4"/>
          <p:cNvPicPr>
            <a:picLocks noChangeAspect="1"/>
          </p:cNvPicPr>
          <p:nvPr/>
        </p:nvPicPr>
        <p:blipFill>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extBox 3"/>
          <p:cNvSpPr txBox="1"/>
          <p:nvPr/>
        </p:nvSpPr>
        <p:spPr>
          <a:xfrm>
            <a:off x="72884" y="2649511"/>
            <a:ext cx="8999408" cy="2003625"/>
          </a:xfrm>
          <a:prstGeom prst="rect">
            <a:avLst/>
          </a:prstGeom>
          <a:noFill/>
          <a:scene3d>
            <a:camera prst="orthographicFront"/>
            <a:lightRig rig="soft" dir="t"/>
          </a:scene3d>
          <a:sp3d/>
        </p:spPr>
        <p:txBody>
          <a:bodyPr wrap="square" rtlCol="0">
            <a:spAutoFit/>
            <a:scene3d>
              <a:camera prst="orthographicFront"/>
              <a:lightRig rig="soft" dir="t"/>
            </a:scene3d>
            <a:sp3d contourW="31750" prstMaterial="plastic">
              <a:bevelT w="127000" h="152400" prst="coolSlant"/>
              <a:contourClr>
                <a:schemeClr val="bg1"/>
              </a:contourClr>
            </a:sp3d>
          </a:bodyPr>
          <a:lstStyle/>
          <a:p>
            <a:pPr algn="ctr">
              <a:lnSpc>
                <a:spcPct val="85000"/>
              </a:lnSpc>
            </a:pPr>
            <a:r>
              <a:rPr lang="th-TH" sz="4800" b="1" dirty="0">
                <a:gradFill>
                  <a:gsLst>
                    <a:gs pos="54000">
                      <a:srgbClr val="FF9933"/>
                    </a:gs>
                    <a:gs pos="0">
                      <a:srgbClr val="CCCC00"/>
                    </a:gs>
                    <a:gs pos="64000">
                      <a:srgbClr val="FF66CC"/>
                    </a:gs>
                    <a:gs pos="39000">
                      <a:srgbClr val="92D050"/>
                    </a:gs>
                    <a:gs pos="100000">
                      <a:srgbClr val="000066"/>
                    </a:gs>
                  </a:gsLst>
                  <a:lin ang="5400000" scaled="0"/>
                </a:gradFill>
                <a:effectLst>
                  <a:glow rad="228600">
                    <a:schemeClr val="tx1">
                      <a:alpha val="40000"/>
                    </a:schemeClr>
                  </a:glow>
                </a:effectLst>
                <a:latin typeface="IrisUPC" pitchFamily="34" charset="-34"/>
                <a:cs typeface="IrisUPC" pitchFamily="34" charset="-34"/>
              </a:rPr>
              <a:t>ข้อกำหนดวิธีปฏิบัติ</a:t>
            </a:r>
          </a:p>
          <a:p>
            <a:pPr algn="ctr">
              <a:lnSpc>
                <a:spcPct val="85000"/>
              </a:lnSpc>
            </a:pPr>
            <a:r>
              <a:rPr lang="th-TH" sz="4800" b="1" dirty="0">
                <a:gradFill>
                  <a:gsLst>
                    <a:gs pos="54000">
                      <a:srgbClr val="FF9933"/>
                    </a:gs>
                    <a:gs pos="0">
                      <a:srgbClr val="CCCC00"/>
                    </a:gs>
                    <a:gs pos="64000">
                      <a:srgbClr val="FF66CC"/>
                    </a:gs>
                    <a:gs pos="39000">
                      <a:srgbClr val="92D050"/>
                    </a:gs>
                    <a:gs pos="100000">
                      <a:srgbClr val="000066"/>
                    </a:gs>
                  </a:gsLst>
                  <a:lin ang="5400000" scaled="0"/>
                </a:gradFill>
                <a:effectLst>
                  <a:glow rad="228600">
                    <a:schemeClr val="tx1">
                      <a:alpha val="40000"/>
                    </a:schemeClr>
                  </a:glow>
                </a:effectLst>
                <a:latin typeface="IrisUPC" pitchFamily="34" charset="-34"/>
                <a:cs typeface="IrisUPC" pitchFamily="34" charset="-34"/>
              </a:rPr>
              <a:t>เกี่ยวกับการกำหนดและเปิดเผยราคากลาง</a:t>
            </a:r>
          </a:p>
          <a:p>
            <a:pPr algn="ctr">
              <a:lnSpc>
                <a:spcPct val="85000"/>
              </a:lnSpc>
            </a:pPr>
            <a:r>
              <a:rPr lang="th-TH" sz="4800" b="1" dirty="0">
                <a:gradFill>
                  <a:gsLst>
                    <a:gs pos="54000">
                      <a:srgbClr val="FF9933"/>
                    </a:gs>
                    <a:gs pos="0">
                      <a:srgbClr val="CCCC00"/>
                    </a:gs>
                    <a:gs pos="64000">
                      <a:srgbClr val="FF66CC"/>
                    </a:gs>
                    <a:gs pos="39000">
                      <a:srgbClr val="92D050"/>
                    </a:gs>
                    <a:gs pos="100000">
                      <a:srgbClr val="000066"/>
                    </a:gs>
                  </a:gsLst>
                  <a:lin ang="5400000" scaled="0"/>
                </a:gradFill>
                <a:effectLst>
                  <a:glow rad="228600">
                    <a:schemeClr val="tx1">
                      <a:alpha val="40000"/>
                    </a:schemeClr>
                  </a:glow>
                </a:effectLst>
                <a:latin typeface="IrisUPC" pitchFamily="34" charset="-34"/>
                <a:cs typeface="IrisUPC" pitchFamily="34" charset="-34"/>
              </a:rPr>
              <a:t>งานก่อสร้างของทางราชการ</a:t>
            </a:r>
          </a:p>
        </p:txBody>
      </p:sp>
      <p:pic>
        <p:nvPicPr>
          <p:cNvPr id="6" name="รูปภาพ 5" descr="แบนฟุ้ง นูน copy.png"/>
          <p:cNvPicPr>
            <a:picLocks noChangeAspect="1"/>
          </p:cNvPicPr>
          <p:nvPr/>
        </p:nvPicPr>
        <p:blipFill>
          <a:blip r:embed="rId5" cstate="print"/>
          <a:stretch>
            <a:fillRect/>
          </a:stretch>
        </p:blipFill>
        <p:spPr>
          <a:xfrm>
            <a:off x="18106" y="6461910"/>
            <a:ext cx="370855" cy="379582"/>
          </a:xfrm>
          <a:prstGeom prst="rect">
            <a:avLst/>
          </a:prstGeom>
        </p:spPr>
      </p:pic>
    </p:spTree>
    <p:extLst>
      <p:ext uri="{BB962C8B-B14F-4D97-AF65-F5344CB8AC3E}">
        <p14:creationId xmlns:p14="http://schemas.microsoft.com/office/powerpoint/2010/main" val="3826275292"/>
      </p:ext>
    </p:extLst>
  </p:cSld>
  <p:clrMapOvr>
    <a:masterClrMapping/>
  </p:clrMapOvr>
  <p:transition spd="slow">
    <p:wedge/>
  </p:transition>
</p:sld>
</file>

<file path=ppt/slides/slide4.xml><?xml version="1.0" encoding="utf-8"?>
<p:sld xmlns:a="http://schemas.openxmlformats.org/drawingml/2006/main" xmlns:r="http://schemas.openxmlformats.org/officeDocument/2006/relationships" xmlns:p="http://schemas.openxmlformats.org/presentationml/2006/main">
  <p:cSld>
    <p:bg>
      <p:bgPr>
        <a:pattFill prst="smConfetti">
          <a:fgClr>
            <a:srgbClr val="FDDFC7"/>
          </a:fgClr>
          <a:bgClr>
            <a:schemeClr val="bg1"/>
          </a:bgClr>
        </a:pattFill>
        <a:effectLst/>
      </p:bgPr>
    </p:bg>
    <p:spTree>
      <p:nvGrpSpPr>
        <p:cNvPr id="1" name=""/>
        <p:cNvGrpSpPr/>
        <p:nvPr/>
      </p:nvGrpSpPr>
      <p:grpSpPr>
        <a:xfrm>
          <a:off x="0" y="0"/>
          <a:ext cx="0" cy="0"/>
          <a:chOff x="0" y="0"/>
          <a:chExt cx="0" cy="0"/>
        </a:xfrm>
      </p:grpSpPr>
      <p:sp>
        <p:nvSpPr>
          <p:cNvPr id="335875" name="Text Box 3"/>
          <p:cNvSpPr txBox="1">
            <a:spLocks noChangeArrowheads="1"/>
          </p:cNvSpPr>
          <p:nvPr/>
        </p:nvSpPr>
        <p:spPr bwMode="auto">
          <a:xfrm>
            <a:off x="600534" y="1652022"/>
            <a:ext cx="7931906" cy="4801314"/>
          </a:xfrm>
          <a:prstGeom prst="rect">
            <a:avLst/>
          </a:prstGeom>
          <a:pattFill prst="lgConfetti">
            <a:fgClr>
              <a:srgbClr val="B5DDE9"/>
            </a:fgClr>
            <a:bgClr>
              <a:schemeClr val="bg1"/>
            </a:bgClr>
          </a:pattFill>
          <a:ln w="9525">
            <a:noFill/>
            <a:miter lim="800000"/>
            <a:headEnd/>
            <a:tailEnd/>
          </a:ln>
          <a:effectLst/>
          <a:scene3d>
            <a:camera prst="orthographicFront"/>
            <a:lightRig rig="soft" dir="t"/>
          </a:scene3d>
          <a:sp3d extrusionH="44450" contourW="12700">
            <a:bevelT w="38100" h="38100" prst="angle"/>
            <a:contourClr>
              <a:schemeClr val="accent2">
                <a:lumMod val="60000"/>
                <a:lumOff val="40000"/>
              </a:schemeClr>
            </a:contourClr>
          </a:sp3d>
        </p:spPr>
        <p:txBody>
          <a:bodyPr wrap="square" anchor="ctr" anchorCtr="0">
            <a:spAutoFit/>
          </a:bodyPr>
          <a:lstStyle/>
          <a:p>
            <a:pPr marL="363538" indent="-269875" defTabSz="892175">
              <a:spcBef>
                <a:spcPts val="1200"/>
              </a:spcBef>
              <a:buClr>
                <a:srgbClr val="FF0066"/>
              </a:buClr>
              <a:buSzPct val="55000"/>
              <a:buFont typeface="Wingdings" pitchFamily="2" charset="2"/>
              <a:buChar char="v"/>
            </a:pPr>
            <a:r>
              <a:rPr lang="th-TH" sz="2600" b="1" dirty="0">
                <a:solidFill>
                  <a:srgbClr val="FF0000"/>
                </a:solidFill>
                <a:effectLst>
                  <a:innerShdw blurRad="114300">
                    <a:prstClr val="black"/>
                  </a:innerShdw>
                </a:effectLst>
                <a:latin typeface="IrisUPC" pitchFamily="34" charset="-34"/>
                <a:cs typeface="IrisUPC" pitchFamily="34" charset="-34"/>
              </a:rPr>
              <a:t>ราคากลางงานก่อสร้างของทางราชการ</a:t>
            </a:r>
            <a:r>
              <a:rPr lang="th-TH" sz="2600" b="1" dirty="0">
                <a:solidFill>
                  <a:srgbClr val="002600"/>
                </a:solidFill>
                <a:effectLst>
                  <a:innerShdw blurRad="114300">
                    <a:prstClr val="black"/>
                  </a:innerShdw>
                </a:effectLst>
                <a:latin typeface="IrisUPC" pitchFamily="34" charset="-34"/>
                <a:cs typeface="IrisUPC" pitchFamily="34" charset="-34"/>
              </a:rPr>
              <a:t> </a:t>
            </a:r>
            <a:r>
              <a:rPr lang="th-TH" sz="2600" b="1" dirty="0">
                <a:solidFill>
                  <a:srgbClr val="3333CC"/>
                </a:solidFill>
                <a:effectLst>
                  <a:innerShdw blurRad="114300">
                    <a:prstClr val="black"/>
                  </a:innerShdw>
                </a:effectLst>
                <a:latin typeface="IrisUPC" pitchFamily="34" charset="-34"/>
                <a:cs typeface="IrisUPC" pitchFamily="34" charset="-34"/>
              </a:rPr>
              <a:t>หมายถึง ราคาค่าก่อสร้างในงานก่อสร้าง</a:t>
            </a:r>
            <a:br>
              <a:rPr lang="th-TH" sz="2600" b="1" dirty="0">
                <a:solidFill>
                  <a:srgbClr val="3333CC"/>
                </a:solidFill>
                <a:effectLst>
                  <a:innerShdw blurRad="114300">
                    <a:prstClr val="black"/>
                  </a:innerShdw>
                </a:effectLst>
                <a:latin typeface="IrisUPC" pitchFamily="34" charset="-34"/>
                <a:cs typeface="IrisUPC" pitchFamily="34" charset="-34"/>
              </a:rPr>
            </a:br>
            <a:r>
              <a:rPr lang="th-TH" sz="2600" b="1" dirty="0">
                <a:solidFill>
                  <a:srgbClr val="3333CC"/>
                </a:solidFill>
                <a:effectLst>
                  <a:innerShdw blurRad="114300">
                    <a:prstClr val="black"/>
                  </a:innerShdw>
                </a:effectLst>
                <a:latin typeface="IrisUPC" pitchFamily="34" charset="-34"/>
                <a:cs typeface="IrisUPC" pitchFamily="34" charset="-34"/>
              </a:rPr>
              <a:t>ของทางราชการในแต่ละงาน/โครงการ   </a:t>
            </a:r>
            <a:r>
              <a:rPr lang="th-TH" sz="2600" b="1" dirty="0">
                <a:solidFill>
                  <a:srgbClr val="9900CC"/>
                </a:solidFill>
                <a:effectLst>
                  <a:innerShdw blurRad="114300">
                    <a:prstClr val="black"/>
                  </a:innerShdw>
                </a:effectLst>
                <a:latin typeface="IrisUPC" pitchFamily="34" charset="-34"/>
                <a:cs typeface="IrisUPC" pitchFamily="34" charset="-34"/>
              </a:rPr>
              <a:t>ที่มีความเป็นปัจจุบัน</a:t>
            </a:r>
            <a:r>
              <a:rPr lang="th-TH" sz="2600" b="1" dirty="0">
                <a:solidFill>
                  <a:schemeClr val="tx2">
                    <a:lumMod val="60000"/>
                    <a:lumOff val="40000"/>
                  </a:schemeClr>
                </a:solidFill>
                <a:effectLst>
                  <a:innerShdw blurRad="114300">
                    <a:prstClr val="black"/>
                  </a:innerShdw>
                </a:effectLst>
                <a:latin typeface="IrisUPC" pitchFamily="34" charset="-34"/>
                <a:cs typeface="IrisUPC" pitchFamily="34" charset="-34"/>
              </a:rPr>
              <a:t> </a:t>
            </a:r>
            <a:r>
              <a:rPr lang="th-TH" sz="2600" b="1" dirty="0">
                <a:solidFill>
                  <a:srgbClr val="3333CC"/>
                </a:solidFill>
                <a:effectLst>
                  <a:innerShdw blurRad="114300">
                    <a:prstClr val="black"/>
                  </a:innerShdw>
                </a:effectLst>
                <a:latin typeface="IrisUPC" pitchFamily="34" charset="-34"/>
                <a:cs typeface="IrisUPC" pitchFamily="34" charset="-34"/>
              </a:rPr>
              <a:t>     ซึ่งได้จากการประเมินหรือคำนวณตามหลักเกณฑ์และวิธีการตามที่คณะรัฐมนตรีกำหนด   โดยมีวัตถุประสงค์เพื่อใช้เป็นราคาอ้างอิงในกระบวนการจัดจ้างก่อสร้างตามระเบียบฯ</a:t>
            </a:r>
            <a:br>
              <a:rPr lang="th-TH" sz="2600" b="1" dirty="0">
                <a:solidFill>
                  <a:srgbClr val="3333CC"/>
                </a:solidFill>
                <a:effectLst>
                  <a:innerShdw blurRad="114300">
                    <a:prstClr val="black"/>
                  </a:innerShdw>
                </a:effectLst>
                <a:latin typeface="IrisUPC" pitchFamily="34" charset="-34"/>
                <a:cs typeface="IrisUPC" pitchFamily="34" charset="-34"/>
              </a:rPr>
            </a:br>
            <a:r>
              <a:rPr lang="th-TH" sz="2600" b="1" dirty="0">
                <a:solidFill>
                  <a:srgbClr val="3333CC"/>
                </a:solidFill>
                <a:effectLst>
                  <a:innerShdw blurRad="114300">
                    <a:prstClr val="black"/>
                  </a:innerShdw>
                </a:effectLst>
                <a:latin typeface="IrisUPC" pitchFamily="34" charset="-34"/>
                <a:cs typeface="IrisUPC" pitchFamily="34" charset="-34"/>
              </a:rPr>
              <a:t>ว่าด้วยการพัสดุ และเพื่อการอื่น</a:t>
            </a:r>
          </a:p>
          <a:p>
            <a:pPr marL="363538" indent="-269875" defTabSz="892175">
              <a:spcBef>
                <a:spcPts val="1200"/>
              </a:spcBef>
              <a:buClr>
                <a:srgbClr val="FF0066"/>
              </a:buClr>
              <a:buSzPct val="55000"/>
              <a:buFont typeface="Wingdings" pitchFamily="2" charset="2"/>
              <a:buChar char="v"/>
            </a:pPr>
            <a:r>
              <a:rPr lang="th-TH" sz="2600" b="1" dirty="0">
                <a:solidFill>
                  <a:srgbClr val="000066"/>
                </a:solidFill>
                <a:effectLst>
                  <a:innerShdw blurRad="114300">
                    <a:prstClr val="black"/>
                  </a:innerShdw>
                </a:effectLst>
                <a:latin typeface="IrisUPC" pitchFamily="34" charset="-34"/>
                <a:cs typeface="IrisUPC" pitchFamily="34" charset="-34"/>
              </a:rPr>
              <a:t>ราคากลางงานก่อสร้างของทางราชการ  จึงไม่ใช่ราคามาตรฐานของงานก่อสร้าง</a:t>
            </a:r>
            <a:br>
              <a:rPr lang="th-TH" sz="2600" b="1" dirty="0">
                <a:solidFill>
                  <a:srgbClr val="000066"/>
                </a:solidFill>
                <a:effectLst>
                  <a:innerShdw blurRad="114300">
                    <a:prstClr val="black"/>
                  </a:innerShdw>
                </a:effectLst>
                <a:latin typeface="IrisUPC" pitchFamily="34" charset="-34"/>
                <a:cs typeface="IrisUPC" pitchFamily="34" charset="-34"/>
              </a:rPr>
            </a:br>
            <a:r>
              <a:rPr lang="th-TH" sz="2600" b="1" dirty="0">
                <a:solidFill>
                  <a:srgbClr val="000066"/>
                </a:solidFill>
                <a:effectLst>
                  <a:innerShdw blurRad="114300">
                    <a:prstClr val="black"/>
                  </a:innerShdw>
                </a:effectLst>
                <a:latin typeface="IrisUPC" pitchFamily="34" charset="-34"/>
                <a:cs typeface="IrisUPC" pitchFamily="34" charset="-34"/>
              </a:rPr>
              <a:t>แต่เป็นราคาค่าก่อสร้างที่ประเมินหรือคำนวณตามข้อมูลข้อเท็จจริงที่เป็นปัจจุบันในขณะที่ประเมินหรือคำนวณราคากลางโครงการ/งานก่อสร้างนั้น </a:t>
            </a:r>
          </a:p>
          <a:p>
            <a:pPr marL="363538" indent="-269875" defTabSz="892175">
              <a:spcBef>
                <a:spcPts val="1200"/>
              </a:spcBef>
              <a:buClr>
                <a:srgbClr val="FF0066"/>
              </a:buClr>
              <a:buSzPct val="55000"/>
              <a:buFont typeface="Wingdings" pitchFamily="2" charset="2"/>
              <a:buChar char="v"/>
            </a:pPr>
            <a:r>
              <a:rPr lang="th-TH" sz="2600" b="1" dirty="0">
                <a:solidFill>
                  <a:srgbClr val="006600"/>
                </a:solidFill>
                <a:effectLst>
                  <a:innerShdw blurRad="114300">
                    <a:prstClr val="black"/>
                  </a:innerShdw>
                </a:effectLst>
                <a:latin typeface="IrisUPC" pitchFamily="34" charset="-34"/>
                <a:cs typeface="IrisUPC" pitchFamily="34" charset="-34"/>
              </a:rPr>
              <a:t>เป็นราคาที่ทางราชการยอมรับได้   ไม่สูงจนผู้ประกอบการได้กำไรมากเกินกว่าที่</a:t>
            </a:r>
            <a:br>
              <a:rPr lang="th-TH" sz="2600" b="1" dirty="0">
                <a:solidFill>
                  <a:srgbClr val="006600"/>
                </a:solidFill>
                <a:effectLst>
                  <a:innerShdw blurRad="114300">
                    <a:prstClr val="black"/>
                  </a:innerShdw>
                </a:effectLst>
                <a:latin typeface="IrisUPC" pitchFamily="34" charset="-34"/>
                <a:cs typeface="IrisUPC" pitchFamily="34" charset="-34"/>
              </a:rPr>
            </a:br>
            <a:r>
              <a:rPr lang="th-TH" sz="2600" b="1" dirty="0">
                <a:solidFill>
                  <a:srgbClr val="006600"/>
                </a:solidFill>
                <a:effectLst>
                  <a:innerShdw blurRad="114300">
                    <a:prstClr val="black"/>
                  </a:innerShdw>
                </a:effectLst>
                <a:latin typeface="IrisUPC" pitchFamily="34" charset="-34"/>
                <a:cs typeface="IrisUPC" pitchFamily="34" charset="-34"/>
              </a:rPr>
              <a:t>ควรได้รับ        และเป็นราคาที่ไม่ต่ำจนผู้ประกอบการไม่สามารถที่จะดำเนินการ</a:t>
            </a:r>
            <a:br>
              <a:rPr lang="th-TH" sz="2600" b="1" dirty="0">
                <a:solidFill>
                  <a:srgbClr val="006600"/>
                </a:solidFill>
                <a:effectLst>
                  <a:innerShdw blurRad="114300">
                    <a:prstClr val="black"/>
                  </a:innerShdw>
                </a:effectLst>
                <a:latin typeface="IrisUPC" pitchFamily="34" charset="-34"/>
                <a:cs typeface="IrisUPC" pitchFamily="34" charset="-34"/>
              </a:rPr>
            </a:br>
            <a:r>
              <a:rPr lang="th-TH" sz="2600" b="1" dirty="0">
                <a:solidFill>
                  <a:srgbClr val="006600"/>
                </a:solidFill>
                <a:effectLst>
                  <a:innerShdw blurRad="114300">
                    <a:prstClr val="black"/>
                  </a:innerShdw>
                </a:effectLst>
                <a:latin typeface="IrisUPC" pitchFamily="34" charset="-34"/>
                <a:cs typeface="IrisUPC" pitchFamily="34" charset="-34"/>
              </a:rPr>
              <a:t>ก่อสร้างได้</a:t>
            </a:r>
          </a:p>
        </p:txBody>
      </p:sp>
      <p:sp>
        <p:nvSpPr>
          <p:cNvPr id="2" name="TextBox 1"/>
          <p:cNvSpPr txBox="1"/>
          <p:nvPr/>
        </p:nvSpPr>
        <p:spPr>
          <a:xfrm>
            <a:off x="1065505" y="419485"/>
            <a:ext cx="7012987" cy="921283"/>
          </a:xfrm>
          <a:prstGeom prst="rect">
            <a:avLst/>
          </a:prstGeom>
          <a:pattFill prst="lgConfetti">
            <a:fgClr>
              <a:srgbClr val="FFE7FF"/>
            </a:fgClr>
            <a:bgClr>
              <a:schemeClr val="bg1"/>
            </a:bgClr>
          </a:pattFill>
          <a:effectLst>
            <a:outerShdw blurRad="50800" dist="38100" dir="18900000" algn="bl" rotWithShape="0">
              <a:prstClr val="black">
                <a:alpha val="40000"/>
              </a:prstClr>
            </a:outerShdw>
          </a:effectLst>
          <a:scene3d>
            <a:camera prst="orthographicFront"/>
            <a:lightRig rig="soft" dir="t"/>
          </a:scene3d>
          <a:sp3d contourW="12700">
            <a:bevelT w="38100" h="38100" prst="angle"/>
            <a:contourClr>
              <a:srgbClr val="FFFF00"/>
            </a:contourClr>
          </a:sp3d>
        </p:spPr>
        <p:txBody>
          <a:bodyPr wrap="square" rtlCol="0" anchor="ctr" anchorCtr="0">
            <a:noAutofit/>
            <a:sp3d extrusionH="152400" contourW="12700">
              <a:bevelT w="127000" h="152400"/>
              <a:contourClr>
                <a:schemeClr val="bg1">
                  <a:lumMod val="65000"/>
                </a:schemeClr>
              </a:contourClr>
            </a:sp3d>
          </a:bodyPr>
          <a:lstStyle/>
          <a:p>
            <a:pPr marL="269875" indent="-269875" algn="ctr">
              <a:lnSpc>
                <a:spcPct val="75000"/>
              </a:lnSpc>
              <a:spcBef>
                <a:spcPts val="0"/>
              </a:spcBef>
            </a:pPr>
            <a:r>
              <a:rPr lang="th-TH" sz="3600" b="1" dirty="0">
                <a:solidFill>
                  <a:srgbClr val="9954CC"/>
                </a:solidFill>
                <a:latin typeface="IrisUPC" pitchFamily="34" charset="-34"/>
                <a:cs typeface="IrisUPC" pitchFamily="34" charset="-34"/>
              </a:rPr>
              <a:t>ความหมายและขอบเขต</a:t>
            </a:r>
          </a:p>
          <a:p>
            <a:pPr marL="269875" indent="-269875" algn="ctr">
              <a:lnSpc>
                <a:spcPct val="75000"/>
              </a:lnSpc>
              <a:spcBef>
                <a:spcPts val="0"/>
              </a:spcBef>
            </a:pPr>
            <a:r>
              <a:rPr lang="th-TH" sz="3600" b="1" dirty="0">
                <a:solidFill>
                  <a:srgbClr val="9954CC"/>
                </a:solidFill>
                <a:latin typeface="IrisUPC" pitchFamily="34" charset="-34"/>
                <a:cs typeface="IrisUPC" pitchFamily="34" charset="-34"/>
              </a:rPr>
              <a:t>ของราคากลางงานก่อสร้างของทางราชการ</a:t>
            </a:r>
          </a:p>
        </p:txBody>
      </p:sp>
      <p:pic>
        <p:nvPicPr>
          <p:cNvPr id="5" name="รูปภาพ 4" descr="แบนฟุ้ง นูน copy.png"/>
          <p:cNvPicPr>
            <a:picLocks noChangeAspect="1"/>
          </p:cNvPicPr>
          <p:nvPr/>
        </p:nvPicPr>
        <p:blipFill>
          <a:blip r:embed="rId3" cstate="print"/>
          <a:stretch>
            <a:fillRect/>
          </a:stretch>
        </p:blipFill>
        <p:spPr>
          <a:xfrm>
            <a:off x="18106" y="6461910"/>
            <a:ext cx="370855" cy="379582"/>
          </a:xfrm>
          <a:prstGeom prst="rect">
            <a:avLst/>
          </a:prstGeom>
        </p:spPr>
      </p:pic>
    </p:spTree>
    <p:extLst>
      <p:ext uri="{BB962C8B-B14F-4D97-AF65-F5344CB8AC3E}">
        <p14:creationId xmlns:p14="http://schemas.microsoft.com/office/powerpoint/2010/main" val="3217666482"/>
      </p:ext>
    </p:extLst>
  </p:cSld>
  <p:clrMapOvr>
    <a:masterClrMapping/>
  </p:clrMapOvr>
  <p:transition spd="slow">
    <p:wedge/>
  </p:transition>
</p:sld>
</file>

<file path=ppt/slides/slide5.xml><?xml version="1.0" encoding="utf-8"?>
<p:sld xmlns:a="http://schemas.openxmlformats.org/drawingml/2006/main" xmlns:r="http://schemas.openxmlformats.org/officeDocument/2006/relationships" xmlns:p="http://schemas.openxmlformats.org/presentationml/2006/main">
  <p:cSld>
    <p:bg>
      <p:bgPr>
        <a:pattFill prst="smConfetti">
          <a:fgClr>
            <a:srgbClr val="6FBED3"/>
          </a:fgClr>
          <a:bgClr>
            <a:schemeClr val="bg1"/>
          </a:bgClr>
        </a:pattFill>
        <a:effectLst/>
      </p:bgPr>
    </p:bg>
    <p:spTree>
      <p:nvGrpSpPr>
        <p:cNvPr id="1" name=""/>
        <p:cNvGrpSpPr/>
        <p:nvPr/>
      </p:nvGrpSpPr>
      <p:grpSpPr>
        <a:xfrm>
          <a:off x="0" y="0"/>
          <a:ext cx="0" cy="0"/>
          <a:chOff x="0" y="0"/>
          <a:chExt cx="0" cy="0"/>
        </a:xfrm>
      </p:grpSpPr>
      <p:sp>
        <p:nvSpPr>
          <p:cNvPr id="337922" name="Rectangle 2"/>
          <p:cNvSpPr>
            <a:spLocks noGrp="1" noChangeArrowheads="1"/>
          </p:cNvSpPr>
          <p:nvPr>
            <p:ph type="body" idx="1"/>
          </p:nvPr>
        </p:nvSpPr>
        <p:spPr>
          <a:xfrm>
            <a:off x="393732" y="1024618"/>
            <a:ext cx="8327989" cy="5716750"/>
          </a:xfrm>
          <a:pattFill prst="lgConfetti">
            <a:fgClr>
              <a:srgbClr val="E0EACC"/>
            </a:fgClr>
            <a:bgClr>
              <a:schemeClr val="bg1"/>
            </a:bgClr>
          </a:pattFill>
          <a:effectLst/>
          <a:scene3d>
            <a:camera prst="orthographicFront"/>
            <a:lightRig rig="soft" dir="t"/>
          </a:scene3d>
          <a:sp3d extrusionH="76200" contourW="12700">
            <a:bevelT w="57150" h="57150" prst="artDeco"/>
            <a:contourClr>
              <a:srgbClr val="FF66CC"/>
            </a:contourClr>
          </a:sp3d>
        </p:spPr>
        <p:txBody>
          <a:bodyPr anchor="ctr" anchorCtr="0">
            <a:noAutofit/>
            <a:sp3d contourW="6350">
              <a:contourClr>
                <a:schemeClr val="accent2">
                  <a:lumMod val="75000"/>
                </a:schemeClr>
              </a:contourClr>
            </a:sp3d>
          </a:bodyPr>
          <a:lstStyle/>
          <a:p>
            <a:pPr marL="354013" lvl="1" indent="-265113">
              <a:lnSpc>
                <a:spcPts val="2400"/>
              </a:lnSpc>
              <a:spcBef>
                <a:spcPts val="600"/>
              </a:spcBef>
              <a:buClr>
                <a:srgbClr val="FF0000"/>
              </a:buClr>
              <a:buSzPct val="60000"/>
              <a:buFont typeface="Wingdings" pitchFamily="2" charset="2"/>
              <a:buChar char="Ø"/>
            </a:pPr>
            <a:r>
              <a:rPr lang="th-TH" sz="2200" b="1" dirty="0">
                <a:solidFill>
                  <a:srgbClr val="0000CC"/>
                </a:solidFill>
                <a:latin typeface="IrisUPC" pitchFamily="34" charset="-34"/>
                <a:cs typeface="IrisUPC" pitchFamily="34" charset="-34"/>
              </a:rPr>
              <a:t>ระเบียบฯ ว่าด้วยการพัสดุ กำหนดให้ก่อนดำเนินการซื้อหรือจ้างทุกวิธี ให้เจ้าหน้าที่พัสดุต้องจัดทำ</a:t>
            </a:r>
            <a:br>
              <a:rPr lang="th-TH" sz="2200" b="1" dirty="0">
                <a:solidFill>
                  <a:srgbClr val="0000CC"/>
                </a:solidFill>
                <a:latin typeface="IrisUPC" pitchFamily="34" charset="-34"/>
                <a:cs typeface="IrisUPC" pitchFamily="34" charset="-34"/>
              </a:rPr>
            </a:br>
            <a:r>
              <a:rPr lang="th-TH" sz="2200" b="1" dirty="0">
                <a:solidFill>
                  <a:srgbClr val="0000CC"/>
                </a:solidFill>
                <a:latin typeface="IrisUPC" pitchFamily="34" charset="-34"/>
                <a:cs typeface="IrisUPC" pitchFamily="34" charset="-34"/>
              </a:rPr>
              <a:t>รายงานเสนอหัวหน้าส่วนราชการ เพื่อขอความเห็นชอบดำเนินการจัดซื้อหรือจัดจ้าง โดยในกรณี</a:t>
            </a:r>
            <a:br>
              <a:rPr lang="th-TH" sz="2200" b="1" dirty="0">
                <a:solidFill>
                  <a:srgbClr val="0000CC"/>
                </a:solidFill>
                <a:latin typeface="IrisUPC" pitchFamily="34" charset="-34"/>
                <a:cs typeface="IrisUPC" pitchFamily="34" charset="-34"/>
              </a:rPr>
            </a:br>
            <a:r>
              <a:rPr lang="th-TH" sz="2200" b="1" dirty="0">
                <a:solidFill>
                  <a:srgbClr val="0000CC"/>
                </a:solidFill>
                <a:latin typeface="IrisUPC" pitchFamily="34" charset="-34"/>
                <a:cs typeface="IrisUPC" pitchFamily="34" charset="-34"/>
              </a:rPr>
              <a:t>ของงานก่อสร้างจะต้องมีราคากลางเป็นรายละเอียดประการหนึ่งที่ต้องระบุไว้ในรายงานฯ ด้วย</a:t>
            </a:r>
          </a:p>
          <a:p>
            <a:pPr marL="354013" lvl="1" indent="-265113">
              <a:lnSpc>
                <a:spcPts val="2400"/>
              </a:lnSpc>
              <a:spcBef>
                <a:spcPts val="600"/>
              </a:spcBef>
              <a:buClr>
                <a:srgbClr val="FF0000"/>
              </a:buClr>
              <a:buSzPct val="60000"/>
              <a:buFont typeface="Wingdings" pitchFamily="2" charset="2"/>
              <a:buChar char="Ø"/>
            </a:pPr>
            <a:r>
              <a:rPr lang="th-TH" sz="2200" b="1" dirty="0">
                <a:solidFill>
                  <a:srgbClr val="0000CC"/>
                </a:solidFill>
                <a:effectLst>
                  <a:innerShdw blurRad="114300">
                    <a:prstClr val="black"/>
                  </a:innerShdw>
                </a:effectLst>
                <a:cs typeface="IrisUPC" pitchFamily="34" charset="-34"/>
              </a:rPr>
              <a:t>ใช้เป็นราคาอ้างอิงและประกอบการพิจารณาราคาของผู้เสนอราคา ในกระบวนการจัดจ้างก่อสร้าง</a:t>
            </a:r>
            <a:br>
              <a:rPr lang="th-TH" sz="2200" b="1" dirty="0">
                <a:solidFill>
                  <a:srgbClr val="0000CC"/>
                </a:solidFill>
                <a:effectLst>
                  <a:innerShdw blurRad="114300">
                    <a:prstClr val="black"/>
                  </a:innerShdw>
                </a:effectLst>
                <a:cs typeface="IrisUPC" pitchFamily="34" charset="-34"/>
              </a:rPr>
            </a:br>
            <a:r>
              <a:rPr lang="th-TH" sz="2200" b="1" dirty="0">
                <a:solidFill>
                  <a:srgbClr val="0000CC"/>
                </a:solidFill>
                <a:effectLst>
                  <a:innerShdw blurRad="114300">
                    <a:prstClr val="black"/>
                  </a:innerShdw>
                </a:effectLst>
                <a:latin typeface="IrisUPC" pitchFamily="34" charset="-34"/>
                <a:cs typeface="IrisUPC" pitchFamily="34" charset="-34"/>
              </a:rPr>
              <a:t>ตามระเบียบฯ ว่าด้วยการพัสดุ</a:t>
            </a:r>
          </a:p>
          <a:p>
            <a:pPr marL="354013" lvl="1" indent="-265113">
              <a:lnSpc>
                <a:spcPts val="2400"/>
              </a:lnSpc>
              <a:spcBef>
                <a:spcPts val="600"/>
              </a:spcBef>
              <a:buClr>
                <a:srgbClr val="FF0000"/>
              </a:buClr>
              <a:buSzPct val="60000"/>
              <a:buFont typeface="Wingdings" pitchFamily="2" charset="2"/>
              <a:buChar char="Ø"/>
            </a:pPr>
            <a:r>
              <a:rPr lang="th-TH" sz="2200" b="1" dirty="0">
                <a:solidFill>
                  <a:srgbClr val="0000CC"/>
                </a:solidFill>
                <a:latin typeface="IrisUPC" pitchFamily="34" charset="-34"/>
                <a:cs typeface="IrisUPC" pitchFamily="34" charset="-34"/>
              </a:rPr>
              <a:t>ในการประมูลงานก่อสร้างด้วยวิธีการทางอิเล็กทรอนิกส์ ตามระเบียบฯ ว่าด้วยการพัสดุด้วยวิธีการ</a:t>
            </a:r>
            <a:br>
              <a:rPr lang="th-TH" sz="2200" b="1" dirty="0">
                <a:solidFill>
                  <a:srgbClr val="0000CC"/>
                </a:solidFill>
                <a:latin typeface="IrisUPC" pitchFamily="34" charset="-34"/>
                <a:cs typeface="IrisUPC" pitchFamily="34" charset="-34"/>
              </a:rPr>
            </a:br>
            <a:r>
              <a:rPr lang="th-TH" sz="2200" b="1" dirty="0">
                <a:solidFill>
                  <a:srgbClr val="0000CC"/>
                </a:solidFill>
                <a:latin typeface="IrisUPC" pitchFamily="34" charset="-34"/>
                <a:cs typeface="IrisUPC" pitchFamily="34" charset="-34"/>
              </a:rPr>
              <a:t>ทางอิเล็กทรอนิกส์ กำหนดให้ต้องประกาศราคากลางในร่าง </a:t>
            </a:r>
            <a:r>
              <a:rPr lang="en-US" sz="2200" b="1" dirty="0">
                <a:solidFill>
                  <a:srgbClr val="0000CC"/>
                </a:solidFill>
                <a:latin typeface="Angsana New" pitchFamily="18" charset="-34"/>
                <a:cs typeface="Angsana New" pitchFamily="18" charset="-34"/>
              </a:rPr>
              <a:t>TOR  </a:t>
            </a:r>
            <a:r>
              <a:rPr lang="en-US" sz="2200" b="1" dirty="0" err="1">
                <a:solidFill>
                  <a:srgbClr val="0000CC"/>
                </a:solidFill>
                <a:latin typeface="Angsana New" pitchFamily="18" charset="-34"/>
                <a:cs typeface="Angsana New" pitchFamily="18" charset="-34"/>
              </a:rPr>
              <a:t>TOR</a:t>
            </a:r>
            <a:r>
              <a:rPr lang="en-US" sz="2200" b="1" dirty="0">
                <a:solidFill>
                  <a:srgbClr val="0000CC"/>
                </a:solidFill>
                <a:latin typeface="IrisUPC" pitchFamily="34" charset="-34"/>
                <a:cs typeface="IrisUPC" pitchFamily="34" charset="-34"/>
              </a:rPr>
              <a:t>  </a:t>
            </a:r>
            <a:r>
              <a:rPr lang="th-TH" sz="2200" b="1" dirty="0">
                <a:solidFill>
                  <a:srgbClr val="0000CC"/>
                </a:solidFill>
                <a:latin typeface="IrisUPC" pitchFamily="34" charset="-34"/>
                <a:cs typeface="IrisUPC" pitchFamily="34" charset="-34"/>
              </a:rPr>
              <a:t>และให้ใช้ราคากลางเป็น</a:t>
            </a:r>
            <a:br>
              <a:rPr lang="th-TH" sz="2200" b="1" dirty="0">
                <a:solidFill>
                  <a:srgbClr val="0000CC"/>
                </a:solidFill>
                <a:latin typeface="IrisUPC" pitchFamily="34" charset="-34"/>
                <a:cs typeface="IrisUPC" pitchFamily="34" charset="-34"/>
              </a:rPr>
            </a:br>
            <a:r>
              <a:rPr lang="th-TH" sz="2200" b="1" dirty="0">
                <a:solidFill>
                  <a:srgbClr val="0000CC"/>
                </a:solidFill>
                <a:latin typeface="IrisUPC" pitchFamily="34" charset="-34"/>
                <a:cs typeface="IrisUPC" pitchFamily="34" charset="-34"/>
              </a:rPr>
              <a:t>ราคาเริ่มต้นในการประมูล</a:t>
            </a:r>
            <a:endParaRPr lang="th-TH" sz="2200" b="1" dirty="0">
              <a:solidFill>
                <a:srgbClr val="0000CC"/>
              </a:solidFill>
              <a:effectLst>
                <a:innerShdw blurRad="114300">
                  <a:prstClr val="black"/>
                </a:innerShdw>
              </a:effectLst>
              <a:cs typeface="IrisUPC" pitchFamily="34" charset="-34"/>
            </a:endParaRPr>
          </a:p>
          <a:p>
            <a:pPr marL="361950" indent="-271463">
              <a:lnSpc>
                <a:spcPts val="2400"/>
              </a:lnSpc>
              <a:spcBef>
                <a:spcPts val="600"/>
              </a:spcBef>
              <a:buClr>
                <a:srgbClr val="FF0000"/>
              </a:buClr>
              <a:buSzPct val="60000"/>
              <a:buFont typeface="Wingdings" pitchFamily="2" charset="2"/>
              <a:buChar char="Ø"/>
            </a:pPr>
            <a:r>
              <a:rPr lang="th-TH" sz="2200" b="1" dirty="0">
                <a:solidFill>
                  <a:srgbClr val="0000CC"/>
                </a:solidFill>
                <a:effectLst>
                  <a:innerShdw blurRad="114300">
                    <a:prstClr val="black"/>
                  </a:innerShdw>
                </a:effectLst>
                <a:cs typeface="IrisUPC" pitchFamily="34" charset="-34"/>
              </a:rPr>
              <a:t>การกำหนดราคากลางงานก่อสร้างที่มีประสิทธิภาพ  รวมทั้งการกำหนดให้ใช้ราคากลางเป็นราคา</a:t>
            </a:r>
            <a:br>
              <a:rPr lang="th-TH" sz="2200" b="1" dirty="0">
                <a:solidFill>
                  <a:srgbClr val="0000CC"/>
                </a:solidFill>
                <a:effectLst>
                  <a:innerShdw blurRad="114300">
                    <a:prstClr val="black"/>
                  </a:innerShdw>
                </a:effectLst>
                <a:cs typeface="IrisUPC" pitchFamily="34" charset="-34"/>
              </a:rPr>
            </a:br>
            <a:r>
              <a:rPr lang="th-TH" sz="2200" b="1" dirty="0">
                <a:solidFill>
                  <a:srgbClr val="0000CC"/>
                </a:solidFill>
                <a:effectLst>
                  <a:innerShdw blurRad="114300">
                    <a:prstClr val="black"/>
                  </a:innerShdw>
                </a:effectLst>
                <a:cs typeface="IrisUPC" pitchFamily="34" charset="-34"/>
              </a:rPr>
              <a:t>เริ่มต้นในการประมูลด้วยวิธีการทางอิเล็กทรอนิกส์ จะมีผลทำให้ผู้เสนอราคาเสนอราคาไม่สูงกว่า</a:t>
            </a:r>
            <a:br>
              <a:rPr lang="th-TH" sz="2200" b="1" dirty="0">
                <a:solidFill>
                  <a:srgbClr val="0000CC"/>
                </a:solidFill>
                <a:effectLst>
                  <a:innerShdw blurRad="114300">
                    <a:prstClr val="black"/>
                  </a:innerShdw>
                </a:effectLst>
                <a:cs typeface="IrisUPC" pitchFamily="34" charset="-34"/>
              </a:rPr>
            </a:br>
            <a:r>
              <a:rPr lang="th-TH" sz="2200" b="1" dirty="0">
                <a:solidFill>
                  <a:srgbClr val="0000CC"/>
                </a:solidFill>
                <a:effectLst>
                  <a:innerShdw blurRad="114300">
                    <a:prstClr val="black"/>
                  </a:innerShdw>
                </a:effectLst>
                <a:cs typeface="IrisUPC" pitchFamily="34" charset="-34"/>
              </a:rPr>
              <a:t>ราคากลาง  ปัญหาการเสนอราคาที่สูงกว่าความเป็นจริงจะไม่เกิดขึ้น  และราคาของผู้เสนอราคา</a:t>
            </a:r>
            <a:br>
              <a:rPr lang="th-TH" sz="2200" b="1" dirty="0">
                <a:solidFill>
                  <a:srgbClr val="0000CC"/>
                </a:solidFill>
                <a:effectLst>
                  <a:innerShdw blurRad="114300">
                    <a:prstClr val="black"/>
                  </a:innerShdw>
                </a:effectLst>
                <a:cs typeface="IrisUPC" pitchFamily="34" charset="-34"/>
              </a:rPr>
            </a:br>
            <a:r>
              <a:rPr lang="th-TH" sz="2200" b="1" dirty="0">
                <a:solidFill>
                  <a:srgbClr val="0000CC"/>
                </a:solidFill>
                <a:effectLst>
                  <a:innerShdw blurRad="114300">
                    <a:prstClr val="black"/>
                  </a:innerShdw>
                </a:effectLst>
                <a:cs typeface="IrisUPC" pitchFamily="34" charset="-34"/>
              </a:rPr>
              <a:t>รายที่ทางราชการเห็นสมควรจ้างจะไม่เกินราคากลาง      ซึ่งจะมีผลทำให้ช่วยลดการรั่วไหลและประหยัดเงินงบประมาณแผ่นดิน  ได้ทางหนึ่ง</a:t>
            </a:r>
          </a:p>
          <a:p>
            <a:pPr marL="361950" indent="-271463">
              <a:lnSpc>
                <a:spcPts val="2400"/>
              </a:lnSpc>
              <a:spcBef>
                <a:spcPts val="600"/>
              </a:spcBef>
              <a:buClr>
                <a:srgbClr val="FF0000"/>
              </a:buClr>
              <a:buSzPct val="60000"/>
              <a:buFont typeface="Wingdings" pitchFamily="2" charset="2"/>
              <a:buChar char="Ø"/>
            </a:pPr>
            <a:r>
              <a:rPr lang="th-TH" sz="2200" b="1" dirty="0">
                <a:solidFill>
                  <a:srgbClr val="0000CC"/>
                </a:solidFill>
                <a:effectLst>
                  <a:innerShdw blurRad="114300">
                    <a:prstClr val="black"/>
                  </a:innerShdw>
                </a:effectLst>
                <a:cs typeface="IrisUPC" pitchFamily="34" charset="-34"/>
              </a:rPr>
              <a:t>ข้อมูลและรายละเอียดของการคำนวณราคากลาง    ยังใช้เป็นข้อมูลสำคัญในการพิจารณาราคา</a:t>
            </a:r>
            <a:br>
              <a:rPr lang="th-TH" sz="2200" b="1" dirty="0">
                <a:solidFill>
                  <a:srgbClr val="0000CC"/>
                </a:solidFill>
                <a:effectLst>
                  <a:innerShdw blurRad="114300">
                    <a:prstClr val="black"/>
                  </a:innerShdw>
                </a:effectLst>
                <a:cs typeface="IrisUPC" pitchFamily="34" charset="-34"/>
              </a:rPr>
            </a:br>
            <a:r>
              <a:rPr lang="th-TH" sz="2200" b="1" dirty="0">
                <a:solidFill>
                  <a:srgbClr val="0000CC"/>
                </a:solidFill>
                <a:effectLst>
                  <a:innerShdw blurRad="114300">
                    <a:prstClr val="black"/>
                  </a:innerShdw>
                </a:effectLst>
                <a:cs typeface="IrisUPC" pitchFamily="34" charset="-34"/>
              </a:rPr>
              <a:t>การกำหนดค่างวดงาน  การขอตั้งและพิจารณาจัดสรรงบประมาณ  รวมทั้งการตรวจสอบและติด</a:t>
            </a:r>
            <a:br>
              <a:rPr lang="th-TH" sz="2200" b="1" dirty="0">
                <a:solidFill>
                  <a:srgbClr val="0000CC"/>
                </a:solidFill>
                <a:effectLst>
                  <a:innerShdw blurRad="114300">
                    <a:prstClr val="black"/>
                  </a:innerShdw>
                </a:effectLst>
                <a:cs typeface="IrisUPC" pitchFamily="34" charset="-34"/>
              </a:rPr>
            </a:br>
            <a:r>
              <a:rPr lang="th-TH" sz="2200" b="1" dirty="0">
                <a:solidFill>
                  <a:srgbClr val="0000CC"/>
                </a:solidFill>
                <a:effectLst>
                  <a:innerShdw blurRad="114300">
                    <a:prstClr val="black"/>
                  </a:innerShdw>
                </a:effectLst>
                <a:cs typeface="IrisUPC" pitchFamily="34" charset="-34"/>
              </a:rPr>
              <a:t>ตามผลการดำเนินงานก่อสร้างของคณะกรรมการและหน่วยงานที่เกี่ยวข้อง  และเพื่อการอื่นๆ</a:t>
            </a:r>
          </a:p>
        </p:txBody>
      </p:sp>
      <p:sp>
        <p:nvSpPr>
          <p:cNvPr id="3" name="TextBox 2"/>
          <p:cNvSpPr txBox="1"/>
          <p:nvPr/>
        </p:nvSpPr>
        <p:spPr>
          <a:xfrm>
            <a:off x="854743" y="190381"/>
            <a:ext cx="7414083" cy="646331"/>
          </a:xfrm>
          <a:prstGeom prst="rect">
            <a:avLst/>
          </a:prstGeom>
          <a:pattFill prst="lgConfetti">
            <a:fgClr>
              <a:schemeClr val="accent2">
                <a:lumMod val="20000"/>
                <a:lumOff val="80000"/>
              </a:schemeClr>
            </a:fgClr>
            <a:bgClr>
              <a:schemeClr val="bg1"/>
            </a:bgClr>
          </a:pattFill>
          <a:effectLst>
            <a:outerShdw blurRad="50800" dist="38100" dir="18900000" algn="bl" rotWithShape="0">
              <a:prstClr val="black">
                <a:alpha val="40000"/>
              </a:prstClr>
            </a:outerShdw>
          </a:effectLst>
          <a:scene3d>
            <a:camera prst="orthographicFront"/>
            <a:lightRig rig="soft" dir="t"/>
          </a:scene3d>
          <a:sp3d contourW="19050" prstMaterial="matte">
            <a:bevelT w="38100" h="38100" prst="angle"/>
            <a:contourClr>
              <a:schemeClr val="bg1"/>
            </a:contourClr>
          </a:sp3d>
        </p:spPr>
        <p:txBody>
          <a:bodyPr wrap="square" rtlCol="0" anchor="ctr" anchorCtr="0">
            <a:noAutofit/>
            <a:sp3d extrusionH="57150" contourW="6350" prstMaterial="matte">
              <a:bevelT w="127000" h="152400"/>
              <a:contourClr>
                <a:schemeClr val="bg1">
                  <a:lumMod val="50000"/>
                </a:schemeClr>
              </a:contourClr>
            </a:sp3d>
          </a:bodyPr>
          <a:lstStyle/>
          <a:p>
            <a:pPr algn="ctr"/>
            <a:r>
              <a:rPr lang="th-TH" sz="3600" b="1" dirty="0">
                <a:solidFill>
                  <a:srgbClr val="9BBB59">
                    <a:lumMod val="75000"/>
                  </a:srgbClr>
                </a:solidFill>
                <a:effectLst>
                  <a:innerShdw blurRad="63500" dist="50800" dir="18900000">
                    <a:prstClr val="black">
                      <a:alpha val="50000"/>
                    </a:prstClr>
                  </a:innerShdw>
                </a:effectLst>
                <a:cs typeface="IrisUPC" pitchFamily="34" charset="-34"/>
              </a:rPr>
              <a:t>วัตถุประสงค์และความสำคัญของราคากลางงานก่อสร้าง</a:t>
            </a:r>
            <a:endParaRPr lang="th-TH" sz="3600" dirty="0">
              <a:solidFill>
                <a:srgbClr val="9BBB59">
                  <a:lumMod val="75000"/>
                </a:srgbClr>
              </a:solidFill>
              <a:effectLst>
                <a:innerShdw blurRad="63500" dist="50800" dir="18900000">
                  <a:prstClr val="black">
                    <a:alpha val="50000"/>
                  </a:prstClr>
                </a:innerShdw>
              </a:effectLst>
            </a:endParaRPr>
          </a:p>
        </p:txBody>
      </p:sp>
      <p:pic>
        <p:nvPicPr>
          <p:cNvPr id="6" name="รูปภาพ 5"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Tree>
    <p:extLst>
      <p:ext uri="{BB962C8B-B14F-4D97-AF65-F5344CB8AC3E}">
        <p14:creationId xmlns:p14="http://schemas.microsoft.com/office/powerpoint/2010/main" val="1547889815"/>
      </p:ext>
    </p:extLst>
  </p:cSld>
  <p:clrMapOvr>
    <a:masterClrMapping/>
  </p:clrMapOvr>
  <p:transition spd="slow">
    <p:wedge/>
  </p:transition>
</p:sld>
</file>

<file path=ppt/slides/slide6.xml><?xml version="1.0" encoding="utf-8"?>
<p:sld xmlns:a="http://schemas.openxmlformats.org/drawingml/2006/main" xmlns:r="http://schemas.openxmlformats.org/officeDocument/2006/relationships" xmlns:p="http://schemas.openxmlformats.org/presentationml/2006/main">
  <p:cSld>
    <p:bg>
      <p:bgPr>
        <a:pattFill prst="smConfetti">
          <a:fgClr>
            <a:srgbClr val="739BCB"/>
          </a:fgClr>
          <a:bgClr>
            <a:schemeClr val="bg1"/>
          </a:bgClr>
        </a:pattFill>
        <a:effectLst/>
      </p:bgPr>
    </p:bg>
    <p:spTree>
      <p:nvGrpSpPr>
        <p:cNvPr id="1" name=""/>
        <p:cNvGrpSpPr/>
        <p:nvPr/>
      </p:nvGrpSpPr>
      <p:grpSpPr>
        <a:xfrm>
          <a:off x="0" y="0"/>
          <a:ext cx="0" cy="0"/>
          <a:chOff x="0" y="0"/>
          <a:chExt cx="0" cy="0"/>
        </a:xfrm>
      </p:grpSpPr>
      <p:sp>
        <p:nvSpPr>
          <p:cNvPr id="690181" name="Text Box 5"/>
          <p:cNvSpPr txBox="1">
            <a:spLocks noChangeArrowheads="1"/>
          </p:cNvSpPr>
          <p:nvPr/>
        </p:nvSpPr>
        <p:spPr bwMode="auto">
          <a:xfrm>
            <a:off x="246187" y="1016240"/>
            <a:ext cx="8651985" cy="5688632"/>
          </a:xfrm>
          <a:prstGeom prst="rect">
            <a:avLst/>
          </a:prstGeom>
          <a:pattFill prst="lgConfetti">
            <a:fgClr>
              <a:schemeClr val="accent4">
                <a:lumMod val="20000"/>
                <a:lumOff val="80000"/>
              </a:schemeClr>
            </a:fgClr>
            <a:bgClr>
              <a:schemeClr val="bg1"/>
            </a:bgClr>
          </a:pattFill>
          <a:ln w="12700" algn="ctr">
            <a:noFill/>
            <a:miter lim="800000"/>
            <a:headEnd/>
            <a:tailEnd/>
          </a:ln>
          <a:effectLst/>
          <a:scene3d>
            <a:camera prst="orthographicFront"/>
            <a:lightRig rig="soft" dir="t"/>
          </a:scene3d>
          <a:sp3d extrusionH="50800" contourW="12700">
            <a:bevelT w="50800" h="50800" prst="artDeco"/>
            <a:contourClr>
              <a:srgbClr val="00B050"/>
            </a:contourClr>
          </a:sp3d>
        </p:spPr>
        <p:txBody>
          <a:bodyPr wrap="square" anchor="ctr">
            <a:noAutofit/>
            <a:sp3d contourW="6350">
              <a:contourClr>
                <a:schemeClr val="tx1"/>
              </a:contourClr>
            </a:sp3d>
          </a:bodyPr>
          <a:lstStyle/>
          <a:p>
            <a:pPr marL="265113" indent="-265113">
              <a:lnSpc>
                <a:spcPct val="75000"/>
              </a:lnSpc>
              <a:spcBef>
                <a:spcPts val="600"/>
              </a:spcBef>
              <a:buClr>
                <a:srgbClr val="FF0000"/>
              </a:buClr>
              <a:buSzPct val="60000"/>
              <a:buFont typeface="Wingdings" pitchFamily="2" charset="2"/>
              <a:buChar char="Ø"/>
            </a:pPr>
            <a:r>
              <a:rPr lang="th-TH" sz="2200" b="1" dirty="0">
                <a:solidFill>
                  <a:srgbClr val="0000CC"/>
                </a:solidFill>
                <a:effectLst>
                  <a:innerShdw blurRad="114300">
                    <a:prstClr val="black"/>
                  </a:innerShdw>
                </a:effectLst>
                <a:cs typeface="IrisUPC" pitchFamily="34" charset="-34"/>
              </a:rPr>
              <a:t>เพื่อเป็นการส่งเสริมและสนับสนุนให้กระบวนการจัดจ้างก่อสร้างในงานก่อสร้างของทางราชการ    เป็นไป</a:t>
            </a:r>
            <a:br>
              <a:rPr lang="th-TH" sz="2200" b="1" dirty="0">
                <a:solidFill>
                  <a:srgbClr val="0000CC"/>
                </a:solidFill>
                <a:effectLst>
                  <a:innerShdw blurRad="114300">
                    <a:prstClr val="black"/>
                  </a:innerShdw>
                </a:effectLst>
                <a:cs typeface="IrisUPC" pitchFamily="34" charset="-34"/>
              </a:rPr>
            </a:br>
            <a:r>
              <a:rPr lang="th-TH" sz="2200" b="1" dirty="0">
                <a:solidFill>
                  <a:srgbClr val="0000CC"/>
                </a:solidFill>
                <a:effectLst>
                  <a:innerShdw blurRad="114300">
                    <a:prstClr val="black"/>
                  </a:innerShdw>
                </a:effectLst>
                <a:cs typeface="IrisUPC" pitchFamily="34" charset="-34"/>
              </a:rPr>
              <a:t>อย่างโปร่งใส  ตรวจสอบได้ และสร้างความเป็นธรรมให้กับทุกฝ่าย  ซึ่งจะช่วยลดปัญหาการวิ่งเต้นเพื่อขอ</a:t>
            </a:r>
            <a:br>
              <a:rPr lang="th-TH" sz="2200" b="1" dirty="0">
                <a:solidFill>
                  <a:srgbClr val="0000CC"/>
                </a:solidFill>
                <a:effectLst>
                  <a:innerShdw blurRad="114300">
                    <a:prstClr val="black"/>
                  </a:innerShdw>
                </a:effectLst>
                <a:cs typeface="IrisUPC" pitchFamily="34" charset="-34"/>
              </a:rPr>
            </a:br>
            <a:r>
              <a:rPr lang="th-TH" sz="2200" b="1" dirty="0">
                <a:solidFill>
                  <a:srgbClr val="0000CC"/>
                </a:solidFill>
                <a:effectLst>
                  <a:innerShdw blurRad="114300">
                    <a:prstClr val="black"/>
                  </a:innerShdw>
                </a:effectLst>
                <a:cs typeface="IrisUPC" pitchFamily="34" charset="-34"/>
              </a:rPr>
              <a:t>ทราบรายละเอียดเกี่ยวกับราคากลาง และลดปัญหาหารทุจริตในงานก่อสร้างของทางราชการได้ทางหนึ่ง</a:t>
            </a:r>
          </a:p>
          <a:p>
            <a:pPr marL="265113" indent="-265113">
              <a:lnSpc>
                <a:spcPct val="75000"/>
              </a:lnSpc>
              <a:spcBef>
                <a:spcPts val="600"/>
              </a:spcBef>
              <a:buClr>
                <a:srgbClr val="FF0000"/>
              </a:buClr>
              <a:buSzPct val="60000"/>
              <a:buFont typeface="Wingdings" pitchFamily="2" charset="2"/>
              <a:buChar char="Ø"/>
            </a:pPr>
            <a:r>
              <a:rPr lang="th-TH" sz="2200" b="1" dirty="0">
                <a:solidFill>
                  <a:srgbClr val="0000CC"/>
                </a:solidFill>
                <a:effectLst>
                  <a:innerShdw blurRad="114300">
                    <a:prstClr val="black"/>
                  </a:innerShdw>
                </a:effectLst>
                <a:cs typeface="IrisUPC" pitchFamily="34" charset="-34"/>
              </a:rPr>
              <a:t>เดิมมีข้อกำหนดให้ปกปิดราคากลางและรายละเอียดการคำนวณราคากลางงานก่อสร้าง  </a:t>
            </a:r>
          </a:p>
          <a:p>
            <a:pPr marL="265113" indent="-265113">
              <a:lnSpc>
                <a:spcPct val="75000"/>
              </a:lnSpc>
              <a:spcBef>
                <a:spcPts val="600"/>
              </a:spcBef>
              <a:buClr>
                <a:srgbClr val="FF0000"/>
              </a:buClr>
              <a:buSzPct val="60000"/>
              <a:buFont typeface="Wingdings" pitchFamily="2" charset="2"/>
              <a:buChar char="Ø"/>
            </a:pPr>
            <a:r>
              <a:rPr lang="th-TH" sz="2200" b="1" dirty="0">
                <a:solidFill>
                  <a:srgbClr val="0000CC"/>
                </a:solidFill>
                <a:effectLst>
                  <a:innerShdw blurRad="114300">
                    <a:prstClr val="black"/>
                  </a:innerShdw>
                </a:effectLst>
                <a:cs typeface="IrisUPC" pitchFamily="34" charset="-34"/>
              </a:rPr>
              <a:t>ต่อมา  คณะรัฐมนตรีได้มีมติเมื่อวันที่ </a:t>
            </a:r>
            <a:r>
              <a:rPr lang="th-TH" sz="2200" b="1" dirty="0">
                <a:solidFill>
                  <a:srgbClr val="0000CC"/>
                </a:solidFill>
                <a:effectLst>
                  <a:innerShdw blurRad="114300">
                    <a:prstClr val="black"/>
                  </a:innerShdw>
                </a:effectLst>
                <a:latin typeface="EucrosiaUPC" panose="02020603050405020304" pitchFamily="18" charset="-34"/>
                <a:cs typeface="EucrosiaUPC" panose="02020603050405020304" pitchFamily="18" charset="-34"/>
              </a:rPr>
              <a:t>6 </a:t>
            </a:r>
            <a:r>
              <a:rPr lang="th-TH" sz="2200" b="1" dirty="0">
                <a:solidFill>
                  <a:srgbClr val="0000CC"/>
                </a:solidFill>
                <a:effectLst>
                  <a:innerShdw blurRad="114300">
                    <a:prstClr val="black"/>
                  </a:innerShdw>
                </a:effectLst>
                <a:cs typeface="IrisUPC" pitchFamily="34" charset="-34"/>
              </a:rPr>
              <a:t>มกราคม</a:t>
            </a:r>
            <a:r>
              <a:rPr lang="th-TH" sz="2200" b="1" dirty="0">
                <a:solidFill>
                  <a:srgbClr val="0000CC"/>
                </a:solidFill>
                <a:effectLst>
                  <a:innerShdw blurRad="114300">
                    <a:prstClr val="black"/>
                  </a:innerShdw>
                </a:effectLst>
                <a:latin typeface="EucrosiaUPC" panose="02020603050405020304" pitchFamily="18" charset="-34"/>
                <a:cs typeface="EucrosiaUPC" panose="02020603050405020304" pitchFamily="18" charset="-34"/>
              </a:rPr>
              <a:t> 2541   </a:t>
            </a:r>
            <a:r>
              <a:rPr lang="th-TH" sz="2200" b="1" dirty="0">
                <a:solidFill>
                  <a:srgbClr val="0000CC"/>
                </a:solidFill>
                <a:effectLst>
                  <a:innerShdw blurRad="114300">
                    <a:prstClr val="black"/>
                  </a:innerShdw>
                </a:effectLst>
                <a:cs typeface="IrisUPC" pitchFamily="34" charset="-34"/>
              </a:rPr>
              <a:t> เห็นชอบให้มีการประกาศเปิดเผยราคากลาง</a:t>
            </a:r>
            <a:br>
              <a:rPr lang="th-TH" sz="2200" b="1" dirty="0">
                <a:solidFill>
                  <a:srgbClr val="0000CC"/>
                </a:solidFill>
                <a:effectLst>
                  <a:innerShdw blurRad="114300">
                    <a:prstClr val="black"/>
                  </a:innerShdw>
                </a:effectLst>
                <a:cs typeface="IrisUPC" pitchFamily="34" charset="-34"/>
              </a:rPr>
            </a:br>
            <a:r>
              <a:rPr lang="th-TH" sz="2200" b="1" dirty="0">
                <a:solidFill>
                  <a:srgbClr val="0000CC"/>
                </a:solidFill>
                <a:effectLst>
                  <a:innerShdw blurRad="114300">
                    <a:prstClr val="black"/>
                  </a:innerShdw>
                </a:effectLst>
                <a:cs typeface="IrisUPC" pitchFamily="34" charset="-34"/>
              </a:rPr>
              <a:t>งานก่อสร้างในประกาศสอบราคาและประกาศประกวดราคา</a:t>
            </a:r>
          </a:p>
          <a:p>
            <a:pPr marL="265113" indent="-265113">
              <a:lnSpc>
                <a:spcPct val="75000"/>
              </a:lnSpc>
              <a:spcBef>
                <a:spcPts val="600"/>
              </a:spcBef>
              <a:buClr>
                <a:srgbClr val="FF0000"/>
              </a:buClr>
              <a:buSzPct val="60000"/>
              <a:buFont typeface="Wingdings" pitchFamily="2" charset="2"/>
              <a:buChar char="Ø"/>
            </a:pPr>
            <a:r>
              <a:rPr lang="th-TH" sz="2200" b="1" dirty="0">
                <a:solidFill>
                  <a:srgbClr val="0000CC"/>
                </a:solidFill>
                <a:effectLst>
                  <a:innerShdw blurRad="114300">
                    <a:prstClr val="black"/>
                  </a:innerShdw>
                </a:effectLst>
                <a:cs typeface="IrisUPC" pitchFamily="34" charset="-34"/>
              </a:rPr>
              <a:t>หลักเกณฑ์การคำนวณราคากลางงานก่อสร้างตามมติคณะรัฐมนตรีเมื่อวันที่ </a:t>
            </a:r>
            <a:r>
              <a:rPr lang="th-TH" sz="2200" b="1" dirty="0">
                <a:solidFill>
                  <a:srgbClr val="0000CC"/>
                </a:solidFill>
                <a:effectLst>
                  <a:innerShdw blurRad="114300">
                    <a:prstClr val="black"/>
                  </a:innerShdw>
                </a:effectLst>
                <a:latin typeface="EucrosiaUPC" panose="02020603050405020304" pitchFamily="18" charset="-34"/>
                <a:cs typeface="EucrosiaUPC" panose="02020603050405020304" pitchFamily="18" charset="-34"/>
              </a:rPr>
              <a:t>13</a:t>
            </a:r>
            <a:r>
              <a:rPr lang="th-TH" sz="2200" b="1" dirty="0">
                <a:solidFill>
                  <a:srgbClr val="0000CC"/>
                </a:solidFill>
                <a:effectLst>
                  <a:innerShdw blurRad="114300">
                    <a:prstClr val="black"/>
                  </a:innerShdw>
                </a:effectLst>
                <a:cs typeface="IrisUPC" pitchFamily="34" charset="-34"/>
              </a:rPr>
              <a:t> มีนาคม</a:t>
            </a:r>
            <a:r>
              <a:rPr lang="th-TH" sz="2200" b="1" dirty="0">
                <a:solidFill>
                  <a:srgbClr val="0000CC"/>
                </a:solidFill>
                <a:effectLst>
                  <a:innerShdw blurRad="114300">
                    <a:prstClr val="black"/>
                  </a:innerShdw>
                </a:effectLst>
                <a:latin typeface="EucrosiaUPC" panose="02020603050405020304" pitchFamily="18" charset="-34"/>
                <a:cs typeface="EucrosiaUPC" panose="02020603050405020304" pitchFamily="18" charset="-34"/>
              </a:rPr>
              <a:t> 2555</a:t>
            </a:r>
            <a:r>
              <a:rPr lang="th-TH" sz="2200" b="1" dirty="0">
                <a:solidFill>
                  <a:srgbClr val="0000CC"/>
                </a:solidFill>
                <a:effectLst>
                  <a:innerShdw blurRad="114300">
                    <a:prstClr val="black"/>
                  </a:innerShdw>
                </a:effectLst>
                <a:cs typeface="IrisUPC" pitchFamily="34" charset="-34"/>
              </a:rPr>
              <a:t>  ได้มีข้อ</a:t>
            </a:r>
            <a:br>
              <a:rPr lang="th-TH" sz="2200" b="1" dirty="0">
                <a:solidFill>
                  <a:srgbClr val="0000CC"/>
                </a:solidFill>
                <a:effectLst>
                  <a:innerShdw blurRad="114300">
                    <a:prstClr val="black"/>
                  </a:innerShdw>
                </a:effectLst>
                <a:cs typeface="IrisUPC" pitchFamily="34" charset="-34"/>
              </a:rPr>
            </a:br>
            <a:r>
              <a:rPr lang="th-TH" sz="2200" b="1" dirty="0">
                <a:solidFill>
                  <a:srgbClr val="0000CC"/>
                </a:solidFill>
                <a:effectLst>
                  <a:innerShdw blurRad="114300">
                    <a:prstClr val="black"/>
                  </a:innerShdw>
                </a:effectLst>
                <a:cs typeface="IrisUPC" pitchFamily="34" charset="-34"/>
              </a:rPr>
              <a:t>กำหนดเกี่ยวกับการประกาศเปิดเผยราคากลางงานก่อสร้าง   ไว้ในส่วนของแนวทางและวิธีปฏิบัติเกี่ยวกับ</a:t>
            </a:r>
            <a:br>
              <a:rPr lang="th-TH" sz="2200" b="1" dirty="0">
                <a:solidFill>
                  <a:srgbClr val="0000CC"/>
                </a:solidFill>
                <a:effectLst>
                  <a:innerShdw blurRad="114300">
                    <a:prstClr val="black"/>
                  </a:innerShdw>
                </a:effectLst>
                <a:cs typeface="IrisUPC" pitchFamily="34" charset="-34"/>
              </a:rPr>
            </a:br>
            <a:r>
              <a:rPr lang="th-TH" sz="2200" b="1" dirty="0">
                <a:solidFill>
                  <a:srgbClr val="0000CC"/>
                </a:solidFill>
                <a:effectLst>
                  <a:innerShdw blurRad="114300">
                    <a:prstClr val="black"/>
                  </a:innerShdw>
                </a:effectLst>
                <a:cs typeface="IrisUPC" pitchFamily="34" charset="-34"/>
              </a:rPr>
              <a:t>หลักเกณฑ์การคำนวณราคากลางงานก่อสร้าง  ข้อ </a:t>
            </a:r>
            <a:r>
              <a:rPr lang="th-TH" sz="2200" b="1" dirty="0">
                <a:solidFill>
                  <a:srgbClr val="0000CC"/>
                </a:solidFill>
                <a:effectLst>
                  <a:innerShdw blurRad="114300">
                    <a:prstClr val="black"/>
                  </a:innerShdw>
                </a:effectLst>
                <a:latin typeface="EucrosiaUPC" pitchFamily="18" charset="-34"/>
                <a:cs typeface="EucrosiaUPC" pitchFamily="18" charset="-34"/>
              </a:rPr>
              <a:t>20</a:t>
            </a:r>
            <a:endParaRPr lang="th-TH" sz="2200" b="1" dirty="0">
              <a:solidFill>
                <a:srgbClr val="0000CC"/>
              </a:solidFill>
              <a:latin typeface="IrisUPC" pitchFamily="34" charset="-34"/>
              <a:cs typeface="IrisUPC" pitchFamily="34" charset="-34"/>
            </a:endParaRPr>
          </a:p>
          <a:p>
            <a:pPr marL="265113" indent="-265113">
              <a:lnSpc>
                <a:spcPct val="75000"/>
              </a:lnSpc>
              <a:spcBef>
                <a:spcPts val="600"/>
              </a:spcBef>
              <a:buClr>
                <a:srgbClr val="C00000"/>
              </a:buClr>
              <a:buSzPct val="60000"/>
              <a:buFont typeface="Wingdings" pitchFamily="2" charset="2"/>
              <a:buChar char="Ø"/>
            </a:pPr>
            <a:r>
              <a:rPr lang="th-TH" sz="2200" b="1" dirty="0">
                <a:solidFill>
                  <a:srgbClr val="0000CC"/>
                </a:solidFill>
                <a:latin typeface="IrisUPC" pitchFamily="34" charset="-34"/>
                <a:cs typeface="IrisUPC" pitchFamily="34" charset="-34"/>
              </a:rPr>
              <a:t>พระราชบัญญัติประกอบรัฐธรรมนูญว่าด้วยการป้องกันและปราบปรามการทุจริต  พ.ศ.  </a:t>
            </a:r>
            <a:r>
              <a:rPr lang="th-TH" sz="2200" b="1" dirty="0">
                <a:solidFill>
                  <a:srgbClr val="0000CC"/>
                </a:solidFill>
                <a:latin typeface="EucrosiaUPC" pitchFamily="18" charset="-34"/>
                <a:cs typeface="EucrosiaUPC" pitchFamily="18" charset="-34"/>
              </a:rPr>
              <a:t>2542</a:t>
            </a:r>
            <a:r>
              <a:rPr lang="th-TH" sz="2200" b="1" dirty="0">
                <a:solidFill>
                  <a:srgbClr val="0000CC"/>
                </a:solidFill>
                <a:latin typeface="IrisUPC" pitchFamily="34" charset="-34"/>
                <a:cs typeface="IrisUPC" pitchFamily="34" charset="-34"/>
              </a:rPr>
              <a:t>      แก้ไข</a:t>
            </a:r>
            <a:br>
              <a:rPr lang="th-TH" sz="2200" b="1" dirty="0">
                <a:solidFill>
                  <a:srgbClr val="0000CC"/>
                </a:solidFill>
                <a:latin typeface="IrisUPC" pitchFamily="34" charset="-34"/>
                <a:cs typeface="IrisUPC" pitchFamily="34" charset="-34"/>
              </a:rPr>
            </a:br>
            <a:r>
              <a:rPr lang="th-TH" sz="2200" b="1" dirty="0">
                <a:solidFill>
                  <a:srgbClr val="0000CC"/>
                </a:solidFill>
                <a:latin typeface="IrisUPC" pitchFamily="34" charset="-34"/>
                <a:cs typeface="IrisUPC" pitchFamily="34" charset="-34"/>
              </a:rPr>
              <a:t>เพิ่มเติม (ฉบับที่ </a:t>
            </a:r>
            <a:r>
              <a:rPr lang="th-TH" sz="2200" b="1" dirty="0">
                <a:solidFill>
                  <a:srgbClr val="0000CC"/>
                </a:solidFill>
                <a:latin typeface="EucrosiaUPC" pitchFamily="18" charset="-34"/>
                <a:cs typeface="EucrosiaUPC" pitchFamily="18" charset="-34"/>
              </a:rPr>
              <a:t>2</a:t>
            </a:r>
            <a:r>
              <a:rPr lang="th-TH" sz="2200" b="1" dirty="0">
                <a:solidFill>
                  <a:srgbClr val="0000CC"/>
                </a:solidFill>
                <a:latin typeface="IrisUPC" pitchFamily="34" charset="-34"/>
                <a:cs typeface="IrisUPC" pitchFamily="34" charset="-34"/>
              </a:rPr>
              <a:t>) พ.ศ. </a:t>
            </a:r>
            <a:r>
              <a:rPr lang="th-TH" sz="2200" b="1" dirty="0">
                <a:solidFill>
                  <a:srgbClr val="0000CC"/>
                </a:solidFill>
                <a:latin typeface="EucrosiaUPC" pitchFamily="18" charset="-34"/>
                <a:cs typeface="EucrosiaUPC" pitchFamily="18" charset="-34"/>
              </a:rPr>
              <a:t>2554   </a:t>
            </a:r>
            <a:r>
              <a:rPr lang="th-TH" sz="2200" b="1" dirty="0">
                <a:solidFill>
                  <a:srgbClr val="0000CC"/>
                </a:solidFill>
                <a:latin typeface="IrisUPC" pitchFamily="34" charset="-34"/>
                <a:cs typeface="IrisUPC" pitchFamily="34" charset="-34"/>
              </a:rPr>
              <a:t>ให้เพิ่มความ</a:t>
            </a:r>
            <a:r>
              <a:rPr lang="th-TH" sz="2200" b="1" dirty="0">
                <a:solidFill>
                  <a:srgbClr val="984807"/>
                </a:solidFill>
                <a:latin typeface="IrisUPC" pitchFamily="34" charset="-34"/>
                <a:cs typeface="IrisUPC" pitchFamily="34" charset="-34"/>
              </a:rPr>
              <a:t>มาตรา </a:t>
            </a:r>
            <a:r>
              <a:rPr lang="th-TH" sz="2200" b="1" dirty="0">
                <a:solidFill>
                  <a:srgbClr val="984807"/>
                </a:solidFill>
                <a:latin typeface="EucrosiaUPC" pitchFamily="18" charset="-34"/>
                <a:cs typeface="EucrosiaUPC" pitchFamily="18" charset="-34"/>
              </a:rPr>
              <a:t>103/7 </a:t>
            </a:r>
            <a:r>
              <a:rPr lang="th-TH" sz="2200" b="1" dirty="0">
                <a:solidFill>
                  <a:srgbClr val="984807"/>
                </a:solidFill>
                <a:latin typeface="IrisUPC" panose="020B0604020202020204" pitchFamily="34" charset="-34"/>
                <a:cs typeface="IrisUPC" panose="020B0604020202020204" pitchFamily="34" charset="-34"/>
              </a:rPr>
              <a:t>วรรคหนึ่ง    </a:t>
            </a:r>
            <a:r>
              <a:rPr lang="th-TH" sz="2200" b="1" dirty="0">
                <a:solidFill>
                  <a:srgbClr val="003300"/>
                </a:solidFill>
                <a:latin typeface="IrisUPC" panose="020B0604020202020204" pitchFamily="34" charset="-34"/>
                <a:cs typeface="IrisUPC" panose="020B0604020202020204" pitchFamily="34" charset="-34"/>
              </a:rPr>
              <a:t> บัญญัติ</a:t>
            </a:r>
            <a:r>
              <a:rPr lang="th-TH" sz="2200" b="1" dirty="0">
                <a:solidFill>
                  <a:srgbClr val="984807"/>
                </a:solidFill>
                <a:latin typeface="IrisUPC" pitchFamily="34" charset="-34"/>
                <a:cs typeface="IrisUPC" pitchFamily="34" charset="-34"/>
              </a:rPr>
              <a:t>ให้</a:t>
            </a:r>
            <a:r>
              <a:rPr lang="th-TH" sz="2200" b="1" dirty="0">
                <a:solidFill>
                  <a:srgbClr val="F79646">
                    <a:lumMod val="50000"/>
                  </a:srgbClr>
                </a:solidFill>
                <a:latin typeface="IrisUPC" pitchFamily="34" charset="-34"/>
                <a:cs typeface="IrisUPC" pitchFamily="34" charset="-34"/>
              </a:rPr>
              <a:t>หน่วยงานของรัฐ</a:t>
            </a:r>
            <a:br>
              <a:rPr lang="th-TH" sz="2200" b="1" dirty="0">
                <a:solidFill>
                  <a:srgbClr val="F79646">
                    <a:lumMod val="50000"/>
                  </a:srgbClr>
                </a:solidFill>
                <a:latin typeface="IrisUPC" pitchFamily="34" charset="-34"/>
                <a:cs typeface="IrisUPC" pitchFamily="34" charset="-34"/>
              </a:rPr>
            </a:br>
            <a:r>
              <a:rPr lang="th-TH" sz="2200" b="1" dirty="0">
                <a:solidFill>
                  <a:srgbClr val="F79646">
                    <a:lumMod val="50000"/>
                  </a:srgbClr>
                </a:solidFill>
                <a:latin typeface="IrisUPC" pitchFamily="34" charset="-34"/>
                <a:cs typeface="IrisUPC" pitchFamily="34" charset="-34"/>
              </a:rPr>
              <a:t>ต้องดำเนินการจัดทำข้อมูลรายละเอียดค่าใช้จ่ายเกี่ยวกับการจัดซื้อจัดจ้าง โดยเฉพาะราคากลางและการ</a:t>
            </a:r>
            <a:br>
              <a:rPr lang="th-TH" sz="2200" b="1" dirty="0">
                <a:solidFill>
                  <a:srgbClr val="F79646">
                    <a:lumMod val="50000"/>
                  </a:srgbClr>
                </a:solidFill>
                <a:latin typeface="IrisUPC" pitchFamily="34" charset="-34"/>
                <a:cs typeface="IrisUPC" pitchFamily="34" charset="-34"/>
              </a:rPr>
            </a:br>
            <a:r>
              <a:rPr lang="th-TH" sz="2200" b="1" dirty="0">
                <a:solidFill>
                  <a:srgbClr val="F79646">
                    <a:lumMod val="50000"/>
                  </a:srgbClr>
                </a:solidFill>
                <a:latin typeface="IrisUPC" pitchFamily="34" charset="-34"/>
                <a:cs typeface="IrisUPC" pitchFamily="34" charset="-34"/>
              </a:rPr>
              <a:t>คำนวณราคากลางไว้ในระบบข้อมูลทางอิเล็กทรอนิกส์เพื่อให้ประชาชนเข้าตรวจดูได้ </a:t>
            </a:r>
            <a:r>
              <a:rPr lang="th-TH" sz="2200" b="1" dirty="0">
                <a:solidFill>
                  <a:srgbClr val="003300"/>
                </a:solidFill>
                <a:latin typeface="IrisUPC" pitchFamily="34" charset="-34"/>
                <a:cs typeface="IrisUPC" pitchFamily="34" charset="-34"/>
              </a:rPr>
              <a:t>   </a:t>
            </a:r>
            <a:r>
              <a:rPr lang="th-TH" sz="2200" b="1" dirty="0">
                <a:solidFill>
                  <a:srgbClr val="0000CC"/>
                </a:solidFill>
                <a:latin typeface="IrisUPC" pitchFamily="34" charset="-34"/>
                <a:cs typeface="IrisUPC" pitchFamily="34" charset="-34"/>
              </a:rPr>
              <a:t> </a:t>
            </a:r>
          </a:p>
          <a:p>
            <a:pPr marL="266700">
              <a:lnSpc>
                <a:spcPct val="75000"/>
              </a:lnSpc>
              <a:spcBef>
                <a:spcPts val="600"/>
              </a:spcBef>
              <a:buClr>
                <a:srgbClr val="C00000"/>
              </a:buClr>
              <a:buSzPct val="60000"/>
            </a:pPr>
            <a:r>
              <a:rPr lang="th-TH" sz="2200" b="1" dirty="0">
                <a:solidFill>
                  <a:srgbClr val="0000CC"/>
                </a:solidFill>
                <a:latin typeface="IrisUPC" pitchFamily="34" charset="-34"/>
                <a:cs typeface="IrisUPC" pitchFamily="34" charset="-34"/>
              </a:rPr>
              <a:t>	และ</a:t>
            </a:r>
            <a:r>
              <a:rPr lang="th-TH" sz="2200" b="1" dirty="0">
                <a:solidFill>
                  <a:srgbClr val="003300"/>
                </a:solidFill>
                <a:latin typeface="IrisUPC" pitchFamily="34" charset="-34"/>
                <a:cs typeface="IrisUPC" pitchFamily="34" charset="-34"/>
              </a:rPr>
              <a:t>มาตรา </a:t>
            </a:r>
            <a:r>
              <a:rPr lang="th-TH" sz="2200" b="1" dirty="0">
                <a:solidFill>
                  <a:srgbClr val="003300"/>
                </a:solidFill>
                <a:latin typeface="EucrosiaUPC" pitchFamily="18" charset="-34"/>
                <a:cs typeface="EucrosiaUPC" pitchFamily="18" charset="-34"/>
              </a:rPr>
              <a:t>103/8 </a:t>
            </a:r>
            <a:r>
              <a:rPr lang="th-TH" sz="2200" b="1" dirty="0">
                <a:solidFill>
                  <a:srgbClr val="003300"/>
                </a:solidFill>
                <a:latin typeface="IrisUPC" pitchFamily="34" charset="-34"/>
                <a:cs typeface="IrisUPC" pitchFamily="34" charset="-34"/>
              </a:rPr>
              <a:t> กำหนดให้คณะกรรมการ ป.ป.ช.  มีหน้าที่รายงานต่อคณะรัฐมนตรี   เพื่อสั่ง</a:t>
            </a:r>
            <a:br>
              <a:rPr lang="th-TH" sz="2200" b="1" dirty="0">
                <a:solidFill>
                  <a:srgbClr val="003300"/>
                </a:solidFill>
                <a:latin typeface="IrisUPC" pitchFamily="34" charset="-34"/>
                <a:cs typeface="IrisUPC" pitchFamily="34" charset="-34"/>
              </a:rPr>
            </a:br>
            <a:r>
              <a:rPr lang="th-TH" sz="2200" b="1" dirty="0">
                <a:solidFill>
                  <a:srgbClr val="003300"/>
                </a:solidFill>
                <a:latin typeface="IrisUPC" pitchFamily="34" charset="-34"/>
                <a:cs typeface="IrisUPC" pitchFamily="34" charset="-34"/>
              </a:rPr>
              <a:t>การให้หน่วยงานของรัฐจัดทำข้อมูลรายละเอียดค่าใช้จ่ายเกี่ยวกับการจัดซื้อจัดจ้าง   ตามมาตรา </a:t>
            </a:r>
            <a:r>
              <a:rPr lang="th-TH" sz="2200" b="1" dirty="0">
                <a:solidFill>
                  <a:srgbClr val="003300"/>
                </a:solidFill>
                <a:latin typeface="EucrosiaUPC" pitchFamily="18" charset="-34"/>
                <a:cs typeface="EucrosiaUPC" pitchFamily="18" charset="-34"/>
              </a:rPr>
              <a:t>103/7 </a:t>
            </a:r>
            <a:r>
              <a:rPr lang="th-TH" sz="2200" b="1" dirty="0">
                <a:solidFill>
                  <a:srgbClr val="003300"/>
                </a:solidFill>
                <a:latin typeface="IrisUPC" pitchFamily="34" charset="-34"/>
                <a:cs typeface="IrisUPC" pitchFamily="34" charset="-34"/>
              </a:rPr>
              <a:t>โดยหน่วยงานของรัฐจะต้องดำเนินการให้แล้วเสร็จภายใน</a:t>
            </a:r>
            <a:r>
              <a:rPr lang="th-TH" sz="2200" b="1" dirty="0">
                <a:solidFill>
                  <a:srgbClr val="FF0000"/>
                </a:solidFill>
                <a:latin typeface="IrisUPC" pitchFamily="34" charset="-34"/>
                <a:cs typeface="IrisUPC" pitchFamily="34" charset="-34"/>
              </a:rPr>
              <a:t>หนึ่งร้อยแปดสิบวัน  </a:t>
            </a:r>
            <a:r>
              <a:rPr lang="th-TH" sz="2200" b="1" dirty="0">
                <a:solidFill>
                  <a:srgbClr val="003300"/>
                </a:solidFill>
                <a:latin typeface="IrisUPC" pitchFamily="34" charset="-34"/>
                <a:cs typeface="IrisUPC" pitchFamily="34" charset="-34"/>
              </a:rPr>
              <a:t>นับแต่วันที่คณะรัฐมนตรีมี</a:t>
            </a:r>
            <a:br>
              <a:rPr lang="th-TH" sz="2200" b="1" dirty="0">
                <a:solidFill>
                  <a:srgbClr val="003300"/>
                </a:solidFill>
                <a:latin typeface="IrisUPC" pitchFamily="34" charset="-34"/>
                <a:cs typeface="IrisUPC" pitchFamily="34" charset="-34"/>
              </a:rPr>
            </a:br>
            <a:r>
              <a:rPr lang="th-TH" sz="2200" b="1" dirty="0">
                <a:solidFill>
                  <a:srgbClr val="003300"/>
                </a:solidFill>
                <a:latin typeface="IrisUPC" pitchFamily="34" charset="-34"/>
                <a:cs typeface="IrisUPC" pitchFamily="34" charset="-34"/>
              </a:rPr>
              <a:t>มติเห็นชอบให้ดำเนินการดังกล่าว   และให้คณะกรรมการ ป.ป.ช.  มีหน้าที่ติดตามผลการดำเนินการตาม</a:t>
            </a:r>
            <a:br>
              <a:rPr lang="th-TH" sz="2200" b="1" dirty="0">
                <a:solidFill>
                  <a:srgbClr val="003300"/>
                </a:solidFill>
                <a:latin typeface="IrisUPC" pitchFamily="34" charset="-34"/>
                <a:cs typeface="IrisUPC" pitchFamily="34" charset="-34"/>
              </a:rPr>
            </a:br>
            <a:r>
              <a:rPr lang="th-TH" sz="2200" b="1" dirty="0">
                <a:solidFill>
                  <a:srgbClr val="003300"/>
                </a:solidFill>
                <a:latin typeface="IrisUPC" pitchFamily="34" charset="-34"/>
                <a:cs typeface="IrisUPC" pitchFamily="34" charset="-34"/>
              </a:rPr>
              <a:t>มติคณะรัฐมนตรีในกรณีดังกล่าวด้วย       และหากหน่วยงานของรัฐใดฝ่าฝืนไม่ดำเนินการตามมติคณะ-</a:t>
            </a:r>
            <a:br>
              <a:rPr lang="th-TH" sz="2200" b="1" dirty="0">
                <a:solidFill>
                  <a:srgbClr val="003300"/>
                </a:solidFill>
                <a:latin typeface="IrisUPC" pitchFamily="34" charset="-34"/>
                <a:cs typeface="IrisUPC" pitchFamily="34" charset="-34"/>
              </a:rPr>
            </a:br>
            <a:r>
              <a:rPr lang="th-TH" sz="2200" b="1" dirty="0">
                <a:solidFill>
                  <a:srgbClr val="003300"/>
                </a:solidFill>
                <a:latin typeface="IrisUPC" pitchFamily="34" charset="-34"/>
                <a:cs typeface="IrisUPC" pitchFamily="34" charset="-34"/>
              </a:rPr>
              <a:t>รัฐมนตรีดังกล่าว        ให้ถือว่า</a:t>
            </a:r>
            <a:r>
              <a:rPr lang="th-TH" sz="2200" b="1" dirty="0">
                <a:solidFill>
                  <a:srgbClr val="984807"/>
                </a:solidFill>
                <a:latin typeface="IrisUPC" pitchFamily="34" charset="-34"/>
                <a:cs typeface="IrisUPC" pitchFamily="34" charset="-34"/>
              </a:rPr>
              <a:t>ผู้มีหน้าที่เกี่ยวข้องมีความรับผิดทางวินัยหรือเป็นเหตุให้ถูกถอดถอนจาก</a:t>
            </a:r>
            <a:br>
              <a:rPr lang="th-TH" sz="2200" b="1" dirty="0">
                <a:solidFill>
                  <a:srgbClr val="984807"/>
                </a:solidFill>
                <a:latin typeface="IrisUPC" pitchFamily="34" charset="-34"/>
                <a:cs typeface="IrisUPC" pitchFamily="34" charset="-34"/>
              </a:rPr>
            </a:br>
            <a:r>
              <a:rPr lang="th-TH" sz="2200" b="1" dirty="0">
                <a:solidFill>
                  <a:srgbClr val="984807"/>
                </a:solidFill>
                <a:latin typeface="IrisUPC" pitchFamily="34" charset="-34"/>
                <a:cs typeface="IrisUPC" pitchFamily="34" charset="-34"/>
              </a:rPr>
              <a:t>ตำแหน่ง  หรือต้องพ้นจากตำแหน่งแล้วแต่กรณี</a:t>
            </a:r>
            <a:endParaRPr lang="en-US" sz="2200" b="1" dirty="0">
              <a:solidFill>
                <a:srgbClr val="984807"/>
              </a:solidFill>
              <a:latin typeface="IrisUPC" pitchFamily="34" charset="-34"/>
              <a:cs typeface="IrisUPC" pitchFamily="34" charset="-34"/>
            </a:endParaRPr>
          </a:p>
        </p:txBody>
      </p:sp>
      <p:pic>
        <p:nvPicPr>
          <p:cNvPr id="6" name="รูปภาพ 5"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
        <p:nvSpPr>
          <p:cNvPr id="9" name="TextBox 8"/>
          <p:cNvSpPr txBox="1"/>
          <p:nvPr/>
        </p:nvSpPr>
        <p:spPr>
          <a:xfrm>
            <a:off x="2368205" y="197518"/>
            <a:ext cx="4409409" cy="646331"/>
          </a:xfrm>
          <a:prstGeom prst="rect">
            <a:avLst/>
          </a:prstGeom>
          <a:pattFill prst="lgConfetti">
            <a:fgClr>
              <a:schemeClr val="accent3">
                <a:lumMod val="60000"/>
                <a:lumOff val="40000"/>
              </a:schemeClr>
            </a:fgClr>
            <a:bgClr>
              <a:schemeClr val="bg1"/>
            </a:bgClr>
          </a:pattFill>
          <a:effectLst>
            <a:outerShdw blurRad="50800" dist="38100" dir="18900000" algn="bl" rotWithShape="0">
              <a:prstClr val="black">
                <a:alpha val="40000"/>
              </a:prstClr>
            </a:outerShdw>
          </a:effectLst>
          <a:scene3d>
            <a:camera prst="orthographicFront"/>
            <a:lightRig rig="soft" dir="t"/>
          </a:scene3d>
          <a:sp3d contourW="19050" prstMaterial="matte">
            <a:bevelT w="38100" h="38100" prst="angle"/>
            <a:contourClr>
              <a:schemeClr val="bg1"/>
            </a:contourClr>
          </a:sp3d>
        </p:spPr>
        <p:txBody>
          <a:bodyPr wrap="square" rtlCol="0" anchor="ctr" anchorCtr="0">
            <a:noAutofit/>
            <a:sp3d extrusionH="57150" contourW="6350" prstMaterial="matte">
              <a:bevelT w="127000" h="152400"/>
              <a:contourClr>
                <a:schemeClr val="bg1">
                  <a:lumMod val="50000"/>
                </a:schemeClr>
              </a:contourClr>
            </a:sp3d>
          </a:bodyPr>
          <a:lstStyle/>
          <a:p>
            <a:pPr algn="ctr"/>
            <a:r>
              <a:rPr lang="th-TH" sz="3200" b="1" dirty="0">
                <a:solidFill>
                  <a:srgbClr val="9900CC"/>
                </a:solidFill>
                <a:effectLst>
                  <a:innerShdw blurRad="63500" dist="50800" dir="18900000">
                    <a:prstClr val="black">
                      <a:alpha val="50000"/>
                    </a:prstClr>
                  </a:innerShdw>
                </a:effectLst>
                <a:cs typeface="IrisUPC" pitchFamily="34" charset="-34"/>
              </a:rPr>
              <a:t>การประกาศเปิดเผยราคากลาง</a:t>
            </a:r>
            <a:endParaRPr lang="th-TH" sz="3200" dirty="0">
              <a:solidFill>
                <a:srgbClr val="9900CC"/>
              </a:solidFill>
              <a:effectLst>
                <a:innerShdw blurRad="63500" dist="50800" dir="18900000">
                  <a:prstClr val="black">
                    <a:alpha val="50000"/>
                  </a:prstClr>
                </a:innerShdw>
              </a:effectLst>
            </a:endParaRPr>
          </a:p>
        </p:txBody>
      </p:sp>
      <p:sp>
        <p:nvSpPr>
          <p:cNvPr id="5" name="ปุ่มปฏิบัติการ: กำหนดเอง 4">
            <a:hlinkClick r:id="rId3" action="ppaction://hlinkfile" highlightClick="1"/>
          </p:cNvPr>
          <p:cNvSpPr/>
          <p:nvPr/>
        </p:nvSpPr>
        <p:spPr>
          <a:xfrm>
            <a:off x="8496644" y="6532446"/>
            <a:ext cx="45719" cy="46800"/>
          </a:xfrm>
          <a:prstGeom prst="actionButtonBlank">
            <a:avLst/>
          </a:prstGeom>
          <a:solidFill>
            <a:srgbClr val="7DE6FF"/>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solidFill>
                <a:prstClr val="white"/>
              </a:solidFill>
            </a:endParaRPr>
          </a:p>
        </p:txBody>
      </p:sp>
      <p:sp>
        <p:nvSpPr>
          <p:cNvPr id="7" name="ปุ่มปฏิบัติการ: กำหนดเอง 6">
            <a:hlinkClick r:id="rId4" action="ppaction://hlinkfile" highlightClick="1"/>
          </p:cNvPr>
          <p:cNvSpPr/>
          <p:nvPr/>
        </p:nvSpPr>
        <p:spPr>
          <a:xfrm>
            <a:off x="8595811" y="6532446"/>
            <a:ext cx="34350" cy="46800"/>
          </a:xfrm>
          <a:prstGeom prst="actionButtonBlank">
            <a:avLst/>
          </a:prstGeom>
          <a:solidFill>
            <a:srgbClr val="92D05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solidFill>
                <a:prstClr val="white"/>
              </a:solidFill>
            </a:endParaRPr>
          </a:p>
        </p:txBody>
      </p:sp>
      <p:sp>
        <p:nvSpPr>
          <p:cNvPr id="8" name="ปุ่มปฏิบัติการ: กำหนดเอง 7">
            <a:hlinkClick r:id="rId5" action="ppaction://hlinkfile" highlightClick="1"/>
          </p:cNvPr>
          <p:cNvSpPr/>
          <p:nvPr/>
        </p:nvSpPr>
        <p:spPr>
          <a:xfrm>
            <a:off x="8694562" y="6530609"/>
            <a:ext cx="34350" cy="46800"/>
          </a:xfrm>
          <a:prstGeom prst="actionButtonBlank">
            <a:avLst/>
          </a:prstGeom>
          <a:solidFill>
            <a:srgbClr val="92D05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solidFill>
                <a:prstClr val="white"/>
              </a:solidFill>
            </a:endParaRPr>
          </a:p>
        </p:txBody>
      </p:sp>
      <p:sp>
        <p:nvSpPr>
          <p:cNvPr id="10" name="ปุ่มปฏิบัติการ: กำหนดเอง 9">
            <a:hlinkClick r:id="rId6" action="ppaction://hlinkfile" highlightClick="1"/>
          </p:cNvPr>
          <p:cNvSpPr/>
          <p:nvPr/>
        </p:nvSpPr>
        <p:spPr>
          <a:xfrm>
            <a:off x="8790762" y="6534397"/>
            <a:ext cx="34350" cy="46800"/>
          </a:xfrm>
          <a:prstGeom prst="actionButtonBlank">
            <a:avLst/>
          </a:prstGeom>
          <a:solidFill>
            <a:srgbClr val="92D050"/>
          </a:solidFill>
          <a:ln>
            <a:solidFill>
              <a:srgbClr val="99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solidFill>
                <a:prstClr val="white"/>
              </a:solidFill>
            </a:endParaRPr>
          </a:p>
        </p:txBody>
      </p:sp>
      <p:sp>
        <p:nvSpPr>
          <p:cNvPr id="11" name="ปุ่มปฏิบัติการ: กำหนดเอง 10">
            <a:hlinkClick r:id="rId7" action="ppaction://hlinksldjump" highlightClick="1"/>
          </p:cNvPr>
          <p:cNvSpPr/>
          <p:nvPr/>
        </p:nvSpPr>
        <p:spPr>
          <a:xfrm>
            <a:off x="4877268" y="3481367"/>
            <a:ext cx="45719" cy="46800"/>
          </a:xfrm>
          <a:prstGeom prst="actionButtonBlank">
            <a:avLst/>
          </a:prstGeom>
          <a:solidFill>
            <a:srgbClr val="FF00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Tree>
    <p:extLst>
      <p:ext uri="{BB962C8B-B14F-4D97-AF65-F5344CB8AC3E}">
        <p14:creationId xmlns:p14="http://schemas.microsoft.com/office/powerpoint/2010/main" val="720741662"/>
      </p:ext>
    </p:extLst>
  </p:cSld>
  <p:clrMapOvr>
    <a:masterClrMapping/>
  </p:clrMapOvr>
  <p:transition spd="slow">
    <p:wedge/>
  </p:transition>
</p:sld>
</file>

<file path=ppt/slides/slide7.xml><?xml version="1.0" encoding="utf-8"?>
<p:sld xmlns:a="http://schemas.openxmlformats.org/drawingml/2006/main" xmlns:r="http://schemas.openxmlformats.org/officeDocument/2006/relationships" xmlns:p="http://schemas.openxmlformats.org/presentationml/2006/main">
  <p:cSld>
    <p:bg>
      <p:bgPr>
        <a:pattFill prst="smConfetti">
          <a:fgClr>
            <a:srgbClr val="5CAFCC"/>
          </a:fgClr>
          <a:bgClr>
            <a:schemeClr val="bg1"/>
          </a:bgClr>
        </a:pattFill>
        <a:effectLst/>
      </p:bgPr>
    </p:bg>
    <p:spTree>
      <p:nvGrpSpPr>
        <p:cNvPr id="1" name=""/>
        <p:cNvGrpSpPr/>
        <p:nvPr/>
      </p:nvGrpSpPr>
      <p:grpSpPr>
        <a:xfrm>
          <a:off x="0" y="0"/>
          <a:ext cx="0" cy="0"/>
          <a:chOff x="0" y="0"/>
          <a:chExt cx="0" cy="0"/>
        </a:xfrm>
      </p:grpSpPr>
      <p:sp>
        <p:nvSpPr>
          <p:cNvPr id="521220" name="Text Box 4"/>
          <p:cNvSpPr txBox="1">
            <a:spLocks noChangeArrowheads="1"/>
          </p:cNvSpPr>
          <p:nvPr/>
        </p:nvSpPr>
        <p:spPr bwMode="auto">
          <a:xfrm>
            <a:off x="539552" y="1953045"/>
            <a:ext cx="8064896" cy="4428283"/>
          </a:xfrm>
          <a:prstGeom prst="rect">
            <a:avLst/>
          </a:prstGeom>
          <a:pattFill prst="lgConfetti">
            <a:fgClr>
              <a:srgbClr val="C7D8A4"/>
            </a:fgClr>
            <a:bgClr>
              <a:schemeClr val="bg1"/>
            </a:bgClr>
          </a:pattFill>
          <a:ln w="38100" cap="rnd" cmpd="thickThin">
            <a:noFill/>
            <a:round/>
            <a:headEnd/>
            <a:tailEnd/>
          </a:ln>
          <a:effectLst>
            <a:outerShdw blurRad="50800" dist="38100" dir="18900000" algn="bl" rotWithShape="0">
              <a:prstClr val="black">
                <a:alpha val="40000"/>
              </a:prstClr>
            </a:outerShdw>
          </a:effectLst>
          <a:scene3d>
            <a:camera prst="orthographicFront"/>
            <a:lightRig rig="soft" dir="t"/>
          </a:scene3d>
          <a:sp3d extrusionH="50800" contourW="19050">
            <a:bevelT w="50800" h="50800" prst="artDeco"/>
            <a:contourClr>
              <a:schemeClr val="accent2">
                <a:lumMod val="60000"/>
                <a:lumOff val="40000"/>
              </a:schemeClr>
            </a:contourClr>
          </a:sp3d>
        </p:spPr>
        <p:txBody>
          <a:bodyPr wrap="square" anchor="ctr" anchorCtr="0">
            <a:noAutofit/>
          </a:bodyPr>
          <a:lstStyle/>
          <a:p>
            <a:pPr marL="265113" indent="-265113">
              <a:lnSpc>
                <a:spcPct val="85000"/>
              </a:lnSpc>
              <a:spcBef>
                <a:spcPts val="1200"/>
              </a:spcBef>
              <a:buClr>
                <a:srgbClr val="FF3300"/>
              </a:buClr>
              <a:buSzPct val="60000"/>
              <a:buFont typeface="Wingdings" pitchFamily="2" charset="2"/>
              <a:buChar char="Ø"/>
            </a:pPr>
            <a:r>
              <a:rPr lang="th-TH" sz="2600" b="1" dirty="0">
                <a:solidFill>
                  <a:srgbClr val="0000CC"/>
                </a:solidFill>
                <a:effectLst>
                  <a:innerShdw blurRad="63500" dist="50800" dir="18900000">
                    <a:prstClr val="black">
                      <a:alpha val="50000"/>
                    </a:prstClr>
                  </a:innerShdw>
                </a:effectLst>
                <a:latin typeface="IrisUPC" pitchFamily="34" charset="-34"/>
                <a:cs typeface="IrisUPC" pitchFamily="34" charset="-34"/>
              </a:rPr>
              <a:t>หลักเกณฑ์การคำนวณราคากลางงานก่อสร้าง  ตามมติคณะรัฐมนตรีเมื่อวันที่  </a:t>
            </a:r>
            <a:r>
              <a:rPr lang="th-TH" sz="2600" b="1" dirty="0">
                <a:solidFill>
                  <a:srgbClr val="0000CC"/>
                </a:solidFill>
                <a:effectLst>
                  <a:innerShdw blurRad="63500" dist="50800" dir="18900000">
                    <a:prstClr val="black">
                      <a:alpha val="50000"/>
                    </a:prstClr>
                  </a:innerShdw>
                </a:effectLst>
                <a:latin typeface="EucrosiaUPC" pitchFamily="18" charset="-34"/>
                <a:cs typeface="EucrosiaUPC" pitchFamily="18" charset="-34"/>
              </a:rPr>
              <a:t>13</a:t>
            </a:r>
            <a:br>
              <a:rPr lang="th-TH" sz="2600" b="1" dirty="0">
                <a:solidFill>
                  <a:srgbClr val="0000CC"/>
                </a:solidFill>
                <a:effectLst>
                  <a:innerShdw blurRad="63500" dist="50800" dir="18900000">
                    <a:prstClr val="black">
                      <a:alpha val="50000"/>
                    </a:prstClr>
                  </a:innerShdw>
                </a:effectLst>
                <a:latin typeface="EucrosiaUPC" pitchFamily="18" charset="-34"/>
                <a:cs typeface="EucrosiaUPC" pitchFamily="18" charset="-34"/>
              </a:rPr>
            </a:br>
            <a:r>
              <a:rPr lang="th-TH" sz="2600" b="1" dirty="0">
                <a:solidFill>
                  <a:srgbClr val="0000CC"/>
                </a:solidFill>
                <a:effectLst>
                  <a:innerShdw blurRad="63500" dist="50800" dir="18900000">
                    <a:prstClr val="black">
                      <a:alpha val="50000"/>
                    </a:prstClr>
                  </a:innerShdw>
                </a:effectLst>
                <a:latin typeface="IrisUPC" pitchFamily="34" charset="-34"/>
                <a:cs typeface="IrisUPC" pitchFamily="34" charset="-34"/>
              </a:rPr>
              <a:t>มีนาคม </a:t>
            </a:r>
            <a:r>
              <a:rPr lang="th-TH" sz="2600" b="1" dirty="0">
                <a:solidFill>
                  <a:srgbClr val="0000CC"/>
                </a:solidFill>
                <a:effectLst>
                  <a:innerShdw blurRad="63500" dist="50800" dir="18900000">
                    <a:prstClr val="black">
                      <a:alpha val="50000"/>
                    </a:prstClr>
                  </a:innerShdw>
                </a:effectLst>
                <a:latin typeface="EucrosiaUPC" pitchFamily="18" charset="-34"/>
                <a:cs typeface="EucrosiaUPC" pitchFamily="18" charset="-34"/>
              </a:rPr>
              <a:t>2555  </a:t>
            </a:r>
            <a:r>
              <a:rPr lang="th-TH" sz="2600" b="1" dirty="0">
                <a:solidFill>
                  <a:schemeClr val="accent6">
                    <a:lumMod val="50000"/>
                  </a:schemeClr>
                </a:solidFill>
                <a:effectLst>
                  <a:innerShdw blurRad="63500" dist="50800" dir="18900000">
                    <a:prstClr val="black">
                      <a:alpha val="50000"/>
                    </a:prstClr>
                  </a:innerShdw>
                </a:effectLst>
                <a:latin typeface="IrisUPC" pitchFamily="34" charset="-34"/>
                <a:cs typeface="IrisUPC" pitchFamily="34" charset="-34"/>
              </a:rPr>
              <a:t>บังคับใช้กับโครงการ/งานจ้างก่อสร้าง  ดังนี้</a:t>
            </a:r>
            <a:r>
              <a:rPr lang="th-TH" sz="2600" b="1" dirty="0">
                <a:solidFill>
                  <a:srgbClr val="0000CC"/>
                </a:solidFill>
                <a:effectLst>
                  <a:innerShdw blurRad="63500" dist="50800" dir="18900000">
                    <a:prstClr val="black">
                      <a:alpha val="50000"/>
                    </a:prstClr>
                  </a:innerShdw>
                </a:effectLst>
                <a:latin typeface="EucrosiaUPC" pitchFamily="18" charset="-34"/>
                <a:cs typeface="EucrosiaUPC" pitchFamily="18" charset="-34"/>
              </a:rPr>
              <a:t>  </a:t>
            </a:r>
          </a:p>
          <a:p>
            <a:pPr marL="719138" lvl="1" indent="-261938">
              <a:lnSpc>
                <a:spcPct val="85000"/>
              </a:lnSpc>
              <a:spcBef>
                <a:spcPts val="1200"/>
              </a:spcBef>
              <a:buClr>
                <a:srgbClr val="0000CC"/>
              </a:buClr>
              <a:buSzPct val="100000"/>
              <a:buAutoNum type="arabicPeriod"/>
            </a:pPr>
            <a:r>
              <a:rPr lang="th-TH" sz="2600" b="1" dirty="0">
                <a:solidFill>
                  <a:schemeClr val="accent6">
                    <a:lumMod val="50000"/>
                  </a:schemeClr>
                </a:solidFill>
                <a:effectLst>
                  <a:innerShdw blurRad="63500" dist="50800" dir="18900000">
                    <a:prstClr val="black">
                      <a:alpha val="50000"/>
                    </a:prstClr>
                  </a:innerShdw>
                </a:effectLst>
                <a:latin typeface="IrisUPC" pitchFamily="34" charset="-34"/>
                <a:cs typeface="IrisUPC" pitchFamily="34" charset="-34"/>
              </a:rPr>
              <a:t>งานก่อสร้าง   ตามความหมายของงานก่อสร้างที่กำหนด</a:t>
            </a:r>
            <a:r>
              <a:rPr lang="th-TH" sz="2600" b="1" dirty="0">
                <a:solidFill>
                  <a:srgbClr val="0000CC"/>
                </a:solidFill>
                <a:effectLst>
                  <a:innerShdw blurRad="63500" dist="50800" dir="18900000">
                    <a:prstClr val="black">
                      <a:alpha val="50000"/>
                    </a:prstClr>
                  </a:innerShdw>
                </a:effectLst>
                <a:latin typeface="IrisUPC" pitchFamily="34" charset="-34"/>
                <a:cs typeface="IrisUPC" pitchFamily="34" charset="-34"/>
              </a:rPr>
              <a:t>ในส่วนของแนวทาง</a:t>
            </a:r>
            <a:br>
              <a:rPr lang="th-TH" sz="2600" b="1" dirty="0">
                <a:solidFill>
                  <a:srgbClr val="0000CC"/>
                </a:solidFill>
                <a:effectLst>
                  <a:innerShdw blurRad="63500" dist="50800" dir="18900000">
                    <a:prstClr val="black">
                      <a:alpha val="50000"/>
                    </a:prstClr>
                  </a:innerShdw>
                </a:effectLst>
                <a:latin typeface="IrisUPC" pitchFamily="34" charset="-34"/>
                <a:cs typeface="IrisUPC" pitchFamily="34" charset="-34"/>
              </a:rPr>
            </a:br>
            <a:r>
              <a:rPr lang="th-TH" sz="2600" b="1" dirty="0">
                <a:solidFill>
                  <a:srgbClr val="0000CC"/>
                </a:solidFill>
                <a:effectLst>
                  <a:innerShdw blurRad="63500" dist="50800" dir="18900000">
                    <a:prstClr val="black">
                      <a:alpha val="50000"/>
                    </a:prstClr>
                  </a:innerShdw>
                </a:effectLst>
                <a:latin typeface="IrisUPC" pitchFamily="34" charset="-34"/>
                <a:cs typeface="IrisUPC" pitchFamily="34" charset="-34"/>
              </a:rPr>
              <a:t>และวิธีปฏิบัติเกี่ยวกับหลักเกณฑ์การคำนวณราคากลางงานก่อสร้าง  </a:t>
            </a:r>
            <a:r>
              <a:rPr lang="th-TH" sz="2600" b="1" dirty="0">
                <a:solidFill>
                  <a:schemeClr val="accent6">
                    <a:lumMod val="50000"/>
                  </a:schemeClr>
                </a:solidFill>
                <a:effectLst>
                  <a:innerShdw blurRad="63500" dist="50800" dir="18900000">
                    <a:prstClr val="black">
                      <a:alpha val="50000"/>
                    </a:prstClr>
                  </a:innerShdw>
                </a:effectLst>
                <a:latin typeface="IrisUPC" pitchFamily="34" charset="-34"/>
                <a:cs typeface="IrisUPC" pitchFamily="34" charset="-34"/>
              </a:rPr>
              <a:t>และ</a:t>
            </a:r>
          </a:p>
          <a:p>
            <a:pPr marL="719138" lvl="1" indent="-261938">
              <a:lnSpc>
                <a:spcPct val="85000"/>
              </a:lnSpc>
              <a:spcBef>
                <a:spcPts val="600"/>
              </a:spcBef>
              <a:buClr>
                <a:srgbClr val="0000CC"/>
              </a:buClr>
              <a:buSzPct val="100000"/>
              <a:buAutoNum type="arabicPeriod"/>
            </a:pPr>
            <a:r>
              <a:rPr lang="th-TH" sz="2600" b="1" dirty="0">
                <a:solidFill>
                  <a:srgbClr val="0000CC"/>
                </a:solidFill>
                <a:effectLst>
                  <a:innerShdw blurRad="63500" dist="50800" dir="18900000">
                    <a:prstClr val="black">
                      <a:alpha val="50000"/>
                    </a:prstClr>
                  </a:innerShdw>
                </a:effectLst>
                <a:latin typeface="IrisUPC" pitchFamily="34" charset="-34"/>
                <a:cs typeface="IrisUPC" pitchFamily="34" charset="-34"/>
              </a:rPr>
              <a:t>ต้องเป็นโครงการ/งานก่อสร้างที่</a:t>
            </a:r>
            <a:r>
              <a:rPr lang="th-TH" sz="2600" b="1" dirty="0">
                <a:solidFill>
                  <a:schemeClr val="accent6">
                    <a:lumMod val="50000"/>
                  </a:schemeClr>
                </a:solidFill>
                <a:effectLst>
                  <a:innerShdw blurRad="63500" dist="50800" dir="18900000">
                    <a:prstClr val="black">
                      <a:alpha val="50000"/>
                    </a:prstClr>
                  </a:innerShdw>
                </a:effectLst>
                <a:latin typeface="IrisUPC" pitchFamily="34" charset="-34"/>
                <a:cs typeface="IrisUPC" pitchFamily="34" charset="-34"/>
              </a:rPr>
              <a:t>ต้องดำเนินการจัดจ้างก่อสร้างตามกฎหมายและหรือระเบียบว่าด้วยการพัสดุ</a:t>
            </a:r>
          </a:p>
          <a:p>
            <a:pPr marL="271463" lvl="1">
              <a:lnSpc>
                <a:spcPct val="85000"/>
              </a:lnSpc>
              <a:spcBef>
                <a:spcPts val="600"/>
              </a:spcBef>
              <a:buClr>
                <a:srgbClr val="0000CC"/>
              </a:buClr>
              <a:buSzPct val="100000"/>
            </a:pPr>
            <a:r>
              <a:rPr lang="th-TH" sz="2600" b="1" dirty="0">
                <a:solidFill>
                  <a:schemeClr val="accent6">
                    <a:lumMod val="50000"/>
                  </a:schemeClr>
                </a:solidFill>
                <a:effectLst>
                  <a:innerShdw blurRad="63500" dist="50800" dir="18900000">
                    <a:prstClr val="black">
                      <a:alpha val="50000"/>
                    </a:prstClr>
                  </a:innerShdw>
                </a:effectLst>
                <a:latin typeface="IrisUPC" pitchFamily="34" charset="-34"/>
                <a:cs typeface="IrisUPC" pitchFamily="34" charset="-34"/>
              </a:rPr>
              <a:t>ทั้งนี้ ไม่คำนึงถึงวงเงิน มูลค่า และหรือวงเงินงบประมาณของโครงการ/งานก่อสร้าง</a:t>
            </a:r>
            <a:br>
              <a:rPr lang="th-TH" sz="2600" b="1" dirty="0">
                <a:solidFill>
                  <a:schemeClr val="accent6">
                    <a:lumMod val="50000"/>
                  </a:schemeClr>
                </a:solidFill>
                <a:effectLst>
                  <a:innerShdw blurRad="63500" dist="50800" dir="18900000">
                    <a:prstClr val="black">
                      <a:alpha val="50000"/>
                    </a:prstClr>
                  </a:innerShdw>
                </a:effectLst>
                <a:latin typeface="IrisUPC" pitchFamily="34" charset="-34"/>
                <a:cs typeface="IrisUPC" pitchFamily="34" charset="-34"/>
              </a:rPr>
            </a:br>
            <a:r>
              <a:rPr lang="th-TH" sz="2400" b="1" dirty="0">
                <a:solidFill>
                  <a:schemeClr val="accent5">
                    <a:lumMod val="75000"/>
                  </a:schemeClr>
                </a:solidFill>
                <a:effectLst>
                  <a:innerShdw blurRad="63500" dist="50800" dir="18900000">
                    <a:prstClr val="black">
                      <a:alpha val="50000"/>
                    </a:prstClr>
                  </a:innerShdw>
                </a:effectLst>
                <a:latin typeface="IrisUPC" pitchFamily="34" charset="-34"/>
                <a:cs typeface="IrisUPC" pitchFamily="34" charset="-34"/>
              </a:rPr>
              <a:t>(แนวทางและวิธีปฏิบัติฯ ข้อ </a:t>
            </a:r>
            <a:r>
              <a:rPr lang="th-TH" sz="2400" b="1" dirty="0">
                <a:solidFill>
                  <a:schemeClr val="accent5">
                    <a:lumMod val="75000"/>
                  </a:schemeClr>
                </a:solidFill>
                <a:effectLst>
                  <a:innerShdw blurRad="63500" dist="50800" dir="18900000">
                    <a:prstClr val="black">
                      <a:alpha val="50000"/>
                    </a:prstClr>
                  </a:innerShdw>
                </a:effectLst>
                <a:latin typeface="EucrosiaUPC" pitchFamily="18" charset="-34"/>
                <a:cs typeface="EucrosiaUPC" pitchFamily="18" charset="-34"/>
              </a:rPr>
              <a:t>3 และข้อ 4</a:t>
            </a:r>
            <a:r>
              <a:rPr lang="th-TH" sz="2400" b="1" dirty="0">
                <a:solidFill>
                  <a:schemeClr val="accent5">
                    <a:lumMod val="75000"/>
                  </a:schemeClr>
                </a:solidFill>
                <a:effectLst>
                  <a:innerShdw blurRad="63500" dist="50800" dir="18900000">
                    <a:prstClr val="black">
                      <a:alpha val="50000"/>
                    </a:prstClr>
                  </a:innerShdw>
                </a:effectLst>
                <a:latin typeface="IrisUPC" pitchFamily="34" charset="-34"/>
                <a:cs typeface="IrisUPC" pitchFamily="34" charset="-34"/>
              </a:rPr>
              <a:t>)</a:t>
            </a:r>
            <a:endParaRPr lang="th-TH" sz="2400" b="1" dirty="0">
              <a:solidFill>
                <a:srgbClr val="0000CC"/>
              </a:solidFill>
              <a:effectLst>
                <a:innerShdw blurRad="63500" dist="50800" dir="18900000">
                  <a:prstClr val="black">
                    <a:alpha val="50000"/>
                  </a:prstClr>
                </a:innerShdw>
              </a:effectLst>
              <a:latin typeface="IrisUPC" pitchFamily="34" charset="-34"/>
              <a:cs typeface="IrisUPC" pitchFamily="34" charset="-34"/>
            </a:endParaRPr>
          </a:p>
          <a:p>
            <a:pPr marL="265113" indent="-265113">
              <a:lnSpc>
                <a:spcPct val="85000"/>
              </a:lnSpc>
              <a:spcBef>
                <a:spcPts val="1200"/>
              </a:spcBef>
              <a:buClr>
                <a:srgbClr val="FF3300"/>
              </a:buClr>
              <a:buSzPct val="60000"/>
              <a:buFont typeface="Wingdings" pitchFamily="2" charset="2"/>
              <a:buChar char="Ø"/>
            </a:pPr>
            <a:r>
              <a:rPr lang="th-TH" sz="2600" b="1" dirty="0">
                <a:solidFill>
                  <a:schemeClr val="accent6">
                    <a:lumMod val="50000"/>
                  </a:schemeClr>
                </a:solidFill>
                <a:effectLst>
                  <a:innerShdw blurRad="63500" dist="50800" dir="18900000">
                    <a:prstClr val="black">
                      <a:alpha val="50000"/>
                    </a:prstClr>
                  </a:innerShdw>
                </a:effectLst>
                <a:latin typeface="IrisUPC" pitchFamily="34" charset="-34"/>
                <a:cs typeface="IrisUPC" pitchFamily="34" charset="-34"/>
              </a:rPr>
              <a:t>งานก่อสร้างที่หน่วยงานดำเนินการก่อสร้างหรือทำเอง</a:t>
            </a:r>
            <a:r>
              <a:rPr lang="th-TH" sz="2600" b="1" dirty="0">
                <a:solidFill>
                  <a:srgbClr val="C00000"/>
                </a:solidFill>
                <a:effectLst>
                  <a:innerShdw blurRad="63500" dist="50800" dir="18900000">
                    <a:prstClr val="black">
                      <a:alpha val="50000"/>
                    </a:prstClr>
                  </a:innerShdw>
                </a:effectLst>
                <a:latin typeface="IrisUPC" pitchFamily="34" charset="-34"/>
                <a:cs typeface="IrisUPC" pitchFamily="34" charset="-34"/>
              </a:rPr>
              <a:t>       </a:t>
            </a:r>
            <a:r>
              <a:rPr lang="th-TH" sz="2600" b="1" dirty="0">
                <a:solidFill>
                  <a:srgbClr val="0000CC"/>
                </a:solidFill>
                <a:effectLst>
                  <a:innerShdw blurRad="63500" dist="50800" dir="18900000">
                    <a:prstClr val="black">
                      <a:alpha val="50000"/>
                    </a:prstClr>
                  </a:innerShdw>
                </a:effectLst>
                <a:latin typeface="IrisUPC" pitchFamily="34" charset="-34"/>
                <a:cs typeface="IrisUPC" pitchFamily="34" charset="-34"/>
              </a:rPr>
              <a:t>ไม่อยู่ในบังคับที่ต้องถือปฏิบัติตามหลักเกณฑ์การคำนวณราคากลางงานก่อสร้างตามมติคณะรัฐมนตรี เมื่อวันที่ </a:t>
            </a:r>
            <a:r>
              <a:rPr lang="th-TH" sz="2600" b="1" dirty="0">
                <a:solidFill>
                  <a:srgbClr val="0000CC"/>
                </a:solidFill>
                <a:effectLst>
                  <a:innerShdw blurRad="63500" dist="50800" dir="18900000">
                    <a:prstClr val="black">
                      <a:alpha val="50000"/>
                    </a:prstClr>
                  </a:innerShdw>
                </a:effectLst>
                <a:latin typeface="EucrosiaUPC" pitchFamily="18" charset="-34"/>
                <a:cs typeface="EucrosiaUPC" pitchFamily="18" charset="-34"/>
              </a:rPr>
              <a:t>13 </a:t>
            </a:r>
            <a:r>
              <a:rPr lang="th-TH" sz="2600" b="1" dirty="0">
                <a:solidFill>
                  <a:srgbClr val="0000CC"/>
                </a:solidFill>
                <a:effectLst>
                  <a:innerShdw blurRad="63500" dist="50800" dir="18900000">
                    <a:prstClr val="black">
                      <a:alpha val="50000"/>
                    </a:prstClr>
                  </a:innerShdw>
                </a:effectLst>
                <a:latin typeface="IrisUPC" pitchFamily="34" charset="-34"/>
                <a:cs typeface="IrisUPC" pitchFamily="34" charset="-34"/>
              </a:rPr>
              <a:t>มีนาคม </a:t>
            </a:r>
            <a:r>
              <a:rPr lang="th-TH" sz="2600" b="1" dirty="0">
                <a:solidFill>
                  <a:srgbClr val="0000CC"/>
                </a:solidFill>
                <a:effectLst>
                  <a:innerShdw blurRad="63500" dist="50800" dir="18900000">
                    <a:prstClr val="black">
                      <a:alpha val="50000"/>
                    </a:prstClr>
                  </a:innerShdw>
                </a:effectLst>
                <a:latin typeface="EucrosiaUPC" pitchFamily="18" charset="-34"/>
                <a:cs typeface="EucrosiaUPC" pitchFamily="18" charset="-34"/>
              </a:rPr>
              <a:t>2555</a:t>
            </a:r>
            <a:r>
              <a:rPr lang="th-TH" sz="2600" b="1" dirty="0">
                <a:solidFill>
                  <a:srgbClr val="0000CC"/>
                </a:solidFill>
                <a:effectLst>
                  <a:innerShdw blurRad="63500" dist="50800" dir="18900000">
                    <a:prstClr val="black">
                      <a:alpha val="50000"/>
                    </a:prstClr>
                  </a:innerShdw>
                </a:effectLst>
                <a:latin typeface="IrisUPC" panose="020B0604020202020204" pitchFamily="34" charset="-34"/>
                <a:cs typeface="IrisUPC" panose="020B0604020202020204" pitchFamily="34" charset="-34"/>
              </a:rPr>
              <a:t> </a:t>
            </a:r>
            <a:r>
              <a:rPr lang="th-TH" sz="2600" b="1" dirty="0">
                <a:solidFill>
                  <a:schemeClr val="accent6">
                    <a:lumMod val="50000"/>
                  </a:schemeClr>
                </a:solidFill>
                <a:effectLst>
                  <a:innerShdw blurRad="63500" dist="50800" dir="18900000">
                    <a:prstClr val="black">
                      <a:alpha val="50000"/>
                    </a:prstClr>
                  </a:innerShdw>
                </a:effectLst>
                <a:latin typeface="IrisUPC" panose="020B0604020202020204" pitchFamily="34" charset="-34"/>
                <a:cs typeface="IrisUPC" panose="020B0604020202020204" pitchFamily="34" charset="-34"/>
              </a:rPr>
              <a:t>(ไม่ใช่โครงการงานจ้างก่อสร้าง)</a:t>
            </a:r>
          </a:p>
        </p:txBody>
      </p:sp>
      <p:sp>
        <p:nvSpPr>
          <p:cNvPr id="2" name="TextBox 1"/>
          <p:cNvSpPr txBox="1"/>
          <p:nvPr/>
        </p:nvSpPr>
        <p:spPr>
          <a:xfrm>
            <a:off x="1267526" y="478355"/>
            <a:ext cx="6596678" cy="1006429"/>
          </a:xfrm>
          <a:prstGeom prst="rect">
            <a:avLst/>
          </a:prstGeom>
          <a:pattFill prst="lgConfetti">
            <a:fgClr>
              <a:srgbClr val="FFE1FF"/>
            </a:fgClr>
            <a:bgClr>
              <a:schemeClr val="bg1"/>
            </a:bgClr>
          </a:pattFill>
          <a:effectLst>
            <a:outerShdw blurRad="50800" dist="38100" dir="18900000" algn="bl" rotWithShape="0">
              <a:prstClr val="black">
                <a:alpha val="40000"/>
              </a:prstClr>
            </a:outerShdw>
          </a:effectLst>
          <a:scene3d>
            <a:camera prst="orthographicFront"/>
            <a:lightRig rig="soft" dir="t"/>
          </a:scene3d>
          <a:sp3d contourW="19050" prstMaterial="matte">
            <a:bevelT w="38100" h="38100" prst="angle"/>
            <a:contourClr>
              <a:schemeClr val="bg1"/>
            </a:contourClr>
          </a:sp3d>
        </p:spPr>
        <p:txBody>
          <a:bodyPr wrap="none" rtlCol="0" anchor="b" anchorCtr="0">
            <a:noAutofit/>
          </a:bodyPr>
          <a:lstStyle/>
          <a:p>
            <a:pPr marL="457200" indent="-457200" algn="ctr">
              <a:lnSpc>
                <a:spcPct val="70000"/>
              </a:lnSpc>
              <a:spcBef>
                <a:spcPct val="0"/>
              </a:spcBef>
              <a:buClr>
                <a:srgbClr val="CCFF33"/>
              </a:buClr>
              <a:buSzPct val="70000"/>
            </a:pPr>
            <a:r>
              <a:rPr lang="th-TH" sz="3600" b="1" dirty="0">
                <a:solidFill>
                  <a:srgbClr val="7A34AE"/>
                </a:solidFill>
                <a:effectLst>
                  <a:innerShdw blurRad="63500" dist="50800" dir="16200000">
                    <a:prstClr val="black">
                      <a:alpha val="50000"/>
                    </a:prstClr>
                  </a:innerShdw>
                </a:effectLst>
                <a:latin typeface="IrisUPC" pitchFamily="34" charset="-34"/>
                <a:cs typeface="IrisUPC" pitchFamily="34" charset="-34"/>
              </a:rPr>
              <a:t>งานก่อสร้างที่อยู่ในบังคับต้องคำนวณราคากลาง</a:t>
            </a:r>
          </a:p>
          <a:p>
            <a:pPr marL="457200" indent="-457200" algn="ctr">
              <a:lnSpc>
                <a:spcPct val="70000"/>
              </a:lnSpc>
              <a:spcBef>
                <a:spcPct val="0"/>
              </a:spcBef>
              <a:buClr>
                <a:srgbClr val="CCFF33"/>
              </a:buClr>
              <a:buSzPct val="70000"/>
            </a:pPr>
            <a:r>
              <a:rPr lang="th-TH" sz="3600" b="1" dirty="0">
                <a:solidFill>
                  <a:srgbClr val="7A34AE"/>
                </a:solidFill>
                <a:effectLst>
                  <a:innerShdw blurRad="63500" dist="50800" dir="16200000">
                    <a:prstClr val="black">
                      <a:alpha val="50000"/>
                    </a:prstClr>
                  </a:innerShdw>
                </a:effectLst>
                <a:latin typeface="IrisUPC" pitchFamily="34" charset="-34"/>
                <a:cs typeface="IrisUPC" pitchFamily="34" charset="-34"/>
              </a:rPr>
              <a:t>ตามหลักเกณฑ์การคำนวณราคากลางงานก่อสร้าง</a:t>
            </a:r>
          </a:p>
        </p:txBody>
      </p:sp>
      <p:pic>
        <p:nvPicPr>
          <p:cNvPr id="5" name="รูปภาพ 4" descr="แบนฟุ้ง นูน copy.png"/>
          <p:cNvPicPr>
            <a:picLocks noChangeAspect="1"/>
          </p:cNvPicPr>
          <p:nvPr/>
        </p:nvPicPr>
        <p:blipFill>
          <a:blip r:embed="rId3" cstate="print"/>
          <a:stretch>
            <a:fillRect/>
          </a:stretch>
        </p:blipFill>
        <p:spPr>
          <a:xfrm>
            <a:off x="18106" y="6461910"/>
            <a:ext cx="370855" cy="379582"/>
          </a:xfrm>
          <a:prstGeom prst="rect">
            <a:avLst/>
          </a:prstGeom>
        </p:spPr>
      </p:pic>
      <p:sp>
        <p:nvSpPr>
          <p:cNvPr id="9" name="ปุ่มปฏิบัติการ: กำหนดเอง 8">
            <a:hlinkClick r:id="rId4" action="ppaction://hlinksldjump" highlightClick="1"/>
          </p:cNvPr>
          <p:cNvSpPr/>
          <p:nvPr/>
        </p:nvSpPr>
        <p:spPr>
          <a:xfrm>
            <a:off x="6254473" y="5902480"/>
            <a:ext cx="45719" cy="46800"/>
          </a:xfrm>
          <a:prstGeom prst="actionButtonBlank">
            <a:avLst/>
          </a:prstGeom>
          <a:solidFill>
            <a:srgbClr val="FF00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Tree>
    <p:extLst>
      <p:ext uri="{BB962C8B-B14F-4D97-AF65-F5344CB8AC3E}">
        <p14:creationId xmlns:p14="http://schemas.microsoft.com/office/powerpoint/2010/main" val="1845503762"/>
      </p:ext>
    </p:extLst>
  </p:cSld>
  <p:clrMapOvr>
    <a:masterClrMapping/>
  </p:clrMapOvr>
  <p:transition spd="slow">
    <p:wedge/>
  </p:transition>
</p:sld>
</file>

<file path=ppt/slides/slide8.xml><?xml version="1.0" encoding="utf-8"?>
<p:sld xmlns:a="http://schemas.openxmlformats.org/drawingml/2006/main" xmlns:r="http://schemas.openxmlformats.org/officeDocument/2006/relationships" xmlns:p="http://schemas.openxmlformats.org/presentationml/2006/main">
  <p:cSld>
    <p:bg>
      <p:bgPr>
        <a:pattFill prst="weave">
          <a:fgClr>
            <a:schemeClr val="bg1">
              <a:lumMod val="85000"/>
            </a:schemeClr>
          </a:fgClr>
          <a:bgClr>
            <a:schemeClr val="bg1"/>
          </a:bgClr>
        </a:pattFill>
        <a:effectLst/>
      </p:bgPr>
    </p:bg>
    <p:spTree>
      <p:nvGrpSpPr>
        <p:cNvPr id="1" name=""/>
        <p:cNvGrpSpPr/>
        <p:nvPr/>
      </p:nvGrpSpPr>
      <p:grpSpPr>
        <a:xfrm>
          <a:off x="0" y="0"/>
          <a:ext cx="0" cy="0"/>
          <a:chOff x="0" y="0"/>
          <a:chExt cx="0" cy="0"/>
        </a:xfrm>
      </p:grpSpPr>
      <p:sp>
        <p:nvSpPr>
          <p:cNvPr id="29701" name="Text Box 5"/>
          <p:cNvSpPr txBox="1">
            <a:spLocks noChangeArrowheads="1"/>
          </p:cNvSpPr>
          <p:nvPr/>
        </p:nvSpPr>
        <p:spPr bwMode="auto">
          <a:xfrm>
            <a:off x="683568" y="1627116"/>
            <a:ext cx="7776864" cy="4826220"/>
          </a:xfrm>
          <a:prstGeom prst="rect">
            <a:avLst/>
          </a:prstGeom>
          <a:pattFill prst="lgConfetti">
            <a:fgClr>
              <a:srgbClr val="66FF33"/>
            </a:fgClr>
            <a:bgClr>
              <a:schemeClr val="bg1"/>
            </a:bgClr>
          </a:pattFill>
          <a:ln w="9525">
            <a:noFill/>
            <a:miter lim="800000"/>
            <a:headEnd/>
            <a:tailEnd/>
          </a:ln>
          <a:effectLst>
            <a:outerShdw blurRad="50800" dist="38100" dir="18900000" algn="bl" rotWithShape="0">
              <a:prstClr val="black">
                <a:alpha val="40000"/>
              </a:prstClr>
            </a:outerShdw>
          </a:effectLst>
          <a:scene3d>
            <a:camera prst="orthographicFront"/>
            <a:lightRig rig="soft" dir="t"/>
          </a:scene3d>
          <a:sp3d contourW="12700" prstMaterial="matte">
            <a:bevelT w="38100" h="38100" prst="angle"/>
            <a:contourClr>
              <a:schemeClr val="accent6">
                <a:lumMod val="75000"/>
              </a:schemeClr>
            </a:contourClr>
          </a:sp3d>
        </p:spPr>
        <p:txBody>
          <a:bodyPr wrap="square" anchor="ctr" anchorCtr="0">
            <a:noAutofit/>
          </a:bodyPr>
          <a:lstStyle/>
          <a:p>
            <a:pPr marL="361950" indent="-361950">
              <a:lnSpc>
                <a:spcPct val="85000"/>
              </a:lnSpc>
              <a:spcBef>
                <a:spcPts val="1800"/>
              </a:spcBef>
              <a:buClr>
                <a:srgbClr val="C00000"/>
              </a:buClr>
              <a:buSzPct val="60000"/>
              <a:buFont typeface="Wingdings" pitchFamily="2" charset="2"/>
              <a:buChar char="Ø"/>
            </a:pPr>
            <a:r>
              <a:rPr lang="th-TH" sz="2600" b="1" dirty="0">
                <a:effectLst>
                  <a:innerShdw blurRad="114300">
                    <a:prstClr val="black"/>
                  </a:innerShdw>
                </a:effectLst>
                <a:latin typeface="IrisUPC" pitchFamily="34" charset="-34"/>
                <a:cs typeface="IrisUPC" pitchFamily="34" charset="-34"/>
              </a:rPr>
              <a:t>เมื่อส่วนราชการเจ้าของงาน/โครงการได้พิจารณาแล้วเห็นว่า </a:t>
            </a:r>
            <a:r>
              <a:rPr lang="th-TH" sz="2600" b="1" dirty="0">
                <a:solidFill>
                  <a:srgbClr val="800000"/>
                </a:solidFill>
                <a:effectLst>
                  <a:innerShdw blurRad="114300">
                    <a:prstClr val="black"/>
                  </a:innerShdw>
                </a:effectLst>
                <a:latin typeface="IrisUPC" pitchFamily="34" charset="-34"/>
                <a:cs typeface="IrisUPC" pitchFamily="34" charset="-34"/>
              </a:rPr>
              <a:t>เป็นงานก่อสร้างและต้องจัดจ้างก่อสร้างตามกระบวนการจ้างก่อสร้างตามระเบียบฯ ว่าด้วยการพัสดุ </a:t>
            </a:r>
            <a:r>
              <a:rPr lang="th-TH" sz="2600" b="1" dirty="0">
                <a:effectLst>
                  <a:innerShdw blurRad="114300">
                    <a:prstClr val="black"/>
                  </a:innerShdw>
                </a:effectLst>
                <a:latin typeface="IrisUPC" pitchFamily="34" charset="-34"/>
                <a:cs typeface="IrisUPC" pitchFamily="34" charset="-34"/>
              </a:rPr>
              <a:t>ส่วนราชการเจ้าของงาน/โครงการนั้น </a:t>
            </a:r>
            <a:r>
              <a:rPr lang="th-TH" sz="2600" b="1" dirty="0">
                <a:solidFill>
                  <a:srgbClr val="760000"/>
                </a:solidFill>
                <a:effectLst>
                  <a:innerShdw blurRad="114300">
                    <a:prstClr val="black"/>
                  </a:innerShdw>
                </a:effectLst>
                <a:latin typeface="IrisUPC" pitchFamily="34" charset="-34"/>
                <a:cs typeface="IrisUPC" pitchFamily="34" charset="-34"/>
              </a:rPr>
              <a:t>ต้องแต่งตั้งคณะกรรมการกำหนดราคากลาง</a:t>
            </a:r>
            <a:r>
              <a:rPr lang="th-TH" sz="2600" b="1" dirty="0">
                <a:effectLst>
                  <a:innerShdw blurRad="114300">
                    <a:prstClr val="black"/>
                  </a:innerShdw>
                </a:effectLst>
                <a:latin typeface="IrisUPC" pitchFamily="34" charset="-34"/>
                <a:cs typeface="IrisUPC" pitchFamily="34" charset="-34"/>
              </a:rPr>
              <a:t>      เพื่อคำนวณราคากลางงานก่อสร้างตามหลักเกณฑ์การคำนวณราคากลางงานก่อสร้าง</a:t>
            </a:r>
          </a:p>
          <a:p>
            <a:pPr marL="361950" indent="-361950">
              <a:lnSpc>
                <a:spcPct val="85000"/>
              </a:lnSpc>
              <a:spcBef>
                <a:spcPts val="1800"/>
              </a:spcBef>
              <a:buClr>
                <a:srgbClr val="C00000"/>
              </a:buClr>
              <a:buSzPct val="60000"/>
              <a:buFont typeface="Wingdings" pitchFamily="2" charset="2"/>
              <a:buChar char="Ø"/>
            </a:pPr>
            <a:r>
              <a:rPr lang="th-TH" sz="2600" b="1" dirty="0">
                <a:effectLst>
                  <a:innerShdw blurRad="114300">
                    <a:prstClr val="black"/>
                  </a:innerShdw>
                </a:effectLst>
                <a:latin typeface="IrisUPC" pitchFamily="34" charset="-34"/>
                <a:cs typeface="IrisUPC" pitchFamily="34" charset="-34"/>
              </a:rPr>
              <a:t>หลักเกณฑ์การคำนวณราคากลางงานก่อสร้าง  ตามมติคณะรัฐมนตรีเมื่อวันที่</a:t>
            </a:r>
            <a:br>
              <a:rPr lang="th-TH" sz="2600" b="1" dirty="0">
                <a:effectLst>
                  <a:innerShdw blurRad="114300">
                    <a:prstClr val="black"/>
                  </a:innerShdw>
                </a:effectLst>
                <a:latin typeface="IrisUPC" pitchFamily="34" charset="-34"/>
                <a:cs typeface="IrisUPC" pitchFamily="34" charset="-34"/>
              </a:rPr>
            </a:br>
            <a:r>
              <a:rPr lang="th-TH" sz="2600" b="1" dirty="0">
                <a:effectLst>
                  <a:innerShdw blurRad="114300">
                    <a:prstClr val="black"/>
                  </a:innerShdw>
                </a:effectLst>
                <a:latin typeface="EucrosiaUPC" pitchFamily="18" charset="-34"/>
                <a:cs typeface="EucrosiaUPC" pitchFamily="18" charset="-34"/>
              </a:rPr>
              <a:t>13</a:t>
            </a:r>
            <a:r>
              <a:rPr lang="th-TH" sz="2600" b="1" dirty="0">
                <a:effectLst>
                  <a:innerShdw blurRad="114300">
                    <a:prstClr val="black"/>
                  </a:innerShdw>
                </a:effectLst>
                <a:latin typeface="IrisUPC" pitchFamily="34" charset="-34"/>
                <a:cs typeface="IrisUPC" pitchFamily="34" charset="-34"/>
              </a:rPr>
              <a:t>  มีนาคม </a:t>
            </a:r>
            <a:r>
              <a:rPr lang="th-TH" sz="2600" b="1" dirty="0">
                <a:effectLst>
                  <a:innerShdw blurRad="114300">
                    <a:prstClr val="black"/>
                  </a:innerShdw>
                </a:effectLst>
                <a:latin typeface="EucrosiaUPC" pitchFamily="18" charset="-34"/>
                <a:cs typeface="EucrosiaUPC" pitchFamily="18" charset="-34"/>
              </a:rPr>
              <a:t>2555</a:t>
            </a:r>
            <a:r>
              <a:rPr lang="th-TH" sz="2600" b="1" dirty="0">
                <a:effectLst>
                  <a:innerShdw blurRad="114300">
                    <a:prstClr val="black"/>
                  </a:innerShdw>
                </a:effectLst>
                <a:latin typeface="IrisUPC" pitchFamily="34" charset="-34"/>
                <a:cs typeface="IrisUPC" pitchFamily="34" charset="-34"/>
              </a:rPr>
              <a:t>   ได้กำหนดรายละเอียดเกี่ยวกับ</a:t>
            </a:r>
            <a:r>
              <a:rPr lang="th-TH" sz="2600" b="1" dirty="0">
                <a:solidFill>
                  <a:srgbClr val="7E0000"/>
                </a:solidFill>
                <a:effectLst>
                  <a:innerShdw blurRad="114300">
                    <a:prstClr val="black"/>
                  </a:innerShdw>
                </a:effectLst>
                <a:latin typeface="IrisUPC" pitchFamily="34" charset="-34"/>
                <a:cs typeface="IrisUPC" pitchFamily="34" charset="-34"/>
              </a:rPr>
              <a:t>การ</a:t>
            </a:r>
            <a:r>
              <a:rPr lang="th-TH" sz="2600" b="1" dirty="0">
                <a:solidFill>
                  <a:srgbClr val="FF0000"/>
                </a:solidFill>
                <a:effectLst>
                  <a:innerShdw blurRad="114300">
                    <a:prstClr val="black"/>
                  </a:innerShdw>
                </a:effectLst>
                <a:latin typeface="IrisUPC" pitchFamily="34" charset="-34"/>
                <a:cs typeface="IrisUPC" pitchFamily="34" charset="-34"/>
              </a:rPr>
              <a:t>แต่งตั้ง องค์ประกอบ และอำนาจหน้าที่ของคณะกรรมการกำหนดราคากลาง  ไว้ในส่วนของแนวทางและวิธีปฏิบัติเกี่ยวกับหลักเกณฑ์การคำนวณราคากลางงานก่อสร้าง ข้อ </a:t>
            </a:r>
            <a:r>
              <a:rPr lang="th-TH" sz="2600" b="1" dirty="0">
                <a:solidFill>
                  <a:srgbClr val="FF0000"/>
                </a:solidFill>
                <a:effectLst>
                  <a:innerShdw blurRad="114300">
                    <a:prstClr val="black"/>
                  </a:innerShdw>
                </a:effectLst>
                <a:latin typeface="EucrosiaUPC" pitchFamily="18" charset="-34"/>
                <a:cs typeface="EucrosiaUPC" pitchFamily="18" charset="-34"/>
              </a:rPr>
              <a:t>17</a:t>
            </a:r>
          </a:p>
          <a:p>
            <a:pPr marL="361950" indent="-361950">
              <a:lnSpc>
                <a:spcPct val="85000"/>
              </a:lnSpc>
              <a:spcBef>
                <a:spcPts val="1800"/>
              </a:spcBef>
              <a:buClr>
                <a:srgbClr val="C00000"/>
              </a:buClr>
              <a:buSzPct val="60000"/>
              <a:buFont typeface="Wingdings" pitchFamily="2" charset="2"/>
              <a:buChar char="Ø"/>
            </a:pPr>
            <a:r>
              <a:rPr lang="th-TH" sz="2600" b="1" dirty="0">
                <a:solidFill>
                  <a:srgbClr val="003300"/>
                </a:solidFill>
                <a:effectLst>
                  <a:innerShdw blurRad="114300">
                    <a:prstClr val="black"/>
                  </a:innerShdw>
                </a:effectLst>
                <a:latin typeface="IrisUPC" pitchFamily="34" charset="-34"/>
                <a:cs typeface="IrisUPC" pitchFamily="34" charset="-34"/>
              </a:rPr>
              <a:t>ราคากลางงานก่อสร้างต้องมีความเป็นปัจจุบันอยู่เสมอ  โดยมีอายุไม่เกิน</a:t>
            </a:r>
            <a:r>
              <a:rPr lang="th-TH" sz="2600" b="1" dirty="0">
                <a:solidFill>
                  <a:srgbClr val="003300"/>
                </a:solidFill>
                <a:effectLst>
                  <a:innerShdw blurRad="114300">
                    <a:prstClr val="black"/>
                  </a:innerShdw>
                </a:effectLst>
                <a:latin typeface="EucrosiaUPC" pitchFamily="18" charset="-34"/>
                <a:cs typeface="EucrosiaUPC" pitchFamily="18" charset="-34"/>
              </a:rPr>
              <a:t> 30 </a:t>
            </a:r>
            <a:r>
              <a:rPr lang="th-TH" sz="2600" b="1" dirty="0">
                <a:solidFill>
                  <a:srgbClr val="003300"/>
                </a:solidFill>
                <a:effectLst>
                  <a:innerShdw blurRad="114300">
                    <a:prstClr val="black"/>
                  </a:innerShdw>
                </a:effectLst>
                <a:latin typeface="IrisUPC" pitchFamily="34" charset="-34"/>
                <a:cs typeface="IrisUPC" pitchFamily="34" charset="-34"/>
              </a:rPr>
              <a:t>วัน    </a:t>
            </a:r>
            <a:r>
              <a:rPr lang="th-TH" sz="2600" b="1" dirty="0">
                <a:solidFill>
                  <a:srgbClr val="003300"/>
                </a:solidFill>
                <a:effectLst>
                  <a:innerShdw blurRad="63500" dist="50800" dir="2700000">
                    <a:prstClr val="black">
                      <a:alpha val="50000"/>
                    </a:prstClr>
                  </a:innerShdw>
                </a:effectLst>
                <a:latin typeface="IrisUPC" pitchFamily="34" charset="-34"/>
                <a:cs typeface="IrisUPC" pitchFamily="34" charset="-34"/>
              </a:rPr>
              <a:t>นับแต่วันถัดจากวันที่หัวหน้าส่วนราชการได้ให้ความเห็นชอบราคากลางงานก่อสร้างนั้น</a:t>
            </a:r>
            <a:r>
              <a:rPr lang="th-TH" sz="2600" b="1" dirty="0">
                <a:solidFill>
                  <a:srgbClr val="235F6F"/>
                </a:solidFill>
                <a:effectLst>
                  <a:innerShdw blurRad="114300">
                    <a:prstClr val="black"/>
                  </a:innerShdw>
                </a:effectLst>
                <a:latin typeface="IrisUPC" pitchFamily="34" charset="-34"/>
                <a:cs typeface="IrisUPC" pitchFamily="34" charset="-34"/>
              </a:rPr>
              <a:t>  </a:t>
            </a:r>
            <a:r>
              <a:rPr lang="th-TH" sz="2600" b="1" dirty="0">
                <a:solidFill>
                  <a:schemeClr val="accent5">
                    <a:lumMod val="75000"/>
                  </a:schemeClr>
                </a:solidFill>
                <a:effectLst>
                  <a:innerShdw blurRad="63500" dist="50800">
                    <a:prstClr val="black">
                      <a:alpha val="50000"/>
                    </a:prstClr>
                  </a:innerShdw>
                </a:effectLst>
                <a:latin typeface="EucrosiaUPC" pitchFamily="18" charset="-34"/>
                <a:cs typeface="EucrosiaUPC" pitchFamily="18" charset="-34"/>
              </a:rPr>
              <a:t>(</a:t>
            </a:r>
            <a:r>
              <a:rPr lang="th-TH" sz="2600" b="1" dirty="0">
                <a:solidFill>
                  <a:schemeClr val="accent5">
                    <a:lumMod val="75000"/>
                  </a:schemeClr>
                </a:solidFill>
                <a:effectLst>
                  <a:innerShdw blurRad="63500" dist="50800">
                    <a:prstClr val="black">
                      <a:alpha val="50000"/>
                    </a:prstClr>
                  </a:innerShdw>
                </a:effectLst>
                <a:latin typeface="IrisUPC" pitchFamily="34" charset="-34"/>
                <a:cs typeface="IrisUPC" pitchFamily="34" charset="-34"/>
              </a:rPr>
              <a:t>แนวทางและวิธีปฏิบัติฯ ข้อ </a:t>
            </a:r>
            <a:r>
              <a:rPr lang="th-TH" sz="2600" b="1" dirty="0">
                <a:solidFill>
                  <a:schemeClr val="accent5">
                    <a:lumMod val="75000"/>
                  </a:schemeClr>
                </a:solidFill>
                <a:effectLst>
                  <a:innerShdw blurRad="63500" dist="50800">
                    <a:prstClr val="black">
                      <a:alpha val="50000"/>
                    </a:prstClr>
                  </a:innerShdw>
                </a:effectLst>
                <a:latin typeface="EucrosiaUPC" pitchFamily="18" charset="-34"/>
                <a:cs typeface="EucrosiaUPC" pitchFamily="18" charset="-34"/>
              </a:rPr>
              <a:t>18)</a:t>
            </a:r>
            <a:endParaRPr lang="th-TH" sz="2600" b="1" dirty="0">
              <a:solidFill>
                <a:schemeClr val="accent5">
                  <a:lumMod val="75000"/>
                </a:schemeClr>
              </a:solidFill>
              <a:effectLst>
                <a:innerShdw blurRad="63500" dist="50800">
                  <a:prstClr val="black">
                    <a:alpha val="50000"/>
                  </a:prstClr>
                </a:innerShdw>
              </a:effectLst>
              <a:latin typeface="IrisUPC" pitchFamily="34" charset="-34"/>
              <a:cs typeface="IrisUPC" pitchFamily="34" charset="-34"/>
            </a:endParaRPr>
          </a:p>
        </p:txBody>
      </p:sp>
      <p:sp>
        <p:nvSpPr>
          <p:cNvPr id="2" name="TextBox 1"/>
          <p:cNvSpPr txBox="1"/>
          <p:nvPr/>
        </p:nvSpPr>
        <p:spPr>
          <a:xfrm>
            <a:off x="1950568" y="375593"/>
            <a:ext cx="5285728" cy="957955"/>
          </a:xfrm>
          <a:prstGeom prst="rect">
            <a:avLst/>
          </a:prstGeom>
          <a:pattFill prst="smConfetti">
            <a:fgClr>
              <a:srgbClr val="FF66CC"/>
            </a:fgClr>
            <a:bgClr>
              <a:schemeClr val="bg1"/>
            </a:bgClr>
          </a:pattFill>
          <a:effectLst>
            <a:outerShdw blurRad="50800" dist="38100" dir="18900000" algn="bl" rotWithShape="0">
              <a:prstClr val="black">
                <a:alpha val="40000"/>
              </a:prstClr>
            </a:outerShdw>
          </a:effectLst>
          <a:scene3d>
            <a:camera prst="orthographicFront"/>
            <a:lightRig rig="soft" dir="t"/>
          </a:scene3d>
          <a:sp3d contourW="19050" prstMaterial="matte">
            <a:bevelT w="38100" h="38100" prst="angle"/>
            <a:contourClr>
              <a:schemeClr val="bg1"/>
            </a:contourClr>
          </a:sp3d>
        </p:spPr>
        <p:txBody>
          <a:bodyPr wrap="none" rtlCol="0" anchor="b" anchorCtr="0">
            <a:noAutofit/>
            <a:sp3d extrusionH="152400" contourW="12700">
              <a:bevelT w="152400" h="152400"/>
              <a:contourClr>
                <a:schemeClr val="accent4">
                  <a:lumMod val="40000"/>
                  <a:lumOff val="60000"/>
                </a:schemeClr>
              </a:contourClr>
            </a:sp3d>
          </a:bodyPr>
          <a:lstStyle/>
          <a:p>
            <a:pPr marL="269875" indent="-269875" algn="ctr">
              <a:lnSpc>
                <a:spcPct val="70000"/>
              </a:lnSpc>
              <a:spcBef>
                <a:spcPts val="0"/>
              </a:spcBef>
            </a:pPr>
            <a:r>
              <a:rPr lang="th-TH" sz="3600" b="1" dirty="0">
                <a:solidFill>
                  <a:srgbClr val="58267E"/>
                </a:solidFill>
                <a:latin typeface="IrisUPC" pitchFamily="34" charset="-34"/>
                <a:cs typeface="IrisUPC" pitchFamily="34" charset="-34"/>
              </a:rPr>
              <a:t>ผู้มีหน้าที่รับผิดชอบ</a:t>
            </a:r>
          </a:p>
          <a:p>
            <a:pPr marL="269875" indent="-269875" algn="ctr">
              <a:lnSpc>
                <a:spcPct val="70000"/>
              </a:lnSpc>
              <a:spcBef>
                <a:spcPts val="0"/>
              </a:spcBef>
            </a:pPr>
            <a:r>
              <a:rPr lang="th-TH" sz="3600" b="1" dirty="0">
                <a:solidFill>
                  <a:srgbClr val="58267E"/>
                </a:solidFill>
                <a:latin typeface="IrisUPC" pitchFamily="34" charset="-34"/>
                <a:cs typeface="IrisUPC" pitchFamily="34" charset="-34"/>
              </a:rPr>
              <a:t>ในการคำนวณราคากลางงานก่อสร้าง</a:t>
            </a:r>
          </a:p>
        </p:txBody>
      </p:sp>
      <p:pic>
        <p:nvPicPr>
          <p:cNvPr id="5" name="รูปภาพ 4"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
        <p:nvSpPr>
          <p:cNvPr id="6" name="ปุ่มปฏิบัติการ: กำหนดเอง 5">
            <a:hlinkClick r:id="rId3" action="ppaction://hlinksldjump" highlightClick="1"/>
          </p:cNvPr>
          <p:cNvSpPr/>
          <p:nvPr/>
        </p:nvSpPr>
        <p:spPr>
          <a:xfrm>
            <a:off x="8047618" y="4851001"/>
            <a:ext cx="45719" cy="46800"/>
          </a:xfrm>
          <a:prstGeom prst="actionButtonBlank">
            <a:avLst/>
          </a:prstGeom>
          <a:solidFill>
            <a:srgbClr val="FF00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7" name="ปุ่มปฏิบัติการ: กำหนดเอง 6">
            <a:hlinkClick r:id="rId4" action="ppaction://hlinksldjump" highlightClick="1"/>
          </p:cNvPr>
          <p:cNvSpPr/>
          <p:nvPr/>
        </p:nvSpPr>
        <p:spPr>
          <a:xfrm>
            <a:off x="5791743" y="6090590"/>
            <a:ext cx="45719" cy="46800"/>
          </a:xfrm>
          <a:prstGeom prst="actionButtonBlank">
            <a:avLst/>
          </a:prstGeom>
          <a:solidFill>
            <a:srgbClr val="FF00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Tree>
    <p:extLst>
      <p:ext uri="{BB962C8B-B14F-4D97-AF65-F5344CB8AC3E}">
        <p14:creationId xmlns:p14="http://schemas.microsoft.com/office/powerpoint/2010/main" val="1258354689"/>
      </p:ext>
    </p:extLst>
  </p:cSld>
  <p:clrMapOvr>
    <a:masterClrMapping/>
  </p:clrMapOvr>
  <p:transition spd="slow">
    <p:wedge/>
  </p:transition>
</p:sld>
</file>

<file path=ppt/slides/slide9.xml><?xml version="1.0" encoding="utf-8"?>
<p:sld xmlns:a="http://schemas.openxmlformats.org/drawingml/2006/main" xmlns:r="http://schemas.openxmlformats.org/officeDocument/2006/relationships" xmlns:p="http://schemas.openxmlformats.org/presentationml/2006/main">
  <p:cSld>
    <p:bg>
      <p:bgPr>
        <a:pattFill prst="weave">
          <a:fgClr>
            <a:srgbClr val="DAE7F6"/>
          </a:fgClr>
          <a:bgClr>
            <a:schemeClr val="bg1"/>
          </a:bgClr>
        </a:pattFill>
        <a:effectLst/>
      </p:bgPr>
    </p:bg>
    <p:spTree>
      <p:nvGrpSpPr>
        <p:cNvPr id="1" name=""/>
        <p:cNvGrpSpPr/>
        <p:nvPr/>
      </p:nvGrpSpPr>
      <p:grpSpPr>
        <a:xfrm>
          <a:off x="0" y="0"/>
          <a:ext cx="0" cy="0"/>
          <a:chOff x="0" y="0"/>
          <a:chExt cx="0" cy="0"/>
        </a:xfrm>
      </p:grpSpPr>
      <p:sp>
        <p:nvSpPr>
          <p:cNvPr id="521220" name="Text Box 4"/>
          <p:cNvSpPr txBox="1">
            <a:spLocks noChangeArrowheads="1"/>
          </p:cNvSpPr>
          <p:nvPr/>
        </p:nvSpPr>
        <p:spPr bwMode="auto">
          <a:xfrm>
            <a:off x="248558" y="1323917"/>
            <a:ext cx="8657874" cy="5345443"/>
          </a:xfrm>
          <a:prstGeom prst="rect">
            <a:avLst/>
          </a:prstGeom>
          <a:pattFill prst="lgConfetti">
            <a:fgClr>
              <a:srgbClr val="E7E4D5"/>
            </a:fgClr>
            <a:bgClr>
              <a:schemeClr val="bg1"/>
            </a:bgClr>
          </a:pattFill>
          <a:ln w="38100">
            <a:noFill/>
            <a:miter lim="800000"/>
            <a:headEnd/>
            <a:tailEnd/>
          </a:ln>
          <a:effectLst>
            <a:outerShdw blurRad="50800" dist="38100" dir="18900000" algn="bl" rotWithShape="0">
              <a:prstClr val="black">
                <a:alpha val="40000"/>
              </a:prstClr>
            </a:outerShdw>
          </a:effectLst>
          <a:scene3d>
            <a:camera prst="orthographicFront"/>
            <a:lightRig rig="soft" dir="t"/>
          </a:scene3d>
          <a:sp3d contourW="12700">
            <a:bevelT w="38100" h="38100" prst="angle"/>
            <a:bevelB w="0" h="0" prst="convex"/>
            <a:contourClr>
              <a:srgbClr val="FFC000"/>
            </a:contourClr>
          </a:sp3d>
        </p:spPr>
        <p:txBody>
          <a:bodyPr wrap="square" anchor="ctr" anchorCtr="0">
            <a:noAutofit/>
          </a:bodyPr>
          <a:lstStyle/>
          <a:p>
            <a:pPr marL="449263" indent="-274638">
              <a:lnSpc>
                <a:spcPct val="80000"/>
              </a:lnSpc>
              <a:spcBef>
                <a:spcPts val="600"/>
              </a:spcBef>
              <a:buClr>
                <a:srgbClr val="FF3300"/>
              </a:buClr>
              <a:buSzPct val="60000"/>
              <a:buFont typeface="Wingdings" pitchFamily="2" charset="2"/>
              <a:buChar char="Ø"/>
            </a:pPr>
            <a:r>
              <a:rPr lang="th-TH" sz="2400" b="1" dirty="0">
                <a:solidFill>
                  <a:srgbClr val="0000CC"/>
                </a:solidFill>
                <a:effectLst>
                  <a:innerShdw blurRad="114300">
                    <a:prstClr val="black"/>
                  </a:innerShdw>
                </a:effectLst>
                <a:latin typeface="IrisUPC" pitchFamily="34" charset="-34"/>
                <a:cs typeface="IrisUPC" pitchFamily="34" charset="-34"/>
              </a:rPr>
              <a:t>แบบรูปรายการก่อสร้าง  รายละเอียดประกอบแบบฯ   เอกสาร  และข้อมูลต่างๆ ที่เกี่ยวข้อง</a:t>
            </a:r>
          </a:p>
          <a:p>
            <a:pPr marL="449263" indent="-274638">
              <a:lnSpc>
                <a:spcPct val="80000"/>
              </a:lnSpc>
              <a:spcBef>
                <a:spcPts val="600"/>
              </a:spcBef>
              <a:buClr>
                <a:srgbClr val="FF3300"/>
              </a:buClr>
              <a:buSzPct val="60000"/>
              <a:buFont typeface="Wingdings" pitchFamily="2" charset="2"/>
              <a:buChar char="Ø"/>
            </a:pPr>
            <a:r>
              <a:rPr lang="th-TH" sz="2400" b="1" dirty="0">
                <a:solidFill>
                  <a:srgbClr val="0000CC"/>
                </a:solidFill>
                <a:effectLst>
                  <a:innerShdw blurRad="114300">
                    <a:prstClr val="black"/>
                  </a:innerShdw>
                </a:effectLst>
                <a:latin typeface="IrisUPC" pitchFamily="34" charset="-34"/>
                <a:cs typeface="IrisUPC" pitchFamily="34" charset="-34"/>
              </a:rPr>
              <a:t>รายละเอียดการถอดแบบและประมาณการราคาของผู้ออกแบบ</a:t>
            </a:r>
          </a:p>
          <a:p>
            <a:pPr marL="449263" indent="-274638">
              <a:lnSpc>
                <a:spcPct val="80000"/>
              </a:lnSpc>
              <a:spcBef>
                <a:spcPts val="600"/>
              </a:spcBef>
              <a:buClr>
                <a:srgbClr val="FF3300"/>
              </a:buClr>
              <a:buSzPct val="60000"/>
              <a:buFont typeface="Wingdings" pitchFamily="2" charset="2"/>
              <a:buChar char="Ø"/>
            </a:pPr>
            <a:r>
              <a:rPr lang="th-TH" sz="2400" b="1" dirty="0">
                <a:solidFill>
                  <a:srgbClr val="0000CC"/>
                </a:solidFill>
                <a:effectLst>
                  <a:innerShdw blurRad="114300">
                    <a:prstClr val="black"/>
                  </a:innerShdw>
                </a:effectLst>
                <a:latin typeface="IrisUPC" pitchFamily="34" charset="-34"/>
                <a:cs typeface="IrisUPC" pitchFamily="34" charset="-34"/>
              </a:rPr>
              <a:t>เงื่อนไขและข้อกำหนดในการจ้างก่อสร้าง  ที่สำคัญ ได้แก่ </a:t>
            </a:r>
            <a:r>
              <a:rPr lang="th-TH" sz="2400" b="1" dirty="0">
                <a:solidFill>
                  <a:srgbClr val="340068"/>
                </a:solidFill>
                <a:effectLst>
                  <a:innerShdw blurRad="114300">
                    <a:prstClr val="black"/>
                  </a:innerShdw>
                </a:effectLst>
                <a:latin typeface="IrisUPC" pitchFamily="34" charset="-34"/>
                <a:cs typeface="IrisUPC" pitchFamily="34" charset="-34"/>
              </a:rPr>
              <a:t> </a:t>
            </a:r>
            <a:r>
              <a:rPr lang="th-TH" sz="2400" b="1" dirty="0">
                <a:solidFill>
                  <a:srgbClr val="C00000"/>
                </a:solidFill>
                <a:effectLst>
                  <a:innerShdw blurRad="114300">
                    <a:prstClr val="black"/>
                  </a:innerShdw>
                </a:effectLst>
                <a:latin typeface="IrisUPC" pitchFamily="34" charset="-34"/>
                <a:cs typeface="IrisUPC" pitchFamily="34" charset="-34"/>
              </a:rPr>
              <a:t>อัตราเงินประกันผลงานหัก </a:t>
            </a:r>
            <a:r>
              <a:rPr lang="th-TH" sz="2400" b="1" dirty="0">
                <a:solidFill>
                  <a:srgbClr val="36174D"/>
                </a:solidFill>
                <a:effectLst>
                  <a:innerShdw blurRad="114300">
                    <a:prstClr val="black"/>
                  </a:innerShdw>
                </a:effectLst>
                <a:latin typeface="IrisUPC" pitchFamily="34" charset="-34"/>
                <a:cs typeface="IrisUPC" pitchFamily="34" charset="-34"/>
              </a:rPr>
              <a:t>และ</a:t>
            </a:r>
            <a:r>
              <a:rPr lang="th-TH" sz="2400" b="1" dirty="0">
                <a:solidFill>
                  <a:srgbClr val="C00000"/>
                </a:solidFill>
                <a:effectLst>
                  <a:innerShdw blurRad="114300">
                    <a:prstClr val="black"/>
                  </a:innerShdw>
                </a:effectLst>
                <a:latin typeface="IrisUPC" pitchFamily="34" charset="-34"/>
                <a:cs typeface="IrisUPC" pitchFamily="34" charset="-34"/>
              </a:rPr>
              <a:t/>
            </a:r>
            <a:br>
              <a:rPr lang="th-TH" sz="2400" b="1" dirty="0">
                <a:solidFill>
                  <a:srgbClr val="C00000"/>
                </a:solidFill>
                <a:effectLst>
                  <a:innerShdw blurRad="114300">
                    <a:prstClr val="black"/>
                  </a:innerShdw>
                </a:effectLst>
                <a:latin typeface="IrisUPC" pitchFamily="34" charset="-34"/>
                <a:cs typeface="IrisUPC" pitchFamily="34" charset="-34"/>
              </a:rPr>
            </a:br>
            <a:r>
              <a:rPr lang="th-TH" sz="2400" b="1" dirty="0">
                <a:solidFill>
                  <a:srgbClr val="C00000"/>
                </a:solidFill>
                <a:effectLst>
                  <a:innerShdw blurRad="114300">
                    <a:prstClr val="black"/>
                  </a:innerShdw>
                </a:effectLst>
                <a:latin typeface="IrisUPC" pitchFamily="34" charset="-34"/>
                <a:cs typeface="IrisUPC" pitchFamily="34" charset="-34"/>
              </a:rPr>
              <a:t>อัตราเงินล่วงหน้าจ่าย</a:t>
            </a:r>
            <a:r>
              <a:rPr lang="th-TH" sz="2400" b="1" dirty="0">
                <a:solidFill>
                  <a:srgbClr val="340068"/>
                </a:solidFill>
                <a:effectLst>
                  <a:innerShdw blurRad="114300">
                    <a:prstClr val="black"/>
                  </a:innerShdw>
                </a:effectLst>
                <a:latin typeface="IrisUPC" pitchFamily="34" charset="-34"/>
                <a:cs typeface="IrisUPC" pitchFamily="34" charset="-34"/>
              </a:rPr>
              <a:t>    </a:t>
            </a:r>
            <a:r>
              <a:rPr lang="th-TH" sz="2400" b="1" dirty="0">
                <a:solidFill>
                  <a:srgbClr val="0000CC"/>
                </a:solidFill>
                <a:effectLst>
                  <a:innerShdw blurRad="114300">
                    <a:prstClr val="black"/>
                  </a:innerShdw>
                </a:effectLst>
                <a:latin typeface="IrisUPC" pitchFamily="34" charset="-34"/>
                <a:cs typeface="IrisUPC" pitchFamily="34" charset="-34"/>
              </a:rPr>
              <a:t> ที่จะกำหนดในสัญญาจ้างก่อสร้าง</a:t>
            </a:r>
          </a:p>
          <a:p>
            <a:pPr marL="449263" indent="-274638">
              <a:lnSpc>
                <a:spcPct val="80000"/>
              </a:lnSpc>
              <a:spcBef>
                <a:spcPts val="600"/>
              </a:spcBef>
              <a:buClr>
                <a:srgbClr val="FF3300"/>
              </a:buClr>
              <a:buSzPct val="60000"/>
              <a:buFont typeface="Wingdings" pitchFamily="2" charset="2"/>
              <a:buChar char="Ø"/>
            </a:pPr>
            <a:r>
              <a:rPr lang="th-TH" sz="2400" b="1" dirty="0">
                <a:solidFill>
                  <a:srgbClr val="0000CC"/>
                </a:solidFill>
                <a:effectLst>
                  <a:innerShdw blurRad="114300">
                    <a:prstClr val="black"/>
                  </a:innerShdw>
                </a:effectLst>
                <a:latin typeface="IrisUPC" pitchFamily="34" charset="-34"/>
                <a:cs typeface="IrisUPC" pitchFamily="34" charset="-34"/>
              </a:rPr>
              <a:t>หลักเกณฑ์การคำนวณ  ข้อมูล และรายละเอียดประกอบการคำนวณราคากลางงานก่อสร้าง</a:t>
            </a:r>
            <a:br>
              <a:rPr lang="th-TH" sz="2400" b="1" dirty="0">
                <a:solidFill>
                  <a:srgbClr val="0000CC"/>
                </a:solidFill>
                <a:effectLst>
                  <a:innerShdw blurRad="114300">
                    <a:prstClr val="black"/>
                  </a:innerShdw>
                </a:effectLst>
                <a:latin typeface="IrisUPC" pitchFamily="34" charset="-34"/>
                <a:cs typeface="IrisUPC" pitchFamily="34" charset="-34"/>
              </a:rPr>
            </a:br>
            <a:r>
              <a:rPr lang="th-TH" sz="2400" b="1" dirty="0">
                <a:solidFill>
                  <a:srgbClr val="FF0000"/>
                </a:solidFill>
                <a:effectLst>
                  <a:innerShdw blurRad="114300">
                    <a:prstClr val="black"/>
                  </a:innerShdw>
                </a:effectLst>
                <a:latin typeface="IrisUPC" pitchFamily="34" charset="-34"/>
                <a:cs typeface="IrisUPC" pitchFamily="34" charset="-34"/>
              </a:rPr>
              <a:t>ที่เป็นปัจจุบัน  </a:t>
            </a:r>
            <a:r>
              <a:rPr lang="th-TH" sz="2400" b="1" dirty="0">
                <a:solidFill>
                  <a:srgbClr val="003300"/>
                </a:solidFill>
                <a:effectLst>
                  <a:innerShdw blurRad="114300">
                    <a:prstClr val="black"/>
                  </a:innerShdw>
                </a:effectLst>
                <a:latin typeface="IrisUPC" pitchFamily="34" charset="-34"/>
                <a:cs typeface="IrisUPC" pitchFamily="34" charset="-34"/>
              </a:rPr>
              <a:t> </a:t>
            </a:r>
            <a:r>
              <a:rPr lang="th-TH" sz="2400" b="1" dirty="0">
                <a:solidFill>
                  <a:srgbClr val="0000CC"/>
                </a:solidFill>
                <a:effectLst>
                  <a:innerShdw blurRad="114300">
                    <a:prstClr val="black"/>
                  </a:innerShdw>
                </a:effectLst>
                <a:latin typeface="IrisUPC" pitchFamily="34" charset="-34"/>
                <a:cs typeface="IrisUPC" pitchFamily="34" charset="-34"/>
              </a:rPr>
              <a:t> ในขณะที่คำนวณราคากลางงานก่อสร้าง นั้น </a:t>
            </a:r>
            <a:r>
              <a:rPr lang="th-TH" sz="2400" b="1" dirty="0">
                <a:solidFill>
                  <a:srgbClr val="340068"/>
                </a:solidFill>
                <a:effectLst>
                  <a:innerShdw blurRad="114300">
                    <a:prstClr val="black"/>
                  </a:innerShdw>
                </a:effectLst>
                <a:latin typeface="IrisUPC" pitchFamily="34" charset="-34"/>
                <a:cs typeface="IrisUPC" pitchFamily="34" charset="-34"/>
              </a:rPr>
              <a:t> </a:t>
            </a:r>
            <a:r>
              <a:rPr lang="th-TH" sz="2400" b="1" dirty="0">
                <a:solidFill>
                  <a:srgbClr val="0000FF"/>
                </a:solidFill>
                <a:effectLst>
                  <a:innerShdw blurRad="114300">
                    <a:prstClr val="black"/>
                  </a:innerShdw>
                </a:effectLst>
                <a:latin typeface="IrisUPC" pitchFamily="34" charset="-34"/>
                <a:cs typeface="IrisUPC" pitchFamily="34" charset="-34"/>
              </a:rPr>
              <a:t> </a:t>
            </a:r>
            <a:r>
              <a:rPr lang="th-TH" sz="2400" b="1" i="1" dirty="0">
                <a:solidFill>
                  <a:srgbClr val="0000FF"/>
                </a:solidFill>
                <a:effectLst>
                  <a:innerShdw blurRad="114300">
                    <a:prstClr val="black"/>
                  </a:innerShdw>
                </a:effectLst>
                <a:latin typeface="IrisUPC" pitchFamily="34" charset="-34"/>
                <a:cs typeface="IrisUPC" pitchFamily="34" charset="-34"/>
              </a:rPr>
              <a:t> </a:t>
            </a:r>
            <a:r>
              <a:rPr lang="th-TH" sz="2400" b="1" i="1" dirty="0">
                <a:solidFill>
                  <a:schemeClr val="accent5">
                    <a:lumMod val="50000"/>
                  </a:schemeClr>
                </a:solidFill>
                <a:latin typeface="IrisUPC" pitchFamily="34" charset="-34"/>
                <a:cs typeface="IrisUPC" pitchFamily="34" charset="-34"/>
              </a:rPr>
              <a:t>เช่น ....  </a:t>
            </a:r>
            <a:br>
              <a:rPr lang="th-TH" sz="2400" b="1" i="1" dirty="0">
                <a:solidFill>
                  <a:schemeClr val="accent5">
                    <a:lumMod val="50000"/>
                  </a:schemeClr>
                </a:solidFill>
                <a:latin typeface="IrisUPC" pitchFamily="34" charset="-34"/>
                <a:cs typeface="IrisUPC" pitchFamily="34" charset="-34"/>
              </a:rPr>
            </a:br>
            <a:r>
              <a:rPr lang="th-TH" sz="2400" b="1" i="1" dirty="0">
                <a:solidFill>
                  <a:schemeClr val="accent5">
                    <a:lumMod val="50000"/>
                  </a:schemeClr>
                </a:solidFill>
                <a:latin typeface="IrisUPC" pitchFamily="34" charset="-34"/>
                <a:cs typeface="IrisUPC" pitchFamily="34" charset="-34"/>
              </a:rPr>
              <a:t>	</a:t>
            </a:r>
            <a:r>
              <a:rPr lang="th-TH" sz="2000" b="1" i="1" dirty="0">
                <a:solidFill>
                  <a:schemeClr val="accent5">
                    <a:lumMod val="50000"/>
                  </a:schemeClr>
                </a:solidFill>
                <a:latin typeface="IrisUPC" pitchFamily="34" charset="-34"/>
                <a:cs typeface="IrisUPC" pitchFamily="34" charset="-34"/>
              </a:rPr>
              <a:t>- ตาราง </a:t>
            </a:r>
            <a:r>
              <a:rPr lang="en-US" sz="2000" b="1" i="1" dirty="0">
                <a:solidFill>
                  <a:schemeClr val="accent5">
                    <a:lumMod val="50000"/>
                  </a:schemeClr>
                </a:solidFill>
                <a:latin typeface="Angsana New" pitchFamily="18" charset="-34"/>
                <a:cs typeface="Angsana New" pitchFamily="18" charset="-34"/>
              </a:rPr>
              <a:t>Factor F</a:t>
            </a:r>
            <a:r>
              <a:rPr lang="th-TH" sz="2000" b="1" i="1" dirty="0">
                <a:solidFill>
                  <a:schemeClr val="accent5">
                    <a:lumMod val="50000"/>
                  </a:schemeClr>
                </a:solidFill>
                <a:latin typeface="IrisUPC" pitchFamily="34" charset="-34"/>
                <a:cs typeface="IrisUPC" pitchFamily="34" charset="-34"/>
              </a:rPr>
              <a:t/>
            </a:r>
            <a:br>
              <a:rPr lang="th-TH" sz="2000" b="1" i="1" dirty="0">
                <a:solidFill>
                  <a:schemeClr val="accent5">
                    <a:lumMod val="50000"/>
                  </a:schemeClr>
                </a:solidFill>
                <a:latin typeface="IrisUPC" pitchFamily="34" charset="-34"/>
                <a:cs typeface="IrisUPC" pitchFamily="34" charset="-34"/>
              </a:rPr>
            </a:br>
            <a:r>
              <a:rPr lang="th-TH" sz="2000" b="1" i="1" dirty="0">
                <a:solidFill>
                  <a:schemeClr val="accent5">
                    <a:lumMod val="50000"/>
                  </a:schemeClr>
                </a:solidFill>
                <a:latin typeface="IrisUPC" pitchFamily="34" charset="-34"/>
                <a:cs typeface="IrisUPC" pitchFamily="34" charset="-34"/>
              </a:rPr>
              <a:t>	- ข้อกำหนดเกี่ยวกับราคาและแหล่งวัสดุ       </a:t>
            </a:r>
            <a:br>
              <a:rPr lang="th-TH" sz="2000" b="1" i="1" dirty="0">
                <a:solidFill>
                  <a:schemeClr val="accent5">
                    <a:lumMod val="50000"/>
                  </a:schemeClr>
                </a:solidFill>
                <a:latin typeface="IrisUPC" pitchFamily="34" charset="-34"/>
                <a:cs typeface="IrisUPC" pitchFamily="34" charset="-34"/>
              </a:rPr>
            </a:br>
            <a:r>
              <a:rPr lang="th-TH" sz="2000" b="1" i="1" dirty="0">
                <a:solidFill>
                  <a:schemeClr val="accent5">
                    <a:lumMod val="50000"/>
                  </a:schemeClr>
                </a:solidFill>
                <a:latin typeface="IrisUPC" pitchFamily="34" charset="-34"/>
                <a:cs typeface="IrisUPC" pitchFamily="34" charset="-34"/>
              </a:rPr>
              <a:t>	- บัญชีค่าแรงงาน/ดำเนินการสำหรับการถอดแบบคำนวณราคากลางงานก่อสร้าง </a:t>
            </a:r>
            <a:br>
              <a:rPr lang="th-TH" sz="2000" b="1" i="1" dirty="0">
                <a:solidFill>
                  <a:schemeClr val="accent5">
                    <a:lumMod val="50000"/>
                  </a:schemeClr>
                </a:solidFill>
                <a:latin typeface="IrisUPC" pitchFamily="34" charset="-34"/>
                <a:cs typeface="IrisUPC" pitchFamily="34" charset="-34"/>
              </a:rPr>
            </a:br>
            <a:r>
              <a:rPr lang="th-TH" sz="2000" b="1" i="1" dirty="0">
                <a:solidFill>
                  <a:schemeClr val="accent5">
                    <a:lumMod val="50000"/>
                  </a:schemeClr>
                </a:solidFill>
                <a:latin typeface="IrisUPC" pitchFamily="34" charset="-34"/>
                <a:cs typeface="IrisUPC" pitchFamily="34" charset="-34"/>
              </a:rPr>
              <a:t>	- ตารางและหลักเกณฑ์การคำนวณค่าขนส่ง</a:t>
            </a:r>
            <a:br>
              <a:rPr lang="th-TH" sz="2000" b="1" i="1" dirty="0">
                <a:solidFill>
                  <a:schemeClr val="accent5">
                    <a:lumMod val="50000"/>
                  </a:schemeClr>
                </a:solidFill>
                <a:latin typeface="IrisUPC" pitchFamily="34" charset="-34"/>
                <a:cs typeface="IrisUPC" pitchFamily="34" charset="-34"/>
              </a:rPr>
            </a:br>
            <a:r>
              <a:rPr lang="th-TH" sz="2000" b="1" i="1" dirty="0">
                <a:solidFill>
                  <a:schemeClr val="accent5">
                    <a:lumMod val="50000"/>
                  </a:schemeClr>
                </a:solidFill>
                <a:latin typeface="IrisUPC" pitchFamily="34" charset="-34"/>
                <a:cs typeface="IrisUPC" pitchFamily="34" charset="-34"/>
              </a:rPr>
              <a:t>	- ตารางค่า </a:t>
            </a:r>
            <a:r>
              <a:rPr lang="en-US" sz="2000" b="1" i="1" dirty="0">
                <a:solidFill>
                  <a:schemeClr val="accent5">
                    <a:lumMod val="50000"/>
                  </a:schemeClr>
                </a:solidFill>
                <a:latin typeface="IrisUPC" pitchFamily="34" charset="-34"/>
                <a:cs typeface="IrisUPC" pitchFamily="34" charset="-34"/>
              </a:rPr>
              <a:t>Operating Cost   </a:t>
            </a:r>
            <a:r>
              <a:rPr lang="th-TH" sz="2000" b="1" i="1" dirty="0">
                <a:solidFill>
                  <a:schemeClr val="accent5">
                    <a:lumMod val="50000"/>
                  </a:schemeClr>
                </a:solidFill>
                <a:latin typeface="IrisUPC" pitchFamily="34" charset="-34"/>
                <a:cs typeface="IrisUPC" pitchFamily="34" charset="-34"/>
              </a:rPr>
              <a:t>ตารางคำนวณและ/หรืออัตราค่างานต่อหน่วยอื่นๆ (กรณีของงานก่อสร้าง</a:t>
            </a:r>
            <a:br>
              <a:rPr lang="th-TH" sz="2000" b="1" i="1" dirty="0">
                <a:solidFill>
                  <a:schemeClr val="accent5">
                    <a:lumMod val="50000"/>
                  </a:schemeClr>
                </a:solidFill>
                <a:latin typeface="IrisUPC" pitchFamily="34" charset="-34"/>
                <a:cs typeface="IrisUPC" pitchFamily="34" charset="-34"/>
              </a:rPr>
            </a:br>
            <a:r>
              <a:rPr lang="th-TH" sz="2000" b="1" i="1" dirty="0">
                <a:solidFill>
                  <a:schemeClr val="accent5">
                    <a:lumMod val="50000"/>
                  </a:schemeClr>
                </a:solidFill>
                <a:latin typeface="IrisUPC" pitchFamily="34" charset="-34"/>
                <a:cs typeface="IrisUPC" pitchFamily="34" charset="-34"/>
              </a:rPr>
              <a:t>	   ทาง  สะพาน  และท่อเหลี่ยม   และงานก่อสร้างชลประทาน)  </a:t>
            </a:r>
            <a:br>
              <a:rPr lang="th-TH" sz="2000" b="1" i="1" dirty="0">
                <a:solidFill>
                  <a:schemeClr val="accent5">
                    <a:lumMod val="50000"/>
                  </a:schemeClr>
                </a:solidFill>
                <a:latin typeface="IrisUPC" pitchFamily="34" charset="-34"/>
                <a:cs typeface="IrisUPC" pitchFamily="34" charset="-34"/>
              </a:rPr>
            </a:br>
            <a:r>
              <a:rPr lang="th-TH" sz="2000" b="1" i="1" dirty="0">
                <a:solidFill>
                  <a:schemeClr val="accent5">
                    <a:lumMod val="50000"/>
                  </a:schemeClr>
                </a:solidFill>
                <a:latin typeface="IrisUPC" pitchFamily="34" charset="-34"/>
                <a:cs typeface="IrisUPC" pitchFamily="34" charset="-34"/>
              </a:rPr>
              <a:t>	- ตารางคำนวณค่าวัสดุมวลรวมต่อหน่วยสำหรับงานก่อสร้างอาคาร</a:t>
            </a:r>
          </a:p>
          <a:p>
            <a:pPr marL="449263" indent="-274638">
              <a:lnSpc>
                <a:spcPct val="80000"/>
              </a:lnSpc>
              <a:spcBef>
                <a:spcPts val="600"/>
              </a:spcBef>
              <a:buClr>
                <a:srgbClr val="FF3300"/>
              </a:buClr>
              <a:buSzPct val="60000"/>
            </a:pPr>
            <a:r>
              <a:rPr lang="th-TH" sz="2000" b="1" i="1" dirty="0">
                <a:solidFill>
                  <a:schemeClr val="accent5">
                    <a:lumMod val="50000"/>
                  </a:schemeClr>
                </a:solidFill>
                <a:latin typeface="IrisUPC" pitchFamily="34" charset="-34"/>
                <a:cs typeface="IrisUPC" pitchFamily="34" charset="-34"/>
              </a:rPr>
              <a:t>			           เป็นต้น </a:t>
            </a:r>
          </a:p>
          <a:p>
            <a:pPr marL="449263" indent="-274638">
              <a:lnSpc>
                <a:spcPct val="80000"/>
              </a:lnSpc>
              <a:spcBef>
                <a:spcPts val="600"/>
              </a:spcBef>
              <a:buClr>
                <a:srgbClr val="FF3300"/>
              </a:buClr>
              <a:buSzPct val="60000"/>
              <a:buFont typeface="Wingdings" pitchFamily="2" charset="2"/>
              <a:buChar char="Ø"/>
            </a:pPr>
            <a:r>
              <a:rPr lang="th-TH" sz="2400" b="1" dirty="0">
                <a:solidFill>
                  <a:srgbClr val="0000CC"/>
                </a:solidFill>
                <a:effectLst>
                  <a:innerShdw blurRad="114300">
                    <a:prstClr val="black"/>
                  </a:innerShdw>
                </a:effectLst>
                <a:latin typeface="IrisUPC" pitchFamily="34" charset="-34"/>
                <a:cs typeface="IrisUPC" pitchFamily="34" charset="-34"/>
              </a:rPr>
              <a:t>รายละเอียดเกี่ยวกับค่าใช้จ่ายพิเศษตามข้อกำหนดฯ  และข้อกำหนดอื่นๆ   ที่ต้องพิจารณา  คำนวณ หรือที่ต้องสืบค้นข้อมูลหรือดำเนินการเป็นกรณีพิเศษ</a:t>
            </a:r>
          </a:p>
          <a:p>
            <a:pPr marL="449263" indent="-274638">
              <a:lnSpc>
                <a:spcPct val="80000"/>
              </a:lnSpc>
              <a:spcBef>
                <a:spcPts val="600"/>
              </a:spcBef>
              <a:buClr>
                <a:srgbClr val="FF3300"/>
              </a:buClr>
              <a:buSzPct val="60000"/>
              <a:buFont typeface="Wingdings" pitchFamily="2" charset="2"/>
              <a:buChar char="Ø"/>
            </a:pPr>
            <a:r>
              <a:rPr lang="th-TH" sz="2400" b="1" dirty="0">
                <a:solidFill>
                  <a:srgbClr val="0000CC"/>
                </a:solidFill>
                <a:effectLst>
                  <a:innerShdw blurRad="114300">
                    <a:prstClr val="black"/>
                  </a:innerShdw>
                </a:effectLst>
                <a:latin typeface="IrisUPC" pitchFamily="34" charset="-34"/>
                <a:cs typeface="IrisUPC" pitchFamily="34" charset="-34"/>
              </a:rPr>
              <a:t>แบบฟอร์มประกอบการถอดแบบฯ และ</a:t>
            </a:r>
            <a:r>
              <a:rPr lang="th-TH" sz="2400" b="1" dirty="0">
                <a:solidFill>
                  <a:schemeClr val="accent6">
                    <a:lumMod val="50000"/>
                  </a:schemeClr>
                </a:solidFill>
                <a:effectLst>
                  <a:innerShdw blurRad="114300">
                    <a:prstClr val="black"/>
                  </a:innerShdw>
                </a:effectLst>
                <a:latin typeface="IrisUPC" pitchFamily="34" charset="-34"/>
                <a:cs typeface="IrisUPC" pitchFamily="34" charset="-34"/>
              </a:rPr>
              <a:t>แบบฟอร์มรายงานการคำนวณราคากลางงานก่อสร้าง </a:t>
            </a:r>
          </a:p>
        </p:txBody>
      </p:sp>
      <p:sp>
        <p:nvSpPr>
          <p:cNvPr id="2" name="TextBox 1"/>
          <p:cNvSpPr txBox="1"/>
          <p:nvPr/>
        </p:nvSpPr>
        <p:spPr>
          <a:xfrm>
            <a:off x="248558" y="187224"/>
            <a:ext cx="8657874" cy="864096"/>
          </a:xfrm>
          <a:prstGeom prst="rect">
            <a:avLst/>
          </a:prstGeom>
          <a:pattFill prst="lgConfetti">
            <a:fgClr>
              <a:srgbClr val="E5EDD3"/>
            </a:fgClr>
            <a:bgClr>
              <a:schemeClr val="bg1"/>
            </a:bgClr>
          </a:pattFill>
          <a:effectLst>
            <a:outerShdw blurRad="50800" dist="38100" dir="18900000" algn="bl" rotWithShape="0">
              <a:prstClr val="black">
                <a:alpha val="40000"/>
              </a:prstClr>
            </a:outerShdw>
          </a:effectLst>
          <a:scene3d>
            <a:camera prst="orthographicFront"/>
            <a:lightRig rig="soft" dir="t"/>
          </a:scene3d>
          <a:sp3d contourW="19050" prstMaterial="matte">
            <a:bevelT w="38100" h="38100" prst="artDeco"/>
            <a:contourClr>
              <a:schemeClr val="bg1"/>
            </a:contourClr>
          </a:sp3d>
        </p:spPr>
        <p:txBody>
          <a:bodyPr wrap="none" rtlCol="0" anchor="b" anchorCtr="0">
            <a:noAutofit/>
            <a:sp3d contourW="6350" prstMaterial="matte">
              <a:bevelT w="127000" h="152400"/>
              <a:contourClr>
                <a:schemeClr val="accent3">
                  <a:lumMod val="50000"/>
                </a:schemeClr>
              </a:contourClr>
            </a:sp3d>
          </a:bodyPr>
          <a:lstStyle/>
          <a:p>
            <a:pPr marL="457200" indent="-457200" algn="ctr">
              <a:lnSpc>
                <a:spcPct val="70000"/>
              </a:lnSpc>
              <a:spcBef>
                <a:spcPct val="0"/>
              </a:spcBef>
              <a:buClr>
                <a:srgbClr val="CCFF33"/>
              </a:buClr>
              <a:buSzPct val="70000"/>
            </a:pPr>
            <a:r>
              <a:rPr lang="th-TH" sz="3000" b="1" dirty="0">
                <a:solidFill>
                  <a:schemeClr val="accent6">
                    <a:lumMod val="50000"/>
                  </a:schemeClr>
                </a:solidFill>
                <a:latin typeface="IrisUPC" pitchFamily="34" charset="-34"/>
                <a:cs typeface="IrisUPC" pitchFamily="34" charset="-34"/>
              </a:rPr>
              <a:t>ข้อมูล รายละเอียด และเอกสารที่จำเป็น</a:t>
            </a:r>
          </a:p>
          <a:p>
            <a:pPr marL="457200" indent="-457200" algn="ctr">
              <a:lnSpc>
                <a:spcPct val="70000"/>
              </a:lnSpc>
              <a:spcBef>
                <a:spcPct val="0"/>
              </a:spcBef>
              <a:buClr>
                <a:srgbClr val="CCFF33"/>
              </a:buClr>
              <a:buSzPct val="70000"/>
            </a:pPr>
            <a:r>
              <a:rPr lang="th-TH" sz="3000" b="1" dirty="0">
                <a:solidFill>
                  <a:schemeClr val="accent6">
                    <a:lumMod val="50000"/>
                  </a:schemeClr>
                </a:solidFill>
                <a:latin typeface="IrisUPC" pitchFamily="34" charset="-34"/>
                <a:cs typeface="IrisUPC" pitchFamily="34" charset="-34"/>
              </a:rPr>
              <a:t>สำหรับการคำนวณราคากลางงานก่อสร้างของคณะกรรมการกำหนดราคากลาง</a:t>
            </a:r>
          </a:p>
        </p:txBody>
      </p:sp>
      <p:pic>
        <p:nvPicPr>
          <p:cNvPr id="5" name="รูปภาพ 4" descr="แบนฟุ้ง นูน copy.png"/>
          <p:cNvPicPr>
            <a:picLocks noChangeAspect="1"/>
          </p:cNvPicPr>
          <p:nvPr/>
        </p:nvPicPr>
        <p:blipFill>
          <a:blip r:embed="rId3" cstate="print"/>
          <a:stretch>
            <a:fillRect/>
          </a:stretch>
        </p:blipFill>
        <p:spPr>
          <a:xfrm>
            <a:off x="18106" y="6461910"/>
            <a:ext cx="370855" cy="379582"/>
          </a:xfrm>
          <a:prstGeom prst="rect">
            <a:avLst/>
          </a:prstGeom>
        </p:spPr>
      </p:pic>
      <p:sp>
        <p:nvSpPr>
          <p:cNvPr id="6" name="ปุ่มปฏิบัติการ: กำหนดเอง 5">
            <a:hlinkClick r:id="rId4" action="ppaction://hlinksldjump" highlightClick="1"/>
          </p:cNvPr>
          <p:cNvSpPr/>
          <p:nvPr/>
        </p:nvSpPr>
        <p:spPr>
          <a:xfrm>
            <a:off x="2699792" y="2602697"/>
            <a:ext cx="45719" cy="46800"/>
          </a:xfrm>
          <a:prstGeom prst="actionButtonBlank">
            <a:avLst/>
          </a:prstGeom>
          <a:solidFill>
            <a:srgbClr val="FF00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7" name="ปุ่มปฏิบัติการ: กำหนดเอง 6">
            <a:hlinkClick r:id="rId5" action="ppaction://hlinksldjump" highlightClick="1"/>
          </p:cNvPr>
          <p:cNvSpPr/>
          <p:nvPr/>
        </p:nvSpPr>
        <p:spPr>
          <a:xfrm>
            <a:off x="2006871" y="3258657"/>
            <a:ext cx="45719" cy="46800"/>
          </a:xfrm>
          <a:prstGeom prst="actionButtonBlank">
            <a:avLst/>
          </a:prstGeom>
          <a:solidFill>
            <a:srgbClr val="FF00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8" name="ปุ่มปฏิบัติการ: กำหนดเอง 7">
            <a:hlinkClick r:id="rId6" action="ppaction://hlinkfile" highlightClick="1"/>
          </p:cNvPr>
          <p:cNvSpPr/>
          <p:nvPr/>
        </p:nvSpPr>
        <p:spPr>
          <a:xfrm>
            <a:off x="2586051" y="3567495"/>
            <a:ext cx="45719" cy="46800"/>
          </a:xfrm>
          <a:prstGeom prst="actionButtonBlank">
            <a:avLst/>
          </a:prstGeom>
          <a:solidFill>
            <a:srgbClr val="FF00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Tree>
    <p:extLst>
      <p:ext uri="{BB962C8B-B14F-4D97-AF65-F5344CB8AC3E}">
        <p14:creationId xmlns:p14="http://schemas.microsoft.com/office/powerpoint/2010/main" val="3464473440"/>
      </p:ext>
    </p:extLst>
  </p:cSld>
  <p:clrMapOvr>
    <a:masterClrMapping/>
  </p:clrMapOvr>
  <p:transition spd="slow">
    <p:wedg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รูปภาพ 1"/>
          <p:cNvPicPr>
            <a:picLocks noChangeAspect="1"/>
          </p:cNvPicPr>
          <p:nvPr/>
        </p:nvPicPr>
        <p:blipFill>
          <a:blip r:embed="rId3">
            <a:extLst>
              <a:ext uri="{BEBA8EAE-BF5A-486C-A8C5-ECC9F3942E4B}">
                <a14:imgProps xmlns:a14="http://schemas.microsoft.com/office/drawing/2010/main">
                  <a14:imgLayer r:embed="rId4">
                    <a14:imgEffect>
                      <a14:brightnessContrast bright="-10000" contrast="2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24291" name="Rectangle 3"/>
          <p:cNvSpPr>
            <a:spLocks noGrp="1" noChangeArrowheads="1"/>
          </p:cNvSpPr>
          <p:nvPr>
            <p:ph type="title"/>
          </p:nvPr>
        </p:nvSpPr>
        <p:spPr>
          <a:xfrm>
            <a:off x="0" y="2204864"/>
            <a:ext cx="9144000" cy="2448173"/>
          </a:xfrm>
          <a:effectLst>
            <a:glow rad="101600">
              <a:schemeClr val="accent5">
                <a:satMod val="175000"/>
                <a:alpha val="40000"/>
              </a:schemeClr>
            </a:glow>
            <a:outerShdw dist="12700" algn="ctr" rotWithShape="0">
              <a:srgbClr val="FF0000">
                <a:alpha val="50000"/>
              </a:srgbClr>
            </a:outerShdw>
          </a:effectLst>
        </p:spPr>
        <p:txBody>
          <a:bodyPr>
            <a:noAutofit/>
            <a:scene3d>
              <a:camera prst="orthographicFront"/>
              <a:lightRig rig="soft" dir="t"/>
            </a:scene3d>
            <a:sp3d extrusionH="152400" contourW="31750">
              <a:bevelT w="127000" h="152400" prst="coolSlant"/>
              <a:extrusionClr>
                <a:schemeClr val="bg1"/>
              </a:extrusionClr>
              <a:contourClr>
                <a:schemeClr val="bg1"/>
              </a:contourClr>
            </a:sp3d>
          </a:bodyPr>
          <a:lstStyle/>
          <a:p>
            <a:pPr>
              <a:lnSpc>
                <a:spcPct val="90000"/>
              </a:lnSpc>
            </a:pPr>
            <a:r>
              <a:rPr lang="th-TH" sz="5000" b="1" dirty="0">
                <a:ln w="0">
                  <a:noFill/>
                </a:ln>
                <a:gradFill flip="none" rotWithShape="1">
                  <a:gsLst>
                    <a:gs pos="65000">
                      <a:srgbClr val="009ED6"/>
                    </a:gs>
                    <a:gs pos="0">
                      <a:srgbClr val="66008F"/>
                    </a:gs>
                    <a:gs pos="44000">
                      <a:srgbClr val="FFCC66"/>
                    </a:gs>
                    <a:gs pos="100000">
                      <a:schemeClr val="tx2">
                        <a:lumMod val="60000"/>
                        <a:lumOff val="40000"/>
                      </a:schemeClr>
                    </a:gs>
                  </a:gsLst>
                  <a:lin ang="5400000" scaled="0"/>
                  <a:tileRect/>
                </a:gradFill>
                <a:effectLst>
                  <a:glow rad="101600">
                    <a:schemeClr val="tx1">
                      <a:alpha val="40000"/>
                    </a:schemeClr>
                  </a:glow>
                </a:effectLst>
                <a:cs typeface="IrisUPC" pitchFamily="34" charset="-34"/>
              </a:rPr>
              <a:t>องค์กรกลางในการกำกับดูแล</a:t>
            </a:r>
            <a:br>
              <a:rPr lang="th-TH" sz="5000" b="1" dirty="0">
                <a:ln w="0">
                  <a:noFill/>
                </a:ln>
                <a:gradFill flip="none" rotWithShape="1">
                  <a:gsLst>
                    <a:gs pos="65000">
                      <a:srgbClr val="009ED6"/>
                    </a:gs>
                    <a:gs pos="0">
                      <a:srgbClr val="66008F"/>
                    </a:gs>
                    <a:gs pos="44000">
                      <a:srgbClr val="FFCC66"/>
                    </a:gs>
                    <a:gs pos="100000">
                      <a:schemeClr val="tx2">
                        <a:lumMod val="60000"/>
                        <a:lumOff val="40000"/>
                      </a:schemeClr>
                    </a:gs>
                  </a:gsLst>
                  <a:lin ang="5400000" scaled="0"/>
                  <a:tileRect/>
                </a:gradFill>
                <a:effectLst>
                  <a:glow rad="101600">
                    <a:schemeClr val="tx1">
                      <a:alpha val="40000"/>
                    </a:schemeClr>
                  </a:glow>
                </a:effectLst>
                <a:cs typeface="IrisUPC" pitchFamily="34" charset="-34"/>
              </a:rPr>
            </a:br>
            <a:r>
              <a:rPr lang="th-TH" sz="5000" b="1" dirty="0">
                <a:ln w="0">
                  <a:noFill/>
                </a:ln>
                <a:gradFill flip="none" rotWithShape="1">
                  <a:gsLst>
                    <a:gs pos="65000">
                      <a:srgbClr val="009ED6"/>
                    </a:gs>
                    <a:gs pos="0">
                      <a:srgbClr val="66008F"/>
                    </a:gs>
                    <a:gs pos="44000">
                      <a:srgbClr val="FFCC66"/>
                    </a:gs>
                    <a:gs pos="100000">
                      <a:schemeClr val="tx2">
                        <a:lumMod val="60000"/>
                        <a:lumOff val="40000"/>
                      </a:schemeClr>
                    </a:gs>
                  </a:gsLst>
                  <a:lin ang="5400000" scaled="0"/>
                  <a:tileRect/>
                </a:gradFill>
                <a:effectLst>
                  <a:glow rad="101600">
                    <a:schemeClr val="tx1">
                      <a:alpha val="40000"/>
                    </a:schemeClr>
                  </a:glow>
                </a:effectLst>
                <a:cs typeface="IrisUPC" pitchFamily="34" charset="-34"/>
              </a:rPr>
              <a:t>การกำหนดราคากลางงานก่อสร้างของทางราชการ</a:t>
            </a:r>
            <a:br>
              <a:rPr lang="th-TH" sz="5000" b="1" dirty="0">
                <a:ln w="0">
                  <a:noFill/>
                </a:ln>
                <a:gradFill flip="none" rotWithShape="1">
                  <a:gsLst>
                    <a:gs pos="65000">
                      <a:srgbClr val="009ED6"/>
                    </a:gs>
                    <a:gs pos="0">
                      <a:srgbClr val="66008F"/>
                    </a:gs>
                    <a:gs pos="44000">
                      <a:srgbClr val="FFCC66"/>
                    </a:gs>
                    <a:gs pos="100000">
                      <a:schemeClr val="tx2">
                        <a:lumMod val="60000"/>
                        <a:lumOff val="40000"/>
                      </a:schemeClr>
                    </a:gs>
                  </a:gsLst>
                  <a:lin ang="5400000" scaled="0"/>
                  <a:tileRect/>
                </a:gradFill>
                <a:effectLst>
                  <a:glow rad="101600">
                    <a:schemeClr val="tx1">
                      <a:alpha val="40000"/>
                    </a:schemeClr>
                  </a:glow>
                </a:effectLst>
                <a:cs typeface="IrisUPC" pitchFamily="34" charset="-34"/>
              </a:rPr>
            </a:br>
            <a:r>
              <a:rPr lang="th-TH" sz="5000" b="1" dirty="0">
                <a:ln w="0">
                  <a:noFill/>
                </a:ln>
                <a:gradFill flip="none" rotWithShape="1">
                  <a:gsLst>
                    <a:gs pos="65000">
                      <a:srgbClr val="009ED6"/>
                    </a:gs>
                    <a:gs pos="0">
                      <a:srgbClr val="66008F"/>
                    </a:gs>
                    <a:gs pos="44000">
                      <a:srgbClr val="FFCC66"/>
                    </a:gs>
                    <a:gs pos="100000">
                      <a:schemeClr val="tx2">
                        <a:lumMod val="60000"/>
                        <a:lumOff val="40000"/>
                      </a:schemeClr>
                    </a:gs>
                  </a:gsLst>
                  <a:lin ang="5400000" scaled="0"/>
                  <a:tileRect/>
                </a:gradFill>
                <a:effectLst>
                  <a:glow rad="101600">
                    <a:schemeClr val="tx1">
                      <a:alpha val="40000"/>
                    </a:schemeClr>
                  </a:glow>
                </a:effectLst>
                <a:cs typeface="IrisUPC" pitchFamily="34" charset="-34"/>
              </a:rPr>
              <a:t>ปัจจุบัน</a:t>
            </a:r>
          </a:p>
        </p:txBody>
      </p:sp>
      <p:pic>
        <p:nvPicPr>
          <p:cNvPr id="7" name="Picture 8"/>
          <p:cNvPicPr>
            <a:picLocks noChangeAspect="1" noChangeArrowheads="1"/>
          </p:cNvPicPr>
          <p:nvPr/>
        </p:nvPicPr>
        <p:blipFill>
          <a:blip r:embed="rId5" cstate="print">
            <a:clrChange>
              <a:clrFrom>
                <a:srgbClr val="FFFFFF"/>
              </a:clrFrom>
              <a:clrTo>
                <a:srgbClr val="FFFFFF">
                  <a:alpha val="0"/>
                </a:srgbClr>
              </a:clrTo>
            </a:clrChange>
            <a:lum bright="100000" contrast="100000"/>
          </a:blip>
          <a:srcRect/>
          <a:stretch>
            <a:fillRect/>
          </a:stretch>
        </p:blipFill>
        <p:spPr bwMode="auto">
          <a:xfrm>
            <a:off x="50823" y="6409733"/>
            <a:ext cx="399007" cy="408940"/>
          </a:xfrm>
          <a:prstGeom prst="rect">
            <a:avLst/>
          </a:prstGeom>
          <a:noFill/>
          <a:ln w="9525">
            <a:noFill/>
            <a:miter lim="800000"/>
            <a:headEnd/>
            <a:tailEnd/>
          </a:ln>
        </p:spPr>
      </p:pic>
      <p:pic>
        <p:nvPicPr>
          <p:cNvPr id="8" name="รูปภาพ 7" descr="Government Procurement.gif"/>
          <p:cNvPicPr>
            <a:picLocks noChangeAspect="1"/>
          </p:cNvPicPr>
          <p:nvPr/>
        </p:nvPicPr>
        <p:blipFill>
          <a:blip r:embed="rId6" cstate="print"/>
          <a:stretch>
            <a:fillRect/>
          </a:stretch>
        </p:blipFill>
        <p:spPr>
          <a:xfrm>
            <a:off x="8517181" y="6462734"/>
            <a:ext cx="579194" cy="357166"/>
          </a:xfrm>
          <a:prstGeom prst="rect">
            <a:avLst/>
          </a:prstGeom>
        </p:spPr>
      </p:pic>
    </p:spTree>
    <p:extLst>
      <p:ext uri="{BB962C8B-B14F-4D97-AF65-F5344CB8AC3E}">
        <p14:creationId xmlns:p14="http://schemas.microsoft.com/office/powerpoint/2010/main" val="213949762"/>
      </p:ext>
    </p:extLst>
  </p:cSld>
  <p:clrMapOvr>
    <a:masterClrMapping/>
  </p:clrMapOvr>
  <p:transition spd="slow">
    <p:wedge/>
  </p:transition>
</p:sld>
</file>

<file path=ppt/slides/slide11.xml><?xml version="1.0" encoding="utf-8"?>
<p:sld xmlns:a="http://schemas.openxmlformats.org/drawingml/2006/main" xmlns:r="http://schemas.openxmlformats.org/officeDocument/2006/relationships" xmlns:p="http://schemas.openxmlformats.org/presentationml/2006/main">
  <p:cSld>
    <p:bg>
      <p:bgPr>
        <a:pattFill prst="smConfetti">
          <a:fgClr>
            <a:srgbClr val="6D97C9"/>
          </a:fgClr>
          <a:bgClr>
            <a:schemeClr val="bg1"/>
          </a:bgClr>
        </a:pattFill>
        <a:effectLst/>
      </p:bgPr>
    </p:bg>
    <p:spTree>
      <p:nvGrpSpPr>
        <p:cNvPr id="1" name=""/>
        <p:cNvGrpSpPr/>
        <p:nvPr/>
      </p:nvGrpSpPr>
      <p:grpSpPr>
        <a:xfrm>
          <a:off x="0" y="0"/>
          <a:ext cx="0" cy="0"/>
          <a:chOff x="0" y="0"/>
          <a:chExt cx="0" cy="0"/>
        </a:xfrm>
      </p:grpSpPr>
      <p:sp>
        <p:nvSpPr>
          <p:cNvPr id="2" name="วงรี 1"/>
          <p:cNvSpPr/>
          <p:nvPr/>
        </p:nvSpPr>
        <p:spPr>
          <a:xfrm>
            <a:off x="503692" y="1988840"/>
            <a:ext cx="8136904" cy="4608512"/>
          </a:xfrm>
          <a:prstGeom prst="ellipse">
            <a:avLst/>
          </a:prstGeom>
          <a:ln>
            <a:solidFill>
              <a:srgbClr val="FF0000"/>
            </a:solidFill>
          </a:ln>
          <a:effectLst>
            <a:outerShdw blurRad="50800" dist="76200" dir="2700000" algn="tl" rotWithShape="0">
              <a:srgbClr val="FFFF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4" name="Title 1"/>
          <p:cNvSpPr>
            <a:spLocks noGrp="1"/>
          </p:cNvSpPr>
          <p:nvPr>
            <p:ph type="title"/>
            <p:custDataLst>
              <p:tags r:id="rId1"/>
            </p:custDataLst>
          </p:nvPr>
        </p:nvSpPr>
        <p:spPr>
          <a:xfrm>
            <a:off x="250068" y="692696"/>
            <a:ext cx="8671556" cy="854075"/>
          </a:xfrm>
        </p:spPr>
        <p:txBody>
          <a:bodyPr>
            <a:noAutofit/>
            <a:scene3d>
              <a:camera prst="orthographicFront"/>
              <a:lightRig rig="threePt" dir="t"/>
            </a:scene3d>
            <a:sp3d>
              <a:contourClr>
                <a:schemeClr val="bg1"/>
              </a:contourClr>
            </a:sp3d>
          </a:bodyPr>
          <a:lstStyle/>
          <a:p>
            <a:pPr>
              <a:lnSpc>
                <a:spcPts val="2300"/>
              </a:lnSpc>
              <a:defRPr/>
            </a:pPr>
            <a:r>
              <a:rPr lang="th-TH" sz="2400" b="1" dirty="0">
                <a:solidFill>
                  <a:schemeClr val="accent6">
                    <a:lumMod val="50000"/>
                  </a:schemeClr>
                </a:solidFill>
                <a:effectLst>
                  <a:innerShdw blurRad="63500" dist="50800" dir="18900000">
                    <a:prstClr val="black">
                      <a:alpha val="50000"/>
                    </a:prstClr>
                  </a:innerShdw>
                </a:effectLst>
                <a:latin typeface="IrisUPC" pitchFamily="34" charset="-34"/>
                <a:cs typeface="IrisUPC" pitchFamily="34" charset="-34"/>
              </a:rPr>
              <a:t>แผนภาพสรุปโครงสร้างคณะกรรมการ</a:t>
            </a:r>
            <a:br>
              <a:rPr lang="th-TH" sz="2400" b="1" dirty="0">
                <a:solidFill>
                  <a:schemeClr val="accent6">
                    <a:lumMod val="50000"/>
                  </a:schemeClr>
                </a:solidFill>
                <a:effectLst>
                  <a:innerShdw blurRad="63500" dist="50800" dir="18900000">
                    <a:prstClr val="black">
                      <a:alpha val="50000"/>
                    </a:prstClr>
                  </a:innerShdw>
                </a:effectLst>
                <a:latin typeface="IrisUPC" pitchFamily="34" charset="-34"/>
                <a:cs typeface="IrisUPC" pitchFamily="34" charset="-34"/>
              </a:rPr>
            </a:br>
            <a:r>
              <a:rPr lang="th-TH" sz="2400" b="1" dirty="0">
                <a:solidFill>
                  <a:schemeClr val="accent6">
                    <a:lumMod val="50000"/>
                  </a:schemeClr>
                </a:solidFill>
                <a:effectLst>
                  <a:innerShdw blurRad="63500" dist="50800" dir="18900000">
                    <a:prstClr val="black">
                      <a:alpha val="50000"/>
                    </a:prstClr>
                  </a:innerShdw>
                </a:effectLst>
                <a:latin typeface="IrisUPC" pitchFamily="34" charset="-34"/>
                <a:cs typeface="IrisUPC" pitchFamily="34" charset="-34"/>
              </a:rPr>
              <a:t>ในการกำกับดูแลภารกิจการกำหนดราคากลางงานก่อสร้างของทางราชการปัจจุบัน</a:t>
            </a:r>
            <a:br>
              <a:rPr lang="th-TH" sz="2400" b="1" dirty="0">
                <a:solidFill>
                  <a:schemeClr val="accent6">
                    <a:lumMod val="50000"/>
                  </a:schemeClr>
                </a:solidFill>
                <a:effectLst>
                  <a:innerShdw blurRad="63500" dist="50800" dir="18900000">
                    <a:prstClr val="black">
                      <a:alpha val="50000"/>
                    </a:prstClr>
                  </a:innerShdw>
                </a:effectLst>
                <a:latin typeface="IrisUPC" pitchFamily="34" charset="-34"/>
                <a:cs typeface="IrisUPC" pitchFamily="34" charset="-34"/>
              </a:rPr>
            </a:br>
            <a:r>
              <a:rPr lang="th-TH" sz="2400" b="1" dirty="0">
                <a:solidFill>
                  <a:srgbClr val="0000CC"/>
                </a:solidFill>
                <a:effectLst>
                  <a:innerShdw blurRad="63500" dist="50800" dir="18900000">
                    <a:prstClr val="black">
                      <a:alpha val="50000"/>
                    </a:prstClr>
                  </a:innerShdw>
                </a:effectLst>
                <a:cs typeface="IrisUPC" pitchFamily="34" charset="-34"/>
              </a:rPr>
              <a:t>(ตาม</a:t>
            </a:r>
            <a:r>
              <a:rPr lang="th-TH" sz="2400" b="1" dirty="0">
                <a:ln w="6350">
                  <a:noFill/>
                </a:ln>
                <a:solidFill>
                  <a:srgbClr val="0000CC"/>
                </a:solidFill>
                <a:effectLst>
                  <a:innerShdw blurRad="63500" dist="50800" dir="18900000">
                    <a:prstClr val="black">
                      <a:alpha val="50000"/>
                    </a:prstClr>
                  </a:innerShdw>
                </a:effectLst>
                <a:cs typeface="IrisUPC" pitchFamily="34" charset="-34"/>
              </a:rPr>
              <a:t>มติคณะรัฐมนตรีเมื่อวันที่ </a:t>
            </a:r>
            <a:r>
              <a:rPr lang="th-TH" sz="2400" b="1" dirty="0">
                <a:ln w="6350">
                  <a:noFill/>
                </a:ln>
                <a:solidFill>
                  <a:srgbClr val="0000CC"/>
                </a:solidFill>
                <a:effectLst>
                  <a:innerShdw blurRad="63500" dist="50800" dir="18900000">
                    <a:prstClr val="black">
                      <a:alpha val="50000"/>
                    </a:prstClr>
                  </a:innerShdw>
                </a:effectLst>
                <a:cs typeface="EucrosiaUPC" pitchFamily="18" charset="-34"/>
              </a:rPr>
              <a:t>18 พฤศจิกายน 2557 )</a:t>
            </a:r>
            <a:endParaRPr lang="th-TH" sz="2400" b="1" dirty="0">
              <a:solidFill>
                <a:srgbClr val="0000CC"/>
              </a:solidFill>
              <a:effectLst>
                <a:innerShdw blurRad="63500" dist="50800" dir="18900000">
                  <a:prstClr val="black">
                    <a:alpha val="50000"/>
                  </a:prstClr>
                </a:innerShdw>
              </a:effectLst>
              <a:latin typeface="IrisUPC" pitchFamily="34" charset="-34"/>
              <a:cs typeface="IrisUPC" pitchFamily="34" charset="-34"/>
            </a:endParaRPr>
          </a:p>
        </p:txBody>
      </p:sp>
      <p:sp>
        <p:nvSpPr>
          <p:cNvPr id="6" name="TextBox 3"/>
          <p:cNvSpPr txBox="1">
            <a:spLocks noChangeArrowheads="1"/>
          </p:cNvSpPr>
          <p:nvPr/>
        </p:nvSpPr>
        <p:spPr bwMode="auto">
          <a:xfrm>
            <a:off x="1403935" y="3200635"/>
            <a:ext cx="6300167" cy="1015663"/>
          </a:xfrm>
          <a:prstGeom prst="rect">
            <a:avLst/>
          </a:prstGeom>
          <a:pattFill prst="lgConfetti">
            <a:fgClr>
              <a:srgbClr val="FDDFC7"/>
            </a:fgClr>
            <a:bgClr>
              <a:schemeClr val="bg1"/>
            </a:bgClr>
          </a:pattFill>
          <a:ln w="28575">
            <a:solidFill>
              <a:srgbClr val="008000"/>
            </a:solidFill>
            <a:miter lim="800000"/>
            <a:headEnd/>
            <a:tailEnd/>
          </a:ln>
          <a:effectLst>
            <a:outerShdw blurRad="50800" dist="38100" dir="18900000" algn="bl" rotWithShape="0">
              <a:prstClr val="black">
                <a:alpha val="40000"/>
              </a:prstClr>
            </a:outerShdw>
          </a:effectLst>
          <a:scene3d>
            <a:camera prst="orthographicFront"/>
            <a:lightRig rig="soft" dir="t"/>
          </a:scene3d>
          <a:sp3d contourW="25400" prstMaterial="plastic">
            <a:bevelT w="50800" h="38100" prst="artDeco"/>
            <a:contourClr>
              <a:schemeClr val="bg1"/>
            </a:contourClr>
          </a:sp3d>
        </p:spPr>
        <p:txBody>
          <a:bodyPr wrap="square">
            <a:spAutoFit/>
            <a:scene3d>
              <a:camera prst="orthographicFront"/>
              <a:lightRig rig="soft" dir="t"/>
            </a:scene3d>
            <a:sp3d extrusionH="57150" contourW="6350">
              <a:bevelT/>
              <a:bevelB/>
              <a:contourClr>
                <a:schemeClr val="accent3">
                  <a:lumMod val="75000"/>
                </a:schemeClr>
              </a:contourClr>
            </a:sp3d>
          </a:bodyPr>
          <a:lstStyle>
            <a:lvl1pPr eaLnBrk="0" hangingPunct="0">
              <a:defRPr sz="2800">
                <a:solidFill>
                  <a:schemeClr val="tx1"/>
                </a:solidFill>
                <a:latin typeface="Palatino Linotype" pitchFamily="18" charset="0"/>
                <a:cs typeface="Browallia New" pitchFamily="34" charset="-34"/>
              </a:defRPr>
            </a:lvl1pPr>
            <a:lvl2pPr marL="742950" indent="-285750" eaLnBrk="0" hangingPunct="0">
              <a:defRPr sz="2800">
                <a:solidFill>
                  <a:schemeClr val="tx1"/>
                </a:solidFill>
                <a:latin typeface="Palatino Linotype" pitchFamily="18" charset="0"/>
                <a:cs typeface="Browallia New" pitchFamily="34" charset="-34"/>
              </a:defRPr>
            </a:lvl2pPr>
            <a:lvl3pPr marL="1143000" indent="-228600" eaLnBrk="0" hangingPunct="0">
              <a:defRPr sz="2800">
                <a:solidFill>
                  <a:schemeClr val="tx1"/>
                </a:solidFill>
                <a:latin typeface="Palatino Linotype" pitchFamily="18" charset="0"/>
                <a:cs typeface="Browallia New" pitchFamily="34" charset="-34"/>
              </a:defRPr>
            </a:lvl3pPr>
            <a:lvl4pPr marL="1600200" indent="-228600" eaLnBrk="0" hangingPunct="0">
              <a:defRPr sz="2800">
                <a:solidFill>
                  <a:schemeClr val="tx1"/>
                </a:solidFill>
                <a:latin typeface="Palatino Linotype" pitchFamily="18" charset="0"/>
                <a:cs typeface="Browallia New" pitchFamily="34" charset="-34"/>
              </a:defRPr>
            </a:lvl4pPr>
            <a:lvl5pPr marL="2057400" indent="-228600" eaLnBrk="0" hangingPunct="0">
              <a:defRPr sz="2800">
                <a:solidFill>
                  <a:schemeClr val="tx1"/>
                </a:solidFill>
                <a:latin typeface="Palatino Linotype" pitchFamily="18" charset="0"/>
                <a:cs typeface="Browallia New" pitchFamily="34" charset="-34"/>
              </a:defRPr>
            </a:lvl5pPr>
            <a:lvl6pPr marL="2514600" indent="-228600" eaLnBrk="0" fontAlgn="base" hangingPunct="0">
              <a:spcBef>
                <a:spcPct val="0"/>
              </a:spcBef>
              <a:spcAft>
                <a:spcPct val="0"/>
              </a:spcAft>
              <a:defRPr sz="2800">
                <a:solidFill>
                  <a:schemeClr val="tx1"/>
                </a:solidFill>
                <a:latin typeface="Palatino Linotype" pitchFamily="18" charset="0"/>
                <a:cs typeface="Browallia New" pitchFamily="34" charset="-34"/>
              </a:defRPr>
            </a:lvl6pPr>
            <a:lvl7pPr marL="2971800" indent="-228600" eaLnBrk="0" fontAlgn="base" hangingPunct="0">
              <a:spcBef>
                <a:spcPct val="0"/>
              </a:spcBef>
              <a:spcAft>
                <a:spcPct val="0"/>
              </a:spcAft>
              <a:defRPr sz="2800">
                <a:solidFill>
                  <a:schemeClr val="tx1"/>
                </a:solidFill>
                <a:latin typeface="Palatino Linotype" pitchFamily="18" charset="0"/>
                <a:cs typeface="Browallia New" pitchFamily="34" charset="-34"/>
              </a:defRPr>
            </a:lvl7pPr>
            <a:lvl8pPr marL="3429000" indent="-228600" eaLnBrk="0" fontAlgn="base" hangingPunct="0">
              <a:spcBef>
                <a:spcPct val="0"/>
              </a:spcBef>
              <a:spcAft>
                <a:spcPct val="0"/>
              </a:spcAft>
              <a:defRPr sz="2800">
                <a:solidFill>
                  <a:schemeClr val="tx1"/>
                </a:solidFill>
                <a:latin typeface="Palatino Linotype" pitchFamily="18" charset="0"/>
                <a:cs typeface="Browallia New" pitchFamily="34" charset="-34"/>
              </a:defRPr>
            </a:lvl8pPr>
            <a:lvl9pPr marL="3886200" indent="-228600" eaLnBrk="0" fontAlgn="base" hangingPunct="0">
              <a:spcBef>
                <a:spcPct val="0"/>
              </a:spcBef>
              <a:spcAft>
                <a:spcPct val="0"/>
              </a:spcAft>
              <a:defRPr sz="2800">
                <a:solidFill>
                  <a:schemeClr val="tx1"/>
                </a:solidFill>
                <a:latin typeface="Palatino Linotype" pitchFamily="18" charset="0"/>
                <a:cs typeface="Browallia New" pitchFamily="34" charset="-34"/>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h-TH" sz="2400" b="1" i="0" u="none" strike="noStrike" kern="0" cap="none" spc="0" normalizeH="0" baseline="0" noProof="0" dirty="0">
                <a:ln>
                  <a:noFill/>
                </a:ln>
                <a:solidFill>
                  <a:srgbClr val="000066"/>
                </a:solidFill>
                <a:effectLst/>
                <a:uLnTx/>
                <a:uFillTx/>
                <a:latin typeface="IrisUPC" pitchFamily="34" charset="-34"/>
                <a:cs typeface="IrisUPC" pitchFamily="34" charset="-34"/>
              </a:rPr>
              <a:t>คณะกรรมการกำกับหลักเกณฑ์และตรวจสอบราคากลางงานก่อสร้าง</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h-TH" sz="1800" b="1" i="0" u="none" strike="noStrike" kern="0" cap="none" spc="0" normalizeH="0" baseline="0" noProof="0" dirty="0">
                <a:ln>
                  <a:noFill/>
                </a:ln>
                <a:solidFill>
                  <a:srgbClr val="00B050"/>
                </a:solidFill>
                <a:effectLst/>
                <a:uLnTx/>
                <a:uFillTx/>
                <a:latin typeface="EucrosiaUPC" pitchFamily="18" charset="-34"/>
                <a:cs typeface="EucrosiaUPC" pitchFamily="18" charset="-34"/>
              </a:rPr>
              <a:t>ปลัดกระทรวงการคลัง     ประธานกรรมการ</a:t>
            </a:r>
          </a:p>
          <a:p>
            <a:pPr lvl="0" algn="ctr" eaLnBrk="1" hangingPunct="1">
              <a:defRPr/>
            </a:pPr>
            <a:r>
              <a:rPr kumimoji="0" lang="th-TH" sz="1800" b="1" i="0" u="none" strike="noStrike" kern="0" cap="none" spc="0" normalizeH="0" baseline="0" noProof="0" dirty="0">
                <a:ln>
                  <a:noFill/>
                </a:ln>
                <a:solidFill>
                  <a:schemeClr val="accent2">
                    <a:lumMod val="50000"/>
                  </a:schemeClr>
                </a:solidFill>
                <a:effectLst/>
                <a:uLnTx/>
                <a:uFillTx/>
                <a:latin typeface="EucrosiaUPC" pitchFamily="18" charset="-34"/>
                <a:cs typeface="EucrosiaUPC" pitchFamily="18" charset="-34"/>
              </a:rPr>
              <a:t>(แต่งตั้งตามมติคณะรัฐมนตรีเมื่อวันที่ </a:t>
            </a:r>
            <a:r>
              <a:rPr lang="th-TH" sz="1800" b="1" kern="0" dirty="0">
                <a:solidFill>
                  <a:schemeClr val="accent2">
                    <a:lumMod val="50000"/>
                  </a:schemeClr>
                </a:solidFill>
                <a:latin typeface="EucrosiaUPC" pitchFamily="18" charset="-34"/>
                <a:cs typeface="EucrosiaUPC" pitchFamily="18" charset="-34"/>
              </a:rPr>
              <a:t>18 พฤศจิกายน 2557 </a:t>
            </a:r>
            <a:endParaRPr kumimoji="0" lang="th-TH" sz="1800" b="1" i="0" u="none" strike="noStrike" kern="0" cap="none" spc="0" normalizeH="0" baseline="0" noProof="0" dirty="0">
              <a:ln>
                <a:noFill/>
              </a:ln>
              <a:solidFill>
                <a:schemeClr val="accent2">
                  <a:lumMod val="50000"/>
                </a:schemeClr>
              </a:solidFill>
              <a:effectLst/>
              <a:uLnTx/>
              <a:uFillTx/>
              <a:latin typeface="EucrosiaUPC" pitchFamily="18" charset="-34"/>
              <a:cs typeface="EucrosiaUPC" pitchFamily="18" charset="-34"/>
            </a:endParaRPr>
          </a:p>
        </p:txBody>
      </p:sp>
      <p:sp>
        <p:nvSpPr>
          <p:cNvPr id="7" name="TextBox 4"/>
          <p:cNvSpPr txBox="1">
            <a:spLocks noChangeArrowheads="1"/>
          </p:cNvSpPr>
          <p:nvPr/>
        </p:nvSpPr>
        <p:spPr bwMode="auto">
          <a:xfrm>
            <a:off x="2689226" y="4779342"/>
            <a:ext cx="3786187" cy="1025922"/>
          </a:xfrm>
          <a:prstGeom prst="rect">
            <a:avLst/>
          </a:prstGeom>
          <a:pattFill prst="lgConfetti">
            <a:fgClr>
              <a:srgbClr val="FFCDFF"/>
            </a:fgClr>
            <a:bgClr>
              <a:schemeClr val="bg1"/>
            </a:bgClr>
          </a:pattFill>
          <a:ln w="28575">
            <a:solidFill>
              <a:srgbClr val="7030A0"/>
            </a:solidFill>
            <a:miter lim="800000"/>
            <a:headEnd/>
            <a:tailEnd/>
          </a:ln>
          <a:effectLst>
            <a:outerShdw blurRad="50800" dist="38100" dir="18900000" algn="bl" rotWithShape="0">
              <a:prstClr val="black">
                <a:alpha val="40000"/>
              </a:prstClr>
            </a:outerShdw>
          </a:effectLst>
          <a:scene3d>
            <a:camera prst="orthographicFront"/>
            <a:lightRig rig="soft" dir="t"/>
          </a:scene3d>
          <a:sp3d>
            <a:bevelT w="50800" h="38100" prst="artDeco"/>
          </a:sp3d>
        </p:spPr>
        <p:txBody>
          <a:bodyPr>
            <a:spAutoFit/>
          </a:bodyPr>
          <a:lstStyle>
            <a:lvl1pPr eaLnBrk="0" hangingPunct="0">
              <a:defRPr sz="2800">
                <a:solidFill>
                  <a:schemeClr val="tx1"/>
                </a:solidFill>
                <a:latin typeface="Palatino Linotype" pitchFamily="18" charset="0"/>
                <a:cs typeface="Browallia New" pitchFamily="34" charset="-34"/>
              </a:defRPr>
            </a:lvl1pPr>
            <a:lvl2pPr marL="742950" indent="-285750" eaLnBrk="0" hangingPunct="0">
              <a:defRPr sz="2800">
                <a:solidFill>
                  <a:schemeClr val="tx1"/>
                </a:solidFill>
                <a:latin typeface="Palatino Linotype" pitchFamily="18" charset="0"/>
                <a:cs typeface="Browallia New" pitchFamily="34" charset="-34"/>
              </a:defRPr>
            </a:lvl2pPr>
            <a:lvl3pPr marL="1143000" indent="-228600" eaLnBrk="0" hangingPunct="0">
              <a:defRPr sz="2800">
                <a:solidFill>
                  <a:schemeClr val="tx1"/>
                </a:solidFill>
                <a:latin typeface="Palatino Linotype" pitchFamily="18" charset="0"/>
                <a:cs typeface="Browallia New" pitchFamily="34" charset="-34"/>
              </a:defRPr>
            </a:lvl3pPr>
            <a:lvl4pPr marL="1600200" indent="-228600" eaLnBrk="0" hangingPunct="0">
              <a:defRPr sz="2800">
                <a:solidFill>
                  <a:schemeClr val="tx1"/>
                </a:solidFill>
                <a:latin typeface="Palatino Linotype" pitchFamily="18" charset="0"/>
                <a:cs typeface="Browallia New" pitchFamily="34" charset="-34"/>
              </a:defRPr>
            </a:lvl4pPr>
            <a:lvl5pPr marL="2057400" indent="-228600" eaLnBrk="0" hangingPunct="0">
              <a:defRPr sz="2800">
                <a:solidFill>
                  <a:schemeClr val="tx1"/>
                </a:solidFill>
                <a:latin typeface="Palatino Linotype" pitchFamily="18" charset="0"/>
                <a:cs typeface="Browallia New" pitchFamily="34" charset="-34"/>
              </a:defRPr>
            </a:lvl5pPr>
            <a:lvl6pPr marL="2514600" indent="-228600" eaLnBrk="0" fontAlgn="base" hangingPunct="0">
              <a:spcBef>
                <a:spcPct val="0"/>
              </a:spcBef>
              <a:spcAft>
                <a:spcPct val="0"/>
              </a:spcAft>
              <a:defRPr sz="2800">
                <a:solidFill>
                  <a:schemeClr val="tx1"/>
                </a:solidFill>
                <a:latin typeface="Palatino Linotype" pitchFamily="18" charset="0"/>
                <a:cs typeface="Browallia New" pitchFamily="34" charset="-34"/>
              </a:defRPr>
            </a:lvl6pPr>
            <a:lvl7pPr marL="2971800" indent="-228600" eaLnBrk="0" fontAlgn="base" hangingPunct="0">
              <a:spcBef>
                <a:spcPct val="0"/>
              </a:spcBef>
              <a:spcAft>
                <a:spcPct val="0"/>
              </a:spcAft>
              <a:defRPr sz="2800">
                <a:solidFill>
                  <a:schemeClr val="tx1"/>
                </a:solidFill>
                <a:latin typeface="Palatino Linotype" pitchFamily="18" charset="0"/>
                <a:cs typeface="Browallia New" pitchFamily="34" charset="-34"/>
              </a:defRPr>
            </a:lvl7pPr>
            <a:lvl8pPr marL="3429000" indent="-228600" eaLnBrk="0" fontAlgn="base" hangingPunct="0">
              <a:spcBef>
                <a:spcPct val="0"/>
              </a:spcBef>
              <a:spcAft>
                <a:spcPct val="0"/>
              </a:spcAft>
              <a:defRPr sz="2800">
                <a:solidFill>
                  <a:schemeClr val="tx1"/>
                </a:solidFill>
                <a:latin typeface="Palatino Linotype" pitchFamily="18" charset="0"/>
                <a:cs typeface="Browallia New" pitchFamily="34" charset="-34"/>
              </a:defRPr>
            </a:lvl8pPr>
            <a:lvl9pPr marL="3886200" indent="-228600" eaLnBrk="0" fontAlgn="base" hangingPunct="0">
              <a:spcBef>
                <a:spcPct val="0"/>
              </a:spcBef>
              <a:spcAft>
                <a:spcPct val="0"/>
              </a:spcAft>
              <a:defRPr sz="2800">
                <a:solidFill>
                  <a:schemeClr val="tx1"/>
                </a:solidFill>
                <a:latin typeface="Palatino Linotype" pitchFamily="18" charset="0"/>
                <a:cs typeface="Browallia New" pitchFamily="34" charset="-34"/>
              </a:defRPr>
            </a:lvl9pPr>
          </a:lstStyle>
          <a:p>
            <a:pPr marL="0" marR="0" lvl="0" indent="0" algn="ctr" defTabSz="914400" eaLnBrk="1" fontAlgn="auto" latinLnBrk="0" hangingPunct="1">
              <a:lnSpc>
                <a:spcPts val="2200"/>
              </a:lnSpc>
              <a:spcBef>
                <a:spcPts val="0"/>
              </a:spcBef>
              <a:spcAft>
                <a:spcPts val="0"/>
              </a:spcAft>
              <a:buClrTx/>
              <a:buSzTx/>
              <a:buFontTx/>
              <a:buNone/>
              <a:tabLst/>
              <a:defRPr/>
            </a:pPr>
            <a:r>
              <a:rPr kumimoji="0" lang="th-TH" sz="2200" b="1" i="0" u="none" strike="noStrike" kern="0" cap="none" spc="0" normalizeH="0" baseline="0" noProof="0" dirty="0">
                <a:ln>
                  <a:noFill/>
                </a:ln>
                <a:solidFill>
                  <a:schemeClr val="accent2">
                    <a:lumMod val="50000"/>
                  </a:schemeClr>
                </a:solidFill>
                <a:effectLst>
                  <a:innerShdw blurRad="63500" dist="50800" dir="18900000">
                    <a:prstClr val="black">
                      <a:alpha val="50000"/>
                    </a:prstClr>
                  </a:innerShdw>
                </a:effectLst>
                <a:uLnTx/>
                <a:uFillTx/>
                <a:latin typeface="IrisUPC" pitchFamily="34" charset="-34"/>
                <a:cs typeface="IrisUPC" pitchFamily="34" charset="-34"/>
              </a:rPr>
              <a:t>คณะอนุกรรมการกำกับหลักเกณฑ์การคำนวณ</a:t>
            </a:r>
          </a:p>
          <a:p>
            <a:pPr marL="0" marR="0" lvl="0" indent="0" algn="ctr" defTabSz="914400" eaLnBrk="1" fontAlgn="auto" latinLnBrk="0" hangingPunct="1">
              <a:lnSpc>
                <a:spcPts val="2200"/>
              </a:lnSpc>
              <a:spcBef>
                <a:spcPts val="0"/>
              </a:spcBef>
              <a:spcAft>
                <a:spcPts val="0"/>
              </a:spcAft>
              <a:buClrTx/>
              <a:buSzTx/>
              <a:buFontTx/>
              <a:buNone/>
              <a:tabLst/>
              <a:defRPr/>
            </a:pPr>
            <a:r>
              <a:rPr kumimoji="0" lang="th-TH" sz="2200" b="1" i="0" u="none" strike="noStrike" kern="0" cap="none" spc="0" normalizeH="0" baseline="0" noProof="0" dirty="0">
                <a:ln>
                  <a:noFill/>
                </a:ln>
                <a:solidFill>
                  <a:schemeClr val="accent2">
                    <a:lumMod val="50000"/>
                  </a:schemeClr>
                </a:solidFill>
                <a:effectLst>
                  <a:innerShdw blurRad="63500" dist="50800" dir="18900000">
                    <a:prstClr val="black">
                      <a:alpha val="50000"/>
                    </a:prstClr>
                  </a:innerShdw>
                </a:effectLst>
                <a:uLnTx/>
                <a:uFillTx/>
                <a:latin typeface="IrisUPC" pitchFamily="34" charset="-34"/>
                <a:cs typeface="IrisUPC" pitchFamily="34" charset="-34"/>
              </a:rPr>
              <a:t>ราคากลางงานก่อสร้าง</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th-TH" sz="600" b="1" i="0" u="none" strike="noStrike" kern="0" cap="none" spc="0" normalizeH="0" baseline="0" noProof="0" dirty="0">
              <a:ln>
                <a:noFill/>
              </a:ln>
              <a:solidFill>
                <a:schemeClr val="accent2">
                  <a:lumMod val="50000"/>
                </a:schemeClr>
              </a:solidFill>
              <a:effectLst>
                <a:innerShdw blurRad="63500" dist="50800" dir="18900000">
                  <a:prstClr val="black">
                    <a:alpha val="50000"/>
                  </a:prstClr>
                </a:innerShdw>
              </a:effectLst>
              <a:uLnTx/>
              <a:uFillTx/>
              <a:latin typeface="IrisUPC" pitchFamily="34" charset="-34"/>
              <a:cs typeface="IrisUPC" pitchFamily="34" charset="-34"/>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th-TH" sz="1800" b="1" i="0" u="none" strike="noStrike" kern="0" cap="none" spc="0" normalizeH="0" baseline="0" noProof="0" dirty="0">
                <a:ln>
                  <a:noFill/>
                </a:ln>
                <a:solidFill>
                  <a:srgbClr val="333399"/>
                </a:solidFill>
                <a:effectLst>
                  <a:innerShdw blurRad="63500" dist="50800" dir="18900000">
                    <a:prstClr val="black">
                      <a:alpha val="50000"/>
                    </a:prstClr>
                  </a:innerShdw>
                </a:effectLst>
                <a:uLnTx/>
                <a:uFillTx/>
                <a:latin typeface="EucrosiaUPC" pitchFamily="18" charset="-34"/>
                <a:cs typeface="EucrosiaUPC" pitchFamily="18" charset="-34"/>
              </a:rPr>
              <a:t>อธิบดีกรมบัญชีกลาง     ประธานอนุกรรมการ</a:t>
            </a:r>
          </a:p>
        </p:txBody>
      </p:sp>
      <p:sp>
        <p:nvSpPr>
          <p:cNvPr id="12" name="ลูกศรลง 11"/>
          <p:cNvSpPr/>
          <p:nvPr/>
        </p:nvSpPr>
        <p:spPr>
          <a:xfrm>
            <a:off x="4356098" y="4386848"/>
            <a:ext cx="504000" cy="288000"/>
          </a:xfrm>
          <a:prstGeom prst="downArrow">
            <a:avLst/>
          </a:prstGeom>
          <a:solidFill>
            <a:srgbClr val="C00000"/>
          </a:solidFill>
          <a:ln>
            <a:solidFill>
              <a:srgbClr val="92D050"/>
            </a:solidFill>
          </a:ln>
          <a:effectLst>
            <a:outerShdw blurRad="50800" dist="38100" dir="2700000" algn="tl" rotWithShape="0">
              <a:srgbClr val="FFFF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th-TH" sz="1800" b="0" i="0" u="none" strike="noStrike" kern="0" cap="none" spc="0" normalizeH="0" baseline="0" noProof="0">
              <a:ln>
                <a:noFill/>
              </a:ln>
              <a:solidFill>
                <a:sysClr val="windowText" lastClr="000000"/>
              </a:solidFill>
              <a:effectLst/>
              <a:uLnTx/>
              <a:uFillTx/>
            </a:endParaRPr>
          </a:p>
        </p:txBody>
      </p:sp>
      <p:pic>
        <p:nvPicPr>
          <p:cNvPr id="16" name="รูปภาพ 15" descr="แบนฟุ้ง นูน copy.png"/>
          <p:cNvPicPr>
            <a:picLocks noChangeAspect="1"/>
          </p:cNvPicPr>
          <p:nvPr/>
        </p:nvPicPr>
        <p:blipFill>
          <a:blip r:embed="rId3" cstate="print"/>
          <a:stretch>
            <a:fillRect/>
          </a:stretch>
        </p:blipFill>
        <p:spPr>
          <a:xfrm>
            <a:off x="18106" y="6461910"/>
            <a:ext cx="370855" cy="379582"/>
          </a:xfrm>
          <a:prstGeom prst="rect">
            <a:avLst/>
          </a:prstGeom>
        </p:spPr>
      </p:pic>
    </p:spTree>
    <p:extLst>
      <p:ext uri="{BB962C8B-B14F-4D97-AF65-F5344CB8AC3E}">
        <p14:creationId xmlns:p14="http://schemas.microsoft.com/office/powerpoint/2010/main" val="434327861"/>
      </p:ext>
    </p:extLst>
  </p:cSld>
  <p:clrMapOvr>
    <a:masterClrMapping/>
  </p:clrMapOvr>
  <p:transition spd="slow">
    <p:wedg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รูปภาพ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72990"/>
          </a:xfrm>
          <a:prstGeom prst="rect">
            <a:avLst/>
          </a:prstGeom>
        </p:spPr>
      </p:pic>
      <p:sp>
        <p:nvSpPr>
          <p:cNvPr id="4" name="TextBox 3"/>
          <p:cNvSpPr txBox="1"/>
          <p:nvPr/>
        </p:nvSpPr>
        <p:spPr>
          <a:xfrm>
            <a:off x="0" y="1988840"/>
            <a:ext cx="9144000" cy="2880320"/>
          </a:xfrm>
          <a:prstGeom prst="rect">
            <a:avLst/>
          </a:prstGeom>
          <a:noFill/>
        </p:spPr>
        <p:txBody>
          <a:bodyPr wrap="none" rtlCol="0" anchor="ctr" anchorCtr="0">
            <a:noAutofit/>
            <a:scene3d>
              <a:camera prst="orthographicFront"/>
              <a:lightRig rig="soft" dir="t"/>
            </a:scene3d>
            <a:sp3d extrusionH="57150" contourW="31750">
              <a:bevelT w="101600" h="152400"/>
              <a:bevelB w="0" h="0"/>
              <a:contourClr>
                <a:schemeClr val="bg1"/>
              </a:contourClr>
            </a:sp3d>
          </a:bodyPr>
          <a:lstStyle>
            <a:defPPr>
              <a:defRPr lang="th-TH"/>
            </a:defPPr>
            <a:lvl1pPr marL="0" algn="l" defTabSz="914400" rtl="0" eaLnBrk="1" latinLnBrk="0" hangingPunct="1">
              <a:defRPr sz="2800" kern="1200">
                <a:solidFill>
                  <a:schemeClr val="tx1"/>
                </a:solidFill>
                <a:latin typeface="+mn-lt"/>
                <a:ea typeface="+mn-ea"/>
                <a:cs typeface="+mn-cs"/>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800" kern="1200">
                <a:solidFill>
                  <a:schemeClr val="tx1"/>
                </a:solidFill>
                <a:latin typeface="+mn-lt"/>
                <a:ea typeface="+mn-ea"/>
                <a:cs typeface="+mn-cs"/>
              </a:defRPr>
            </a:lvl3pPr>
            <a:lvl4pPr marL="1371600" algn="l" defTabSz="914400" rtl="0" eaLnBrk="1" latinLnBrk="0" hangingPunct="1">
              <a:defRPr sz="2800" kern="1200">
                <a:solidFill>
                  <a:schemeClr val="tx1"/>
                </a:solidFill>
                <a:latin typeface="+mn-lt"/>
                <a:ea typeface="+mn-ea"/>
                <a:cs typeface="+mn-cs"/>
              </a:defRPr>
            </a:lvl4pPr>
            <a:lvl5pPr marL="1828800" algn="l" defTabSz="914400" rtl="0" eaLnBrk="1" latinLnBrk="0" hangingPunct="1">
              <a:defRPr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mn-lt"/>
                <a:ea typeface="+mn-ea"/>
                <a:cs typeface="+mn-cs"/>
              </a:defRPr>
            </a:lvl6pPr>
            <a:lvl7pPr marL="2743200" algn="l" defTabSz="914400" rtl="0" eaLnBrk="1" latinLnBrk="0" hangingPunct="1">
              <a:defRPr sz="2800" kern="1200">
                <a:solidFill>
                  <a:schemeClr val="tx1"/>
                </a:solidFill>
                <a:latin typeface="+mn-lt"/>
                <a:ea typeface="+mn-ea"/>
                <a:cs typeface="+mn-cs"/>
              </a:defRPr>
            </a:lvl7pPr>
            <a:lvl8pPr marL="3200400" algn="l" defTabSz="914400" rtl="0" eaLnBrk="1" latinLnBrk="0" hangingPunct="1">
              <a:defRPr sz="2800" kern="1200">
                <a:solidFill>
                  <a:schemeClr val="tx1"/>
                </a:solidFill>
                <a:latin typeface="+mn-lt"/>
                <a:ea typeface="+mn-ea"/>
                <a:cs typeface="+mn-cs"/>
              </a:defRPr>
            </a:lvl8pPr>
            <a:lvl9pPr marL="3657600" algn="l" defTabSz="914400" rtl="0" eaLnBrk="1" latinLnBrk="0" hangingPunct="1">
              <a:defRPr sz="2800" kern="1200">
                <a:solidFill>
                  <a:schemeClr val="tx1"/>
                </a:solidFill>
                <a:latin typeface="+mn-lt"/>
                <a:ea typeface="+mn-ea"/>
                <a:cs typeface="+mn-cs"/>
              </a:defRPr>
            </a:lvl9pPr>
          </a:lstStyle>
          <a:p>
            <a:pPr algn="ctr"/>
            <a:r>
              <a:rPr lang="th-TH" sz="5400" b="1" dirty="0">
                <a:gradFill>
                  <a:gsLst>
                    <a:gs pos="100000">
                      <a:srgbClr val="0099FF"/>
                    </a:gs>
                    <a:gs pos="63000">
                      <a:srgbClr val="FF9933"/>
                    </a:gs>
                    <a:gs pos="39000">
                      <a:srgbClr val="7030A0"/>
                    </a:gs>
                  </a:gsLst>
                  <a:lin ang="5400000" scaled="0"/>
                </a:gradFill>
                <a:effectLst>
                  <a:glow rad="228600">
                    <a:schemeClr val="tx1">
                      <a:alpha val="40000"/>
                    </a:schemeClr>
                  </a:glow>
                </a:effectLst>
                <a:latin typeface="IrisUPC" pitchFamily="34" charset="-34"/>
                <a:cs typeface="IrisUPC" pitchFamily="34" charset="-34"/>
              </a:rPr>
              <a:t>มติคณะรัฐมนตรี</a:t>
            </a:r>
          </a:p>
          <a:p>
            <a:pPr algn="ctr"/>
            <a:r>
              <a:rPr lang="th-TH" sz="4400" b="1" dirty="0">
                <a:gradFill>
                  <a:gsLst>
                    <a:gs pos="100000">
                      <a:srgbClr val="0099FF"/>
                    </a:gs>
                    <a:gs pos="63000">
                      <a:srgbClr val="FF9933"/>
                    </a:gs>
                    <a:gs pos="39000">
                      <a:srgbClr val="7030A0"/>
                    </a:gs>
                  </a:gsLst>
                  <a:lin ang="5400000" scaled="0"/>
                </a:gradFill>
                <a:effectLst>
                  <a:glow rad="228600">
                    <a:schemeClr val="tx1">
                      <a:alpha val="40000"/>
                    </a:schemeClr>
                  </a:glow>
                </a:effectLst>
                <a:latin typeface="EucrosiaUPC" pitchFamily="18" charset="-34"/>
                <a:cs typeface="EucrosiaUPC" pitchFamily="18" charset="-34"/>
              </a:rPr>
              <a:t>13</a:t>
            </a:r>
            <a:r>
              <a:rPr lang="th-TH" sz="4400" b="1" dirty="0">
                <a:gradFill>
                  <a:gsLst>
                    <a:gs pos="100000">
                      <a:srgbClr val="0099FF"/>
                    </a:gs>
                    <a:gs pos="63000">
                      <a:srgbClr val="FF9933"/>
                    </a:gs>
                    <a:gs pos="39000">
                      <a:srgbClr val="7030A0"/>
                    </a:gs>
                  </a:gsLst>
                  <a:lin ang="5400000" scaled="0"/>
                </a:gradFill>
                <a:effectLst>
                  <a:glow rad="228600">
                    <a:schemeClr val="tx1">
                      <a:alpha val="40000"/>
                    </a:schemeClr>
                  </a:glow>
                </a:effectLst>
                <a:latin typeface="IrisUPC" pitchFamily="34" charset="-34"/>
                <a:cs typeface="IrisUPC" pitchFamily="34" charset="-34"/>
              </a:rPr>
              <a:t> มีนาคม </a:t>
            </a:r>
            <a:r>
              <a:rPr lang="th-TH" sz="4400" b="1" dirty="0">
                <a:gradFill>
                  <a:gsLst>
                    <a:gs pos="100000">
                      <a:srgbClr val="0099FF"/>
                    </a:gs>
                    <a:gs pos="63000">
                      <a:srgbClr val="FF9933"/>
                    </a:gs>
                    <a:gs pos="39000">
                      <a:srgbClr val="7030A0"/>
                    </a:gs>
                  </a:gsLst>
                  <a:lin ang="5400000" scaled="0"/>
                </a:gradFill>
                <a:effectLst>
                  <a:glow rad="228600">
                    <a:schemeClr val="tx1">
                      <a:alpha val="40000"/>
                    </a:schemeClr>
                  </a:glow>
                </a:effectLst>
                <a:latin typeface="EucrosiaUPC" pitchFamily="18" charset="-34"/>
                <a:cs typeface="EucrosiaUPC" pitchFamily="18" charset="-34"/>
              </a:rPr>
              <a:t>2555  </a:t>
            </a:r>
            <a:r>
              <a:rPr lang="th-TH" sz="4400" b="1" dirty="0">
                <a:solidFill>
                  <a:schemeClr val="accent6">
                    <a:lumMod val="50000"/>
                  </a:schemeClr>
                </a:solidFill>
                <a:latin typeface="IrisUPC" pitchFamily="34" charset="-34"/>
                <a:cs typeface="IrisUPC" pitchFamily="34" charset="-34"/>
              </a:rPr>
              <a:t>และ </a:t>
            </a:r>
            <a:r>
              <a:rPr lang="th-TH" sz="4400" b="1" dirty="0">
                <a:solidFill>
                  <a:schemeClr val="accent6">
                    <a:lumMod val="50000"/>
                  </a:schemeClr>
                </a:solidFill>
                <a:latin typeface="EucrosiaUPC" pitchFamily="18" charset="-34"/>
                <a:cs typeface="EucrosiaUPC" pitchFamily="18" charset="-34"/>
              </a:rPr>
              <a:t>11</a:t>
            </a:r>
            <a:r>
              <a:rPr lang="th-TH" sz="4400" b="1" dirty="0">
                <a:solidFill>
                  <a:schemeClr val="accent6">
                    <a:lumMod val="50000"/>
                  </a:schemeClr>
                </a:solidFill>
                <a:latin typeface="IrisUPC" pitchFamily="34" charset="-34"/>
                <a:cs typeface="IrisUPC" pitchFamily="34" charset="-34"/>
              </a:rPr>
              <a:t> ตุลาคม </a:t>
            </a:r>
            <a:r>
              <a:rPr lang="th-TH" sz="4400" b="1" dirty="0">
                <a:solidFill>
                  <a:schemeClr val="accent6">
                    <a:lumMod val="50000"/>
                  </a:schemeClr>
                </a:solidFill>
                <a:latin typeface="EucrosiaUPC" pitchFamily="18" charset="-34"/>
                <a:cs typeface="EucrosiaUPC" pitchFamily="18" charset="-34"/>
              </a:rPr>
              <a:t>2559</a:t>
            </a:r>
            <a:endParaRPr lang="th-TH" sz="4400" b="1" dirty="0">
              <a:solidFill>
                <a:schemeClr val="accent6">
                  <a:lumMod val="50000"/>
                </a:schemeClr>
              </a:solidFill>
              <a:latin typeface="IrisUPC" pitchFamily="34" charset="-34"/>
              <a:cs typeface="IrisUPC" pitchFamily="34" charset="-34"/>
            </a:endParaRPr>
          </a:p>
        </p:txBody>
      </p:sp>
    </p:spTree>
    <p:extLst>
      <p:ext uri="{BB962C8B-B14F-4D97-AF65-F5344CB8AC3E}">
        <p14:creationId xmlns:p14="http://schemas.microsoft.com/office/powerpoint/2010/main" val="3465344709"/>
      </p:ext>
    </p:extLst>
  </p:cSld>
  <p:clrMapOvr>
    <a:masterClrMapping/>
  </p:clrMapOvr>
  <p:transition spd="slow">
    <p:wedge/>
  </p:transition>
</p:sld>
</file>

<file path=ppt/slides/slide13.xml><?xml version="1.0" encoding="utf-8"?>
<p:sld xmlns:a="http://schemas.openxmlformats.org/drawingml/2006/main" xmlns:r="http://schemas.openxmlformats.org/officeDocument/2006/relationships" xmlns:p="http://schemas.openxmlformats.org/presentationml/2006/main">
  <p:cSld>
    <p:bg>
      <p:bgPr>
        <a:pattFill prst="smConfetti">
          <a:fgClr>
            <a:schemeClr val="accent5">
              <a:lumMod val="40000"/>
              <a:lumOff val="60000"/>
            </a:schemeClr>
          </a:fgClr>
          <a:bgClr>
            <a:schemeClr val="bg1"/>
          </a:bgClr>
        </a:pattFill>
        <a:effectLst/>
      </p:bgPr>
    </p:bg>
    <p:spTree>
      <p:nvGrpSpPr>
        <p:cNvPr id="1" name=""/>
        <p:cNvGrpSpPr/>
        <p:nvPr/>
      </p:nvGrpSpPr>
      <p:grpSpPr>
        <a:xfrm>
          <a:off x="0" y="0"/>
          <a:ext cx="0" cy="0"/>
          <a:chOff x="0" y="0"/>
          <a:chExt cx="0" cy="0"/>
        </a:xfrm>
      </p:grpSpPr>
      <p:sp>
        <p:nvSpPr>
          <p:cNvPr id="4" name="TextBox 3"/>
          <p:cNvSpPr txBox="1"/>
          <p:nvPr/>
        </p:nvSpPr>
        <p:spPr>
          <a:xfrm>
            <a:off x="251519" y="1052736"/>
            <a:ext cx="8640961" cy="5688632"/>
          </a:xfrm>
          <a:prstGeom prst="rect">
            <a:avLst/>
          </a:prstGeom>
          <a:pattFill prst="lgConfetti">
            <a:fgClr>
              <a:srgbClr val="E7E4D5"/>
            </a:fgClr>
            <a:bgClr>
              <a:schemeClr val="bg1"/>
            </a:bgClr>
          </a:pattFill>
          <a:scene3d>
            <a:camera prst="orthographicFront"/>
            <a:lightRig rig="soft" dir="t"/>
          </a:scene3d>
          <a:sp3d contourW="12700">
            <a:bevelT w="38100" h="38100" prst="angle"/>
            <a:contourClr>
              <a:srgbClr val="006600"/>
            </a:contourClr>
          </a:sp3d>
        </p:spPr>
        <p:txBody>
          <a:bodyPr wrap="square" rtlCol="0" anchor="ctr" anchorCtr="0">
            <a:noAutofit/>
          </a:bodyPr>
          <a:lstStyle/>
          <a:p>
            <a:pPr>
              <a:lnSpc>
                <a:spcPts val="2400"/>
              </a:lnSpc>
            </a:pPr>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คณะรัฐมนตรีในคราวประชุมเมื่อวันที่ </a:t>
            </a:r>
            <a:r>
              <a:rPr lang="th-TH" sz="2200" b="1" dirty="0">
                <a:solidFill>
                  <a:srgbClr val="000066"/>
                </a:solidFill>
                <a:effectLst>
                  <a:innerShdw blurRad="63500" dist="50800" dir="2700000">
                    <a:prstClr val="black">
                      <a:alpha val="50000"/>
                    </a:prstClr>
                  </a:innerShdw>
                </a:effectLst>
                <a:latin typeface="EucrosiaUPC" pitchFamily="18" charset="-34"/>
                <a:cs typeface="EucrosiaUPC" pitchFamily="18" charset="-34"/>
              </a:rPr>
              <a:t>13</a:t>
            </a:r>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 มีนาคม </a:t>
            </a:r>
            <a:r>
              <a:rPr lang="th-TH" sz="2200" b="1" dirty="0">
                <a:solidFill>
                  <a:srgbClr val="000066"/>
                </a:solidFill>
                <a:effectLst>
                  <a:innerShdw blurRad="63500" dist="50800" dir="2700000">
                    <a:prstClr val="black">
                      <a:alpha val="50000"/>
                    </a:prstClr>
                  </a:innerShdw>
                </a:effectLst>
                <a:latin typeface="EucrosiaUPC" pitchFamily="18" charset="-34"/>
                <a:cs typeface="EucrosiaUPC" pitchFamily="18" charset="-34"/>
              </a:rPr>
              <a:t>2555</a:t>
            </a:r>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 ได้พิจารณาเรื่อง หลักเกณฑ์การคำนวณราคากลางงานก่อสร้างของทางราชการ   และมีมติ ดังนี้</a:t>
            </a:r>
            <a:endParaRPr lang="en-US" sz="2200" b="1" dirty="0">
              <a:solidFill>
                <a:srgbClr val="000066"/>
              </a:solidFill>
              <a:effectLst>
                <a:innerShdw blurRad="63500" dist="50800" dir="2700000">
                  <a:prstClr val="black">
                    <a:alpha val="50000"/>
                  </a:prstClr>
                </a:innerShdw>
              </a:effectLst>
              <a:latin typeface="IrisUPC" pitchFamily="34" charset="-34"/>
              <a:cs typeface="IrisUPC" pitchFamily="34" charset="-34"/>
            </a:endParaRPr>
          </a:p>
          <a:p>
            <a:pPr defTabSz="625475">
              <a:lnSpc>
                <a:spcPts val="2400"/>
              </a:lnSpc>
            </a:pPr>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	</a:t>
            </a:r>
            <a:r>
              <a:rPr lang="th-TH" sz="2200" b="1" dirty="0">
                <a:solidFill>
                  <a:srgbClr val="000066"/>
                </a:solidFill>
                <a:effectLst>
                  <a:innerShdw blurRad="63500" dist="50800" dir="2700000">
                    <a:prstClr val="black">
                      <a:alpha val="50000"/>
                    </a:prstClr>
                  </a:innerShdw>
                </a:effectLst>
                <a:latin typeface="EucrosiaUPC" pitchFamily="18" charset="-34"/>
                <a:cs typeface="EucrosiaUPC" pitchFamily="18" charset="-34"/>
              </a:rPr>
              <a:t>1. </a:t>
            </a:r>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 เห็นชอบตามที่กระทรวงการคลังเสนอ  ทั้ง  </a:t>
            </a:r>
            <a:r>
              <a:rPr lang="th-TH" sz="2200" b="1" dirty="0">
                <a:solidFill>
                  <a:srgbClr val="000066"/>
                </a:solidFill>
                <a:effectLst>
                  <a:innerShdw blurRad="63500" dist="50800" dir="2700000">
                    <a:prstClr val="black">
                      <a:alpha val="50000"/>
                    </a:prstClr>
                  </a:innerShdw>
                </a:effectLst>
                <a:latin typeface="EucrosiaUPC" pitchFamily="18" charset="-34"/>
                <a:cs typeface="EucrosiaUPC" pitchFamily="18" charset="-34"/>
              </a:rPr>
              <a:t>3</a:t>
            </a:r>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  ข้อ  ดังนี้</a:t>
            </a:r>
            <a:endParaRPr lang="en-US" sz="2200" b="1" dirty="0">
              <a:solidFill>
                <a:srgbClr val="000066"/>
              </a:solidFill>
              <a:effectLst>
                <a:innerShdw blurRad="63500" dist="50800" dir="2700000">
                  <a:prstClr val="black">
                    <a:alpha val="50000"/>
                  </a:prstClr>
                </a:innerShdw>
              </a:effectLst>
              <a:latin typeface="IrisUPC" pitchFamily="34" charset="-34"/>
              <a:cs typeface="IrisUPC" pitchFamily="34" charset="-34"/>
            </a:endParaRPr>
          </a:p>
          <a:p>
            <a:pPr>
              <a:lnSpc>
                <a:spcPts val="2400"/>
              </a:lnSpc>
            </a:pPr>
            <a:r>
              <a:rPr lang="en-US" sz="2200" b="1" dirty="0">
                <a:solidFill>
                  <a:srgbClr val="000066"/>
                </a:solidFill>
                <a:effectLst>
                  <a:innerShdw blurRad="63500" dist="50800" dir="2700000">
                    <a:prstClr val="black">
                      <a:alpha val="50000"/>
                    </a:prstClr>
                  </a:innerShdw>
                </a:effectLst>
                <a:latin typeface="IrisUPC" pitchFamily="34" charset="-34"/>
                <a:cs typeface="IrisUPC" pitchFamily="34" charset="-34"/>
              </a:rPr>
              <a:t>	</a:t>
            </a:r>
            <a:r>
              <a:rPr lang="en-US" sz="2200" b="1" dirty="0">
                <a:solidFill>
                  <a:srgbClr val="000066"/>
                </a:solidFill>
                <a:effectLst>
                  <a:innerShdw blurRad="63500" dist="50800" dir="2700000">
                    <a:prstClr val="black">
                      <a:alpha val="50000"/>
                    </a:prstClr>
                  </a:innerShdw>
                </a:effectLst>
                <a:latin typeface="EucrosiaUPC" pitchFamily="18" charset="-34"/>
                <a:cs typeface="EucrosiaUPC" pitchFamily="18" charset="-34"/>
              </a:rPr>
              <a:t>1.1</a:t>
            </a:r>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  ให้ใช้หลักเกณฑ์การคำนวณราคากลางงานก่อสร้างที่ทบทวนและปรับปรุงใหม่นี้      โดยให้ส่วนราชการ  </a:t>
            </a:r>
            <a:r>
              <a:rPr lang="th-TH" sz="2200" b="1" dirty="0">
                <a:solidFill>
                  <a:srgbClr val="1E001E"/>
                </a:solidFill>
                <a:effectLst>
                  <a:innerShdw blurRad="63500" dist="50800" dir="2700000">
                    <a:prstClr val="black">
                      <a:alpha val="50000"/>
                    </a:prstClr>
                  </a:innerShdw>
                </a:effectLst>
                <a:latin typeface="IrisUPC" pitchFamily="34" charset="-34"/>
                <a:cs typeface="IrisUPC" pitchFamily="34" charset="-34"/>
              </a:rPr>
              <a:t>องค์กรปกครองส่วนท้องถิ่น</a:t>
            </a:r>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  รัฐวิสาหกิจ และหน่วยงานอื่นของรัฐถือปฏิบัติเมื่อพ้นกำหนด </a:t>
            </a:r>
            <a:r>
              <a:rPr lang="th-TH" sz="2200" b="1" dirty="0">
                <a:solidFill>
                  <a:srgbClr val="000066"/>
                </a:solidFill>
                <a:effectLst>
                  <a:innerShdw blurRad="63500" dist="50800" dir="2700000">
                    <a:prstClr val="black">
                      <a:alpha val="50000"/>
                    </a:prstClr>
                  </a:innerShdw>
                </a:effectLst>
                <a:latin typeface="EucrosiaUPC" pitchFamily="18" charset="-34"/>
                <a:cs typeface="EucrosiaUPC" pitchFamily="18" charset="-34"/>
              </a:rPr>
              <a:t>30</a:t>
            </a:r>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 วัน นับแต่วันถัดจากวันที่คณะรัฐมนตรีได้มีมติอนุมัติ </a:t>
            </a:r>
            <a:r>
              <a:rPr lang="th-TH" sz="2200" b="1" dirty="0">
                <a:solidFill>
                  <a:srgbClr val="7030A0"/>
                </a:solidFill>
                <a:effectLst>
                  <a:innerShdw blurRad="63500" dist="50800" dir="2700000">
                    <a:prstClr val="black">
                      <a:alpha val="50000"/>
                    </a:prstClr>
                  </a:innerShdw>
                </a:effectLst>
                <a:latin typeface="EucrosiaUPC" pitchFamily="18" charset="-34"/>
                <a:cs typeface="EucrosiaUPC" pitchFamily="18" charset="-34"/>
              </a:rPr>
              <a:t>(</a:t>
            </a:r>
            <a:r>
              <a:rPr lang="th-TH" sz="2200" b="1" dirty="0">
                <a:solidFill>
                  <a:srgbClr val="7030A0"/>
                </a:solidFill>
                <a:effectLst>
                  <a:innerShdw blurRad="63500" dist="50800" dir="2700000">
                    <a:prstClr val="black">
                      <a:alpha val="50000"/>
                    </a:prstClr>
                  </a:innerShdw>
                </a:effectLst>
                <a:latin typeface="IrisUPC" pitchFamily="34" charset="-34"/>
                <a:cs typeface="IrisUPC" pitchFamily="34" charset="-34"/>
              </a:rPr>
              <a:t>วันทำการวันแรกหลังวันที่</a:t>
            </a:r>
            <a:r>
              <a:rPr lang="th-TH" sz="2200" b="1" dirty="0">
                <a:solidFill>
                  <a:srgbClr val="7030A0"/>
                </a:solidFill>
                <a:effectLst>
                  <a:innerShdw blurRad="63500" dist="50800" dir="2700000">
                    <a:prstClr val="black">
                      <a:alpha val="50000"/>
                    </a:prstClr>
                  </a:innerShdw>
                </a:effectLst>
                <a:latin typeface="EucrosiaUPC" pitchFamily="18" charset="-34"/>
                <a:cs typeface="EucrosiaUPC" pitchFamily="18" charset="-34"/>
              </a:rPr>
              <a:t> 13</a:t>
            </a:r>
            <a:r>
              <a:rPr lang="th-TH" sz="2200" b="1" dirty="0">
                <a:solidFill>
                  <a:srgbClr val="7030A0"/>
                </a:solidFill>
                <a:effectLst>
                  <a:innerShdw blurRad="63500" dist="50800" dir="2700000">
                    <a:prstClr val="black">
                      <a:alpha val="50000"/>
                    </a:prstClr>
                  </a:innerShdw>
                </a:effectLst>
                <a:latin typeface="IrisUPC" pitchFamily="34" charset="-34"/>
                <a:cs typeface="IrisUPC" pitchFamily="34" charset="-34"/>
              </a:rPr>
              <a:t> เมษายน</a:t>
            </a:r>
            <a:r>
              <a:rPr lang="th-TH" sz="2200" b="1" dirty="0">
                <a:solidFill>
                  <a:srgbClr val="7030A0"/>
                </a:solidFill>
                <a:effectLst>
                  <a:innerShdw blurRad="63500" dist="50800" dir="2700000">
                    <a:prstClr val="black">
                      <a:alpha val="50000"/>
                    </a:prstClr>
                  </a:innerShdw>
                </a:effectLst>
                <a:latin typeface="EucrosiaUPC" pitchFamily="18" charset="-34"/>
                <a:cs typeface="EucrosiaUPC" pitchFamily="18" charset="-34"/>
              </a:rPr>
              <a:t> 2555</a:t>
            </a:r>
            <a:r>
              <a:rPr lang="en-US" sz="2200" b="1" dirty="0">
                <a:solidFill>
                  <a:srgbClr val="7030A0"/>
                </a:solidFill>
                <a:effectLst>
                  <a:innerShdw blurRad="63500" dist="50800" dir="2700000">
                    <a:prstClr val="black">
                      <a:alpha val="50000"/>
                    </a:prstClr>
                  </a:innerShdw>
                </a:effectLst>
                <a:latin typeface="EucrosiaUPC" pitchFamily="18" charset="-34"/>
                <a:cs typeface="EucrosiaUPC" pitchFamily="18" charset="-34"/>
              </a:rPr>
              <a:t> </a:t>
            </a:r>
            <a:r>
              <a:rPr lang="en-US" sz="2200" b="1" dirty="0">
                <a:solidFill>
                  <a:srgbClr val="FF0000"/>
                </a:solidFill>
                <a:effectLst>
                  <a:innerShdw blurRad="63500" dist="50800" dir="2700000">
                    <a:prstClr val="black">
                      <a:alpha val="50000"/>
                    </a:prstClr>
                  </a:innerShdw>
                </a:effectLst>
                <a:latin typeface="EucrosiaUPC" pitchFamily="18" charset="-34"/>
                <a:cs typeface="EucrosiaUPC" pitchFamily="18" charset="-34"/>
              </a:rPr>
              <a:t>= 17 </a:t>
            </a:r>
            <a:r>
              <a:rPr lang="th-TH" sz="2200" b="1" dirty="0">
                <a:solidFill>
                  <a:srgbClr val="FF0000"/>
                </a:solidFill>
                <a:effectLst>
                  <a:innerShdw blurRad="63500" dist="50800" dir="2700000">
                    <a:prstClr val="black">
                      <a:alpha val="50000"/>
                    </a:prstClr>
                  </a:innerShdw>
                </a:effectLst>
                <a:latin typeface="IrisUPC" pitchFamily="34" charset="-34"/>
                <a:cs typeface="IrisUPC" pitchFamily="34" charset="-34"/>
              </a:rPr>
              <a:t>เมษายน</a:t>
            </a:r>
            <a:r>
              <a:rPr lang="th-TH" sz="2200" b="1" dirty="0">
                <a:solidFill>
                  <a:srgbClr val="FF0000"/>
                </a:solidFill>
                <a:effectLst>
                  <a:innerShdw blurRad="63500" dist="50800" dir="2700000">
                    <a:prstClr val="black">
                      <a:alpha val="50000"/>
                    </a:prstClr>
                  </a:innerShdw>
                </a:effectLst>
                <a:latin typeface="EucrosiaUPC" pitchFamily="18" charset="-34"/>
                <a:cs typeface="EucrosiaUPC" pitchFamily="18" charset="-34"/>
              </a:rPr>
              <a:t> 2555</a:t>
            </a:r>
            <a:r>
              <a:rPr lang="th-TH" sz="2200" b="1" dirty="0">
                <a:solidFill>
                  <a:srgbClr val="7030A0"/>
                </a:solidFill>
                <a:effectLst>
                  <a:innerShdw blurRad="63500" dist="50800" dir="2700000">
                    <a:prstClr val="black">
                      <a:alpha val="50000"/>
                    </a:prstClr>
                  </a:innerShdw>
                </a:effectLst>
                <a:latin typeface="EucrosiaUPC" pitchFamily="18" charset="-34"/>
                <a:cs typeface="EucrosiaUPC" pitchFamily="18" charset="-34"/>
              </a:rPr>
              <a:t>)</a:t>
            </a:r>
          </a:p>
          <a:p>
            <a:pPr>
              <a:lnSpc>
                <a:spcPts val="2400"/>
              </a:lnSpc>
            </a:pPr>
            <a:r>
              <a:rPr lang="th-TH" sz="2200" b="1" dirty="0">
                <a:solidFill>
                  <a:srgbClr val="0000CC"/>
                </a:solidFill>
                <a:effectLst>
                  <a:innerShdw blurRad="63500" dist="50800" dir="2700000">
                    <a:prstClr val="black">
                      <a:alpha val="50000"/>
                    </a:prstClr>
                  </a:innerShdw>
                </a:effectLst>
                <a:latin typeface="IrisUPC" pitchFamily="34" charset="-34"/>
                <a:cs typeface="IrisUPC" pitchFamily="34" charset="-34"/>
              </a:rPr>
              <a:t>	</a:t>
            </a:r>
            <a:r>
              <a:rPr lang="th-TH" sz="2200" b="1" dirty="0">
                <a:solidFill>
                  <a:srgbClr val="000066"/>
                </a:solidFill>
                <a:effectLst>
                  <a:innerShdw blurRad="63500" dist="50800" dir="2700000">
                    <a:prstClr val="black">
                      <a:alpha val="50000"/>
                    </a:prstClr>
                  </a:innerShdw>
                </a:effectLst>
                <a:latin typeface="EucrosiaUPC" pitchFamily="18" charset="-34"/>
                <a:cs typeface="EucrosiaUPC" pitchFamily="18" charset="-34"/>
              </a:rPr>
              <a:t>1.2  </a:t>
            </a:r>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ในวันที่หลักเกณฑ์การคำนวณราคากลางงานก่อสร้างที่ทบทวนและปรับปรุงใหม่นี้มีผลบังคับใช้</a:t>
            </a:r>
            <a:r>
              <a:rPr lang="th-TH" sz="2200" b="1" dirty="0">
                <a:solidFill>
                  <a:srgbClr val="FF0000"/>
                </a:solidFill>
                <a:effectLst>
                  <a:innerShdw blurRad="63500" dist="50800" dir="2700000">
                    <a:prstClr val="black">
                      <a:alpha val="50000"/>
                    </a:prstClr>
                  </a:innerShdw>
                </a:effectLst>
                <a:latin typeface="EucrosiaUPC" pitchFamily="18" charset="-34"/>
                <a:cs typeface="EucrosiaUPC" pitchFamily="18" charset="-34"/>
              </a:rPr>
              <a:t> </a:t>
            </a:r>
            <a:r>
              <a:rPr lang="th-TH" sz="2200" b="1" dirty="0">
                <a:solidFill>
                  <a:srgbClr val="7030A0"/>
                </a:solidFill>
                <a:effectLst>
                  <a:innerShdw blurRad="63500" dist="50800" dir="2700000">
                    <a:prstClr val="black">
                      <a:alpha val="50000"/>
                    </a:prstClr>
                  </a:innerShdw>
                </a:effectLst>
                <a:latin typeface="EucrosiaUPC" pitchFamily="18" charset="-34"/>
                <a:cs typeface="EucrosiaUPC" pitchFamily="18" charset="-34"/>
              </a:rPr>
              <a:t>(</a:t>
            </a:r>
            <a:r>
              <a:rPr lang="th-TH" sz="2200" b="1" dirty="0">
                <a:solidFill>
                  <a:srgbClr val="7030A0"/>
                </a:solidFill>
                <a:effectLst>
                  <a:innerShdw blurRad="63500" dist="50800" dir="2700000">
                    <a:prstClr val="black">
                      <a:alpha val="50000"/>
                    </a:prstClr>
                  </a:innerShdw>
                </a:effectLst>
                <a:latin typeface="IrisUPC" pitchFamily="34" charset="-34"/>
                <a:cs typeface="IrisUPC" pitchFamily="34" charset="-34"/>
              </a:rPr>
              <a:t>วันทำการวันแรกหลังวันที่</a:t>
            </a:r>
            <a:r>
              <a:rPr lang="th-TH" sz="2200" b="1" dirty="0">
                <a:solidFill>
                  <a:srgbClr val="7030A0"/>
                </a:solidFill>
                <a:effectLst>
                  <a:innerShdw blurRad="63500" dist="50800" dir="2700000">
                    <a:prstClr val="black">
                      <a:alpha val="50000"/>
                    </a:prstClr>
                  </a:innerShdw>
                </a:effectLst>
                <a:latin typeface="EucrosiaUPC" pitchFamily="18" charset="-34"/>
                <a:cs typeface="EucrosiaUPC" pitchFamily="18" charset="-34"/>
              </a:rPr>
              <a:t> 13 </a:t>
            </a:r>
            <a:r>
              <a:rPr lang="th-TH" sz="2200" b="1" dirty="0">
                <a:solidFill>
                  <a:srgbClr val="7030A0"/>
                </a:solidFill>
                <a:effectLst>
                  <a:innerShdw blurRad="63500" dist="50800" dir="2700000">
                    <a:prstClr val="black">
                      <a:alpha val="50000"/>
                    </a:prstClr>
                  </a:innerShdw>
                </a:effectLst>
                <a:latin typeface="IrisUPC" pitchFamily="34" charset="-34"/>
                <a:cs typeface="IrisUPC" pitchFamily="34" charset="-34"/>
              </a:rPr>
              <a:t>เมษายน</a:t>
            </a:r>
            <a:r>
              <a:rPr lang="th-TH" sz="2200" b="1" dirty="0">
                <a:solidFill>
                  <a:srgbClr val="7030A0"/>
                </a:solidFill>
                <a:effectLst>
                  <a:innerShdw blurRad="63500" dist="50800" dir="2700000">
                    <a:prstClr val="black">
                      <a:alpha val="50000"/>
                    </a:prstClr>
                  </a:innerShdw>
                </a:effectLst>
                <a:latin typeface="EucrosiaUPC" pitchFamily="18" charset="-34"/>
                <a:cs typeface="EucrosiaUPC" pitchFamily="18" charset="-34"/>
              </a:rPr>
              <a:t> 2555 </a:t>
            </a:r>
            <a:r>
              <a:rPr lang="en-US" sz="2200" b="1" dirty="0">
                <a:solidFill>
                  <a:srgbClr val="FF0000"/>
                </a:solidFill>
                <a:effectLst>
                  <a:innerShdw blurRad="63500" dist="50800" dir="2700000">
                    <a:prstClr val="black">
                      <a:alpha val="50000"/>
                    </a:prstClr>
                  </a:innerShdw>
                </a:effectLst>
                <a:latin typeface="EucrosiaUPC" pitchFamily="18" charset="-34"/>
                <a:cs typeface="EucrosiaUPC" pitchFamily="18" charset="-34"/>
              </a:rPr>
              <a:t>= 17 </a:t>
            </a:r>
            <a:r>
              <a:rPr lang="th-TH" sz="2200" b="1" dirty="0">
                <a:solidFill>
                  <a:srgbClr val="FF0000"/>
                </a:solidFill>
                <a:effectLst>
                  <a:innerShdw blurRad="63500" dist="50800" dir="2700000">
                    <a:prstClr val="black">
                      <a:alpha val="50000"/>
                    </a:prstClr>
                  </a:innerShdw>
                </a:effectLst>
                <a:latin typeface="IrisUPC" pitchFamily="34" charset="-34"/>
                <a:cs typeface="IrisUPC" pitchFamily="34" charset="-34"/>
              </a:rPr>
              <a:t>เมษายน</a:t>
            </a:r>
            <a:r>
              <a:rPr lang="th-TH" sz="2200" b="1" dirty="0">
                <a:solidFill>
                  <a:srgbClr val="FF0000"/>
                </a:solidFill>
                <a:effectLst>
                  <a:innerShdw blurRad="63500" dist="50800" dir="2700000">
                    <a:prstClr val="black">
                      <a:alpha val="50000"/>
                    </a:prstClr>
                  </a:innerShdw>
                </a:effectLst>
                <a:latin typeface="EucrosiaUPC" pitchFamily="18" charset="-34"/>
                <a:cs typeface="EucrosiaUPC" pitchFamily="18" charset="-34"/>
              </a:rPr>
              <a:t> 2555</a:t>
            </a:r>
            <a:r>
              <a:rPr lang="th-TH" sz="2200" b="1" dirty="0">
                <a:solidFill>
                  <a:srgbClr val="7030A0"/>
                </a:solidFill>
                <a:effectLst>
                  <a:innerShdw blurRad="63500" dist="50800" dir="2700000">
                    <a:prstClr val="black">
                      <a:alpha val="50000"/>
                    </a:prstClr>
                  </a:innerShdw>
                </a:effectLst>
                <a:latin typeface="EucrosiaUPC" pitchFamily="18" charset="-34"/>
                <a:cs typeface="EucrosiaUPC" pitchFamily="18" charset="-34"/>
              </a:rPr>
              <a:t>)</a:t>
            </a:r>
            <a:r>
              <a:rPr lang="th-TH" sz="2200" b="1" dirty="0">
                <a:solidFill>
                  <a:srgbClr val="0000CC"/>
                </a:solidFill>
                <a:effectLst>
                  <a:innerShdw blurRad="63500" dist="50800" dir="2700000">
                    <a:prstClr val="black">
                      <a:alpha val="50000"/>
                    </a:prstClr>
                  </a:innerShdw>
                </a:effectLst>
                <a:latin typeface="IrisUPC" pitchFamily="34" charset="-34"/>
                <a:cs typeface="IrisUPC" pitchFamily="34" charset="-34"/>
              </a:rPr>
              <a:t>  </a:t>
            </a:r>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ให้ดำเนินการ  ดังนี้</a:t>
            </a:r>
            <a:endParaRPr lang="en-US" sz="2200" b="1" dirty="0">
              <a:solidFill>
                <a:srgbClr val="000066"/>
              </a:solidFill>
              <a:effectLst>
                <a:innerShdw blurRad="63500" dist="50800" dir="2700000">
                  <a:prstClr val="black">
                    <a:alpha val="50000"/>
                  </a:prstClr>
                </a:innerShdw>
              </a:effectLst>
              <a:latin typeface="IrisUPC" pitchFamily="34" charset="-34"/>
              <a:cs typeface="IrisUPC" pitchFamily="34" charset="-34"/>
            </a:endParaRPr>
          </a:p>
          <a:p>
            <a:pPr defTabSz="525463">
              <a:lnSpc>
                <a:spcPts val="2400"/>
              </a:lnSpc>
            </a:pPr>
            <a:r>
              <a:rPr lang="en-US" sz="2200" b="1" dirty="0">
                <a:solidFill>
                  <a:srgbClr val="000066"/>
                </a:solidFill>
                <a:effectLst>
                  <a:innerShdw blurRad="63500" dist="50800" dir="2700000">
                    <a:prstClr val="black">
                      <a:alpha val="50000"/>
                    </a:prstClr>
                  </a:innerShdw>
                </a:effectLst>
                <a:latin typeface="IrisUPC" pitchFamily="34" charset="-34"/>
                <a:cs typeface="IrisUPC" pitchFamily="34" charset="-34"/>
              </a:rPr>
              <a:t>			</a:t>
            </a:r>
            <a:r>
              <a:rPr lang="en-US" sz="2200" b="1" dirty="0">
                <a:solidFill>
                  <a:srgbClr val="000066"/>
                </a:solidFill>
                <a:effectLst>
                  <a:innerShdw blurRad="63500" dist="50800" dir="2700000">
                    <a:prstClr val="black">
                      <a:alpha val="50000"/>
                    </a:prstClr>
                  </a:innerShdw>
                </a:effectLst>
                <a:latin typeface="EucrosiaUPC" pitchFamily="18" charset="-34"/>
                <a:cs typeface="EucrosiaUPC" pitchFamily="18" charset="-34"/>
              </a:rPr>
              <a:t>1.2.1</a:t>
            </a:r>
            <a:r>
              <a:rPr lang="en-US" sz="2200" b="1" dirty="0">
                <a:solidFill>
                  <a:srgbClr val="000066"/>
                </a:solidFill>
                <a:effectLst>
                  <a:innerShdw blurRad="63500" dist="50800" dir="2700000">
                    <a:prstClr val="black">
                      <a:alpha val="50000"/>
                    </a:prstClr>
                  </a:innerShdw>
                </a:effectLst>
                <a:latin typeface="IrisUPC" pitchFamily="34" charset="-34"/>
                <a:cs typeface="IrisUPC" pitchFamily="34" charset="-34"/>
              </a:rPr>
              <a:t>  </a:t>
            </a:r>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ยกเลิกหลักเกณฑ์การคำนวณราคากลางงานก่อสร้างตามมติคณะรัฐมนตรี  เมื่อวันที่ </a:t>
            </a:r>
            <a:r>
              <a:rPr lang="th-TH" sz="2200" b="1" dirty="0">
                <a:solidFill>
                  <a:srgbClr val="000066"/>
                </a:solidFill>
                <a:effectLst>
                  <a:innerShdw blurRad="63500" dist="50800" dir="2700000">
                    <a:prstClr val="black">
                      <a:alpha val="50000"/>
                    </a:prstClr>
                  </a:innerShdw>
                </a:effectLst>
                <a:latin typeface="EucrosiaUPC" pitchFamily="18" charset="-34"/>
                <a:cs typeface="EucrosiaUPC" pitchFamily="18" charset="-34"/>
              </a:rPr>
              <a:t>6</a:t>
            </a:r>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 กุมภาพันธ์ </a:t>
            </a:r>
            <a:r>
              <a:rPr lang="th-TH" sz="2200" b="1" dirty="0">
                <a:solidFill>
                  <a:srgbClr val="000066"/>
                </a:solidFill>
                <a:effectLst>
                  <a:innerShdw blurRad="63500" dist="50800" dir="2700000">
                    <a:prstClr val="black">
                      <a:alpha val="50000"/>
                    </a:prstClr>
                  </a:innerShdw>
                </a:effectLst>
                <a:latin typeface="EucrosiaUPC" pitchFamily="18" charset="-34"/>
                <a:cs typeface="EucrosiaUPC" pitchFamily="18" charset="-34"/>
              </a:rPr>
              <a:t>2550    </a:t>
            </a:r>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รวมทั้งหลักเกณฑ์  รายละเอียดประกอบ  แนวทาง และวิธีปฏิบัติที่เกี่ยวข้องตามประกาศและหนังสือเวียนอื่นใด    แล้วใช้หลักเกณฑ์การคำนวณราคากลางงานก่อสร้างที่ทบทวนและปรับปรุงใหม่นี้แทน</a:t>
            </a:r>
          </a:p>
          <a:p>
            <a:pPr defTabSz="525463">
              <a:lnSpc>
                <a:spcPts val="2400"/>
              </a:lnSpc>
            </a:pPr>
            <a:r>
              <a:rPr lang="th-TH" sz="2200" b="1" dirty="0">
                <a:solidFill>
                  <a:srgbClr val="0000CC"/>
                </a:solidFill>
                <a:effectLst>
                  <a:innerShdw blurRad="63500" dist="50800" dir="2700000">
                    <a:prstClr val="black">
                      <a:alpha val="50000"/>
                    </a:prstClr>
                  </a:innerShdw>
                </a:effectLst>
                <a:latin typeface="IrisUPC" pitchFamily="34" charset="-34"/>
                <a:cs typeface="IrisUPC" pitchFamily="34" charset="-34"/>
              </a:rPr>
              <a:t>			</a:t>
            </a:r>
            <a:r>
              <a:rPr lang="th-TH" sz="2200" b="1" dirty="0">
                <a:solidFill>
                  <a:srgbClr val="000066"/>
                </a:solidFill>
                <a:effectLst>
                  <a:innerShdw blurRad="63500" dist="50800" dir="2700000">
                    <a:prstClr val="black">
                      <a:alpha val="50000"/>
                    </a:prstClr>
                  </a:innerShdw>
                </a:effectLst>
                <a:latin typeface="EucrosiaUPC" pitchFamily="18" charset="-34"/>
                <a:cs typeface="EucrosiaUPC" pitchFamily="18" charset="-34"/>
              </a:rPr>
              <a:t>1.2.2</a:t>
            </a:r>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  โครงการ/งานก่อสร้างใดที่ได้คำนวณราคากลาง      ตามหลักเกณฑ์การคำนวณราคากลางงานก่อสร้างตามมติคณะรัฐมนตรีเมื่อวันที่  </a:t>
            </a:r>
            <a:r>
              <a:rPr lang="th-TH" sz="2200" b="1" dirty="0">
                <a:solidFill>
                  <a:srgbClr val="000066"/>
                </a:solidFill>
                <a:effectLst>
                  <a:innerShdw blurRad="63500" dist="50800" dir="2700000">
                    <a:prstClr val="black">
                      <a:alpha val="50000"/>
                    </a:prstClr>
                  </a:innerShdw>
                </a:effectLst>
                <a:latin typeface="EucrosiaUPC" pitchFamily="18" charset="-34"/>
                <a:cs typeface="EucrosiaUPC" pitchFamily="18" charset="-34"/>
              </a:rPr>
              <a:t>6</a:t>
            </a:r>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  กุมภาพันธ์  </a:t>
            </a:r>
            <a:r>
              <a:rPr lang="th-TH" sz="2200" b="1" dirty="0">
                <a:solidFill>
                  <a:srgbClr val="000066"/>
                </a:solidFill>
                <a:effectLst>
                  <a:innerShdw blurRad="63500" dist="50800" dir="2700000">
                    <a:prstClr val="black">
                      <a:alpha val="50000"/>
                    </a:prstClr>
                  </a:innerShdw>
                </a:effectLst>
                <a:latin typeface="EucrosiaUPC" pitchFamily="18" charset="-34"/>
                <a:cs typeface="EucrosiaUPC" pitchFamily="18" charset="-34"/>
              </a:rPr>
              <a:t>2550  </a:t>
            </a:r>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 (เรื่อง หลักเกณฑ์การกำหนดราคากลางงานก่อสร้าง)     และอยู่ระหว่างการดำเนินการจัดจ้างก่อสร้าง</a:t>
            </a:r>
            <a:r>
              <a:rPr lang="th-TH" sz="2200" b="1" dirty="0">
                <a:solidFill>
                  <a:srgbClr val="0000CC"/>
                </a:solidFill>
                <a:effectLst>
                  <a:innerShdw blurRad="63500" dist="50800" dir="2700000">
                    <a:prstClr val="black">
                      <a:alpha val="50000"/>
                    </a:prstClr>
                  </a:innerShdw>
                </a:effectLst>
                <a:latin typeface="IrisUPC" pitchFamily="34" charset="-34"/>
                <a:cs typeface="IrisUPC" pitchFamily="34" charset="-34"/>
              </a:rPr>
              <a:t> </a:t>
            </a:r>
            <a:r>
              <a:rPr lang="th-TH" sz="2200" b="1" dirty="0">
                <a:solidFill>
                  <a:srgbClr val="FF0000"/>
                </a:solidFill>
                <a:effectLst>
                  <a:innerShdw blurRad="63500" dist="50800" dir="2700000">
                    <a:prstClr val="black">
                      <a:alpha val="50000"/>
                    </a:prstClr>
                  </a:innerShdw>
                </a:effectLst>
                <a:latin typeface="EucrosiaUPC" pitchFamily="18" charset="-34"/>
                <a:cs typeface="EucrosiaUPC" pitchFamily="18" charset="-34"/>
              </a:rPr>
              <a:t>(</a:t>
            </a:r>
            <a:r>
              <a:rPr lang="th-TH" sz="2200" b="1" dirty="0">
                <a:solidFill>
                  <a:srgbClr val="FF0000"/>
                </a:solidFill>
                <a:effectLst>
                  <a:innerShdw blurRad="63500" dist="50800" dir="2700000">
                    <a:prstClr val="black">
                      <a:alpha val="50000"/>
                    </a:prstClr>
                  </a:innerShdw>
                </a:effectLst>
                <a:latin typeface="IrisUPC" pitchFamily="34" charset="-34"/>
                <a:cs typeface="IrisUPC" pitchFamily="34" charset="-34"/>
              </a:rPr>
              <a:t>ได้ประกาศสอบราคา     ประกาศประกวดราคา หรือประกาศร่าง </a:t>
            </a:r>
            <a:r>
              <a:rPr lang="en-US" sz="2200" b="1" dirty="0">
                <a:solidFill>
                  <a:srgbClr val="FF0000"/>
                </a:solidFill>
                <a:effectLst>
                  <a:innerShdw blurRad="63500" dist="50800" dir="2700000">
                    <a:prstClr val="black">
                      <a:alpha val="50000"/>
                    </a:prstClr>
                  </a:innerShdw>
                </a:effectLst>
                <a:latin typeface="Angsana New" pitchFamily="18" charset="-34"/>
                <a:cs typeface="Angsana New" pitchFamily="18" charset="-34"/>
              </a:rPr>
              <a:t>TOR</a:t>
            </a:r>
            <a:r>
              <a:rPr lang="en-US" sz="2200" b="1" dirty="0">
                <a:solidFill>
                  <a:srgbClr val="FF0000"/>
                </a:solidFill>
                <a:effectLst>
                  <a:innerShdw blurRad="63500" dist="50800" dir="2700000">
                    <a:prstClr val="black">
                      <a:alpha val="50000"/>
                    </a:prstClr>
                  </a:innerShdw>
                </a:effectLst>
                <a:latin typeface="EucrosiaUPC" pitchFamily="18" charset="-34"/>
                <a:cs typeface="EucrosiaUPC" pitchFamily="18" charset="-34"/>
              </a:rPr>
              <a:t> </a:t>
            </a:r>
            <a:r>
              <a:rPr lang="th-TH" sz="2200" b="1" dirty="0">
                <a:solidFill>
                  <a:srgbClr val="FF0000"/>
                </a:solidFill>
                <a:effectLst>
                  <a:innerShdw blurRad="63500" dist="50800" dir="2700000">
                    <a:prstClr val="black">
                      <a:alpha val="50000"/>
                    </a:prstClr>
                  </a:innerShdw>
                </a:effectLst>
                <a:latin typeface="IrisUPC" pitchFamily="34" charset="-34"/>
                <a:cs typeface="IrisUPC" pitchFamily="34" charset="-34"/>
              </a:rPr>
              <a:t>สำหรับการจัดจ้างก่อสร้างด้วยวิธีการทางอิเล็กทรอนิกส์ ไปแล้ว</a:t>
            </a:r>
            <a:r>
              <a:rPr lang="th-TH" sz="2200" b="1" dirty="0">
                <a:solidFill>
                  <a:srgbClr val="FF0000"/>
                </a:solidFill>
                <a:effectLst>
                  <a:innerShdw blurRad="63500" dist="50800" dir="2700000">
                    <a:prstClr val="black">
                      <a:alpha val="50000"/>
                    </a:prstClr>
                  </a:innerShdw>
                </a:effectLst>
                <a:latin typeface="EucrosiaUPC" pitchFamily="18" charset="-34"/>
                <a:cs typeface="EucrosiaUPC" pitchFamily="18" charset="-34"/>
              </a:rPr>
              <a:t>) </a:t>
            </a:r>
            <a:r>
              <a:rPr lang="th-TH" sz="2200" b="1" dirty="0">
                <a:solidFill>
                  <a:srgbClr val="0000CC"/>
                </a:solidFill>
                <a:effectLst>
                  <a:innerShdw blurRad="63500" dist="50800" dir="2700000">
                    <a:prstClr val="black">
                      <a:alpha val="50000"/>
                    </a:prstClr>
                  </a:innerShdw>
                </a:effectLst>
                <a:latin typeface="IrisUPC" pitchFamily="34" charset="-34"/>
                <a:cs typeface="IrisUPC" pitchFamily="34" charset="-34"/>
              </a:rPr>
              <a:t> </a:t>
            </a:r>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ก็ให้ดำเนินการต่อไป</a:t>
            </a:r>
            <a:endParaRPr lang="en-US" sz="2200" b="1" dirty="0">
              <a:solidFill>
                <a:srgbClr val="000066"/>
              </a:solidFill>
              <a:effectLst>
                <a:innerShdw blurRad="63500" dist="50800" dir="2700000">
                  <a:prstClr val="black">
                    <a:alpha val="50000"/>
                  </a:prstClr>
                </a:innerShdw>
              </a:effectLst>
              <a:latin typeface="IrisUPC" pitchFamily="34" charset="-34"/>
              <a:cs typeface="IrisUPC" pitchFamily="34" charset="-34"/>
            </a:endParaRPr>
          </a:p>
        </p:txBody>
      </p:sp>
      <p:sp>
        <p:nvSpPr>
          <p:cNvPr id="2" name="TextBox 1"/>
          <p:cNvSpPr txBox="1"/>
          <p:nvPr/>
        </p:nvSpPr>
        <p:spPr>
          <a:xfrm>
            <a:off x="1430807" y="260648"/>
            <a:ext cx="6268094" cy="646331"/>
          </a:xfrm>
          <a:prstGeom prst="rect">
            <a:avLst/>
          </a:prstGeom>
          <a:pattFill prst="lgConfetti">
            <a:fgClr>
              <a:schemeClr val="accent6">
                <a:lumMod val="40000"/>
                <a:lumOff val="60000"/>
              </a:schemeClr>
            </a:fgClr>
            <a:bgClr>
              <a:schemeClr val="bg1"/>
            </a:bgClr>
          </a:pattFill>
          <a:scene3d>
            <a:camera prst="orthographicFront"/>
            <a:lightRig rig="soft" dir="t"/>
          </a:scene3d>
          <a:sp3d contourW="12700">
            <a:bevelT w="50800" h="38100" prst="artDeco"/>
            <a:contourClr>
              <a:schemeClr val="accent3">
                <a:lumMod val="75000"/>
              </a:schemeClr>
            </a:contourClr>
          </a:sp3d>
        </p:spPr>
        <p:txBody>
          <a:bodyPr wrap="square" rtlCol="0" anchor="b" anchorCtr="0">
            <a:noAutofit/>
            <a:sp3d extrusionH="57150" contourW="6350">
              <a:bevelT w="101600" h="127000"/>
              <a:contourClr>
                <a:srgbClr val="7030A0"/>
              </a:contourClr>
            </a:sp3d>
          </a:bodyPr>
          <a:lstStyle/>
          <a:p>
            <a:pPr algn="ctr"/>
            <a:r>
              <a:rPr lang="th-TH" sz="3600" b="1" dirty="0">
                <a:gradFill>
                  <a:gsLst>
                    <a:gs pos="100000">
                      <a:srgbClr val="7030A0"/>
                    </a:gs>
                    <a:gs pos="13000">
                      <a:srgbClr val="0000CC"/>
                    </a:gs>
                    <a:gs pos="48000">
                      <a:schemeClr val="accent1">
                        <a:lumMod val="75000"/>
                      </a:schemeClr>
                    </a:gs>
                    <a:gs pos="100000">
                      <a:srgbClr val="FF8200"/>
                    </a:gs>
                  </a:gsLst>
                  <a:lin ang="5400000" scaled="0"/>
                </a:gradFill>
                <a:latin typeface="IrisUPC" pitchFamily="34" charset="-34"/>
                <a:cs typeface="IrisUPC" pitchFamily="34" charset="-34"/>
              </a:rPr>
              <a:t>มติคณะรัฐมนตรีเมื่อวันที่ </a:t>
            </a:r>
            <a:r>
              <a:rPr lang="th-TH" sz="3600" b="1" dirty="0">
                <a:gradFill>
                  <a:gsLst>
                    <a:gs pos="100000">
                      <a:srgbClr val="7030A0"/>
                    </a:gs>
                    <a:gs pos="13000">
                      <a:srgbClr val="0000CC"/>
                    </a:gs>
                    <a:gs pos="48000">
                      <a:schemeClr val="accent1">
                        <a:lumMod val="75000"/>
                      </a:schemeClr>
                    </a:gs>
                    <a:gs pos="100000">
                      <a:srgbClr val="FF8200"/>
                    </a:gs>
                  </a:gsLst>
                  <a:lin ang="5400000" scaled="0"/>
                </a:gradFill>
                <a:latin typeface="EucrosiaUPC" pitchFamily="18" charset="-34"/>
                <a:cs typeface="EucrosiaUPC" pitchFamily="18" charset="-34"/>
              </a:rPr>
              <a:t>13</a:t>
            </a:r>
            <a:r>
              <a:rPr lang="th-TH" sz="3600" b="1" dirty="0">
                <a:gradFill>
                  <a:gsLst>
                    <a:gs pos="100000">
                      <a:srgbClr val="7030A0"/>
                    </a:gs>
                    <a:gs pos="13000">
                      <a:srgbClr val="0000CC"/>
                    </a:gs>
                    <a:gs pos="48000">
                      <a:schemeClr val="accent1">
                        <a:lumMod val="75000"/>
                      </a:schemeClr>
                    </a:gs>
                    <a:gs pos="100000">
                      <a:srgbClr val="FF8200"/>
                    </a:gs>
                  </a:gsLst>
                  <a:lin ang="5400000" scaled="0"/>
                </a:gradFill>
                <a:latin typeface="IrisUPC" pitchFamily="34" charset="-34"/>
                <a:cs typeface="IrisUPC" pitchFamily="34" charset="-34"/>
              </a:rPr>
              <a:t> มีนาคม </a:t>
            </a:r>
            <a:r>
              <a:rPr lang="th-TH" sz="3600" b="1" dirty="0">
                <a:gradFill>
                  <a:gsLst>
                    <a:gs pos="100000">
                      <a:srgbClr val="7030A0"/>
                    </a:gs>
                    <a:gs pos="13000">
                      <a:srgbClr val="0000CC"/>
                    </a:gs>
                    <a:gs pos="48000">
                      <a:schemeClr val="accent1">
                        <a:lumMod val="75000"/>
                      </a:schemeClr>
                    </a:gs>
                    <a:gs pos="100000">
                      <a:srgbClr val="FF8200"/>
                    </a:gs>
                  </a:gsLst>
                  <a:lin ang="5400000" scaled="0"/>
                </a:gradFill>
                <a:latin typeface="EucrosiaUPC" pitchFamily="18" charset="-34"/>
                <a:cs typeface="EucrosiaUPC" pitchFamily="18" charset="-34"/>
              </a:rPr>
              <a:t>2555</a:t>
            </a:r>
            <a:endParaRPr lang="th-TH" sz="3600" b="1" dirty="0">
              <a:gradFill>
                <a:gsLst>
                  <a:gs pos="100000">
                    <a:srgbClr val="7030A0"/>
                  </a:gs>
                  <a:gs pos="13000">
                    <a:srgbClr val="0000CC"/>
                  </a:gs>
                  <a:gs pos="48000">
                    <a:schemeClr val="accent1">
                      <a:lumMod val="75000"/>
                    </a:schemeClr>
                  </a:gs>
                  <a:gs pos="100000">
                    <a:srgbClr val="FF8200"/>
                  </a:gs>
                </a:gsLst>
                <a:lin ang="5400000" scaled="0"/>
              </a:gradFill>
              <a:latin typeface="IrisUPC" pitchFamily="34" charset="-34"/>
              <a:cs typeface="IrisUPC" pitchFamily="34" charset="-34"/>
            </a:endParaRPr>
          </a:p>
        </p:txBody>
      </p:sp>
      <p:pic>
        <p:nvPicPr>
          <p:cNvPr id="5" name="รูปภาพ 4"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
        <p:nvSpPr>
          <p:cNvPr id="6" name="ปุ่มปฏิบัติการ: กำหนดเอง 5">
            <a:hlinkClick r:id="rId3" action="ppaction://hlinkfile" highlightClick="1"/>
          </p:cNvPr>
          <p:cNvSpPr/>
          <p:nvPr/>
        </p:nvSpPr>
        <p:spPr>
          <a:xfrm>
            <a:off x="3908068" y="1591053"/>
            <a:ext cx="45719" cy="46800"/>
          </a:xfrm>
          <a:prstGeom prst="actionButtonBlank">
            <a:avLst/>
          </a:prstGeom>
          <a:solidFill>
            <a:srgbClr val="FF00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8" name="ปุ่มปฏิบัติการ: กำหนดเอง 7">
            <a:hlinkClick r:id="rId4" action="ppaction://hlinksldjump" highlightClick="1"/>
          </p:cNvPr>
          <p:cNvSpPr/>
          <p:nvPr/>
        </p:nvSpPr>
        <p:spPr>
          <a:xfrm>
            <a:off x="1233809" y="4965154"/>
            <a:ext cx="45719" cy="46800"/>
          </a:xfrm>
          <a:prstGeom prst="actionButtonBlank">
            <a:avLst/>
          </a:prstGeom>
          <a:solidFill>
            <a:srgbClr val="FF00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Tree>
    <p:extLst>
      <p:ext uri="{BB962C8B-B14F-4D97-AF65-F5344CB8AC3E}">
        <p14:creationId xmlns:p14="http://schemas.microsoft.com/office/powerpoint/2010/main" val="1274876053"/>
      </p:ext>
    </p:extLst>
  </p:cSld>
  <p:clrMapOvr>
    <a:masterClrMapping/>
  </p:clrMapOvr>
  <p:transition spd="slow">
    <p:wedge/>
  </p:transition>
</p:sld>
</file>

<file path=ppt/slides/slide14.xml><?xml version="1.0" encoding="utf-8"?>
<p:sld xmlns:a="http://schemas.openxmlformats.org/drawingml/2006/main" xmlns:r="http://schemas.openxmlformats.org/officeDocument/2006/relationships" xmlns:p="http://schemas.openxmlformats.org/presentationml/2006/main">
  <p:cSld>
    <p:bg>
      <p:bgPr>
        <a:pattFill prst="smConfetti">
          <a:fgClr>
            <a:schemeClr val="accent5">
              <a:lumMod val="40000"/>
              <a:lumOff val="60000"/>
            </a:schemeClr>
          </a:fgClr>
          <a:bgClr>
            <a:schemeClr val="bg1"/>
          </a:bgClr>
        </a:pattFill>
        <a:effectLst/>
      </p:bgPr>
    </p:bg>
    <p:spTree>
      <p:nvGrpSpPr>
        <p:cNvPr id="1" name=""/>
        <p:cNvGrpSpPr/>
        <p:nvPr/>
      </p:nvGrpSpPr>
      <p:grpSpPr>
        <a:xfrm>
          <a:off x="0" y="0"/>
          <a:ext cx="0" cy="0"/>
          <a:chOff x="0" y="0"/>
          <a:chExt cx="0" cy="0"/>
        </a:xfrm>
      </p:grpSpPr>
      <p:sp>
        <p:nvSpPr>
          <p:cNvPr id="4" name="TextBox 3"/>
          <p:cNvSpPr txBox="1"/>
          <p:nvPr/>
        </p:nvSpPr>
        <p:spPr>
          <a:xfrm>
            <a:off x="179512" y="1340768"/>
            <a:ext cx="8784976" cy="5040560"/>
          </a:xfrm>
          <a:prstGeom prst="rect">
            <a:avLst/>
          </a:prstGeom>
          <a:pattFill prst="lgConfetti">
            <a:fgClr>
              <a:srgbClr val="E7E4D5"/>
            </a:fgClr>
            <a:bgClr>
              <a:schemeClr val="bg1"/>
            </a:bgClr>
          </a:pattFill>
          <a:scene3d>
            <a:camera prst="orthographicFront"/>
            <a:lightRig rig="soft" dir="t"/>
          </a:scene3d>
          <a:sp3d contourW="12700">
            <a:bevelT w="38100" h="38100" prst="angle"/>
            <a:contourClr>
              <a:srgbClr val="006600"/>
            </a:contourClr>
          </a:sp3d>
        </p:spPr>
        <p:txBody>
          <a:bodyPr wrap="square" rtlCol="0" anchor="ctr" anchorCtr="0">
            <a:noAutofit/>
          </a:bodyPr>
          <a:lstStyle/>
          <a:p>
            <a:pPr defTabSz="823913"/>
            <a:r>
              <a:rPr lang="th-TH" sz="2200" b="1" dirty="0">
                <a:solidFill>
                  <a:srgbClr val="0000CC"/>
                </a:solidFill>
                <a:latin typeface="IrisUPC" pitchFamily="34" charset="-34"/>
                <a:cs typeface="IrisUPC" pitchFamily="34" charset="-34"/>
              </a:rPr>
              <a:t>		</a:t>
            </a:r>
            <a:r>
              <a:rPr lang="th-TH" sz="2200" b="1" dirty="0">
                <a:solidFill>
                  <a:srgbClr val="000066"/>
                </a:solidFill>
                <a:effectLst>
                  <a:innerShdw blurRad="63500" dist="50800" dir="2700000">
                    <a:prstClr val="black">
                      <a:alpha val="50000"/>
                    </a:prstClr>
                  </a:innerShdw>
                </a:effectLst>
                <a:latin typeface="EucrosiaUPC" pitchFamily="18" charset="-34"/>
                <a:cs typeface="EucrosiaUPC" pitchFamily="18" charset="-34"/>
              </a:rPr>
              <a:t>1.2.3  </a:t>
            </a:r>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โครงการ/งานก่อสร้างใดที่ได้คำนวณราคากลางตามหลักเกณฑ์การคำนวณราคา-กลางงานก่อสร้างตามมติคณะรัฐมนตรีเมื่อวันที่ </a:t>
            </a:r>
            <a:r>
              <a:rPr lang="th-TH" sz="2200" b="1" dirty="0">
                <a:solidFill>
                  <a:srgbClr val="000066"/>
                </a:solidFill>
                <a:effectLst>
                  <a:innerShdw blurRad="63500" dist="50800" dir="2700000">
                    <a:prstClr val="black">
                      <a:alpha val="50000"/>
                    </a:prstClr>
                  </a:innerShdw>
                </a:effectLst>
                <a:latin typeface="EucrosiaUPC" pitchFamily="18" charset="-34"/>
                <a:cs typeface="EucrosiaUPC" pitchFamily="18" charset="-34"/>
              </a:rPr>
              <a:t>6</a:t>
            </a:r>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 กุมภาพันธ์ </a:t>
            </a:r>
            <a:r>
              <a:rPr lang="th-TH" sz="2200" b="1" dirty="0">
                <a:solidFill>
                  <a:srgbClr val="000066"/>
                </a:solidFill>
                <a:effectLst>
                  <a:innerShdw blurRad="63500" dist="50800" dir="2700000">
                    <a:prstClr val="black">
                      <a:alpha val="50000"/>
                    </a:prstClr>
                  </a:innerShdw>
                </a:effectLst>
                <a:latin typeface="EucrosiaUPC" pitchFamily="18" charset="-34"/>
                <a:cs typeface="EucrosiaUPC" pitchFamily="18" charset="-34"/>
              </a:rPr>
              <a:t>2550</a:t>
            </a:r>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   ไว้เกิน </a:t>
            </a:r>
            <a:r>
              <a:rPr lang="th-TH" sz="2200" b="1" dirty="0">
                <a:solidFill>
                  <a:srgbClr val="000066"/>
                </a:solidFill>
                <a:effectLst>
                  <a:innerShdw blurRad="63500" dist="50800" dir="2700000">
                    <a:prstClr val="black">
                      <a:alpha val="50000"/>
                    </a:prstClr>
                  </a:innerShdw>
                </a:effectLst>
                <a:latin typeface="EucrosiaUPC" pitchFamily="18" charset="-34"/>
                <a:cs typeface="EucrosiaUPC" pitchFamily="18" charset="-34"/>
              </a:rPr>
              <a:t>30</a:t>
            </a:r>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 วัน </a:t>
            </a:r>
            <a:r>
              <a:rPr lang="th-TH" sz="2200" b="1" dirty="0">
                <a:solidFill>
                  <a:srgbClr val="0000CC"/>
                </a:solidFill>
                <a:effectLst>
                  <a:innerShdw blurRad="63500" dist="50800" dir="2700000">
                    <a:prstClr val="black">
                      <a:alpha val="50000"/>
                    </a:prstClr>
                  </a:innerShdw>
                </a:effectLst>
                <a:latin typeface="IrisUPC" pitchFamily="34" charset="-34"/>
                <a:cs typeface="IrisUPC" pitchFamily="34" charset="-34"/>
              </a:rPr>
              <a:t> </a:t>
            </a:r>
            <a:r>
              <a:rPr lang="th-TH" sz="2200" b="1" dirty="0">
                <a:solidFill>
                  <a:srgbClr val="7030A0"/>
                </a:solidFill>
                <a:effectLst>
                  <a:innerShdw blurRad="63500" dist="50800" dir="2700000">
                    <a:prstClr val="black">
                      <a:alpha val="50000"/>
                    </a:prstClr>
                  </a:innerShdw>
                </a:effectLst>
                <a:latin typeface="IrisUPC" pitchFamily="34" charset="-34"/>
                <a:cs typeface="IrisUPC" pitchFamily="34" charset="-34"/>
              </a:rPr>
              <a:t>(นับย้อนหลังตั้งแต่วันก่อนวันทำการวันแรกหลังวันที่ </a:t>
            </a:r>
            <a:r>
              <a:rPr lang="th-TH" sz="2200" b="1" dirty="0">
                <a:solidFill>
                  <a:srgbClr val="7030A0"/>
                </a:solidFill>
                <a:effectLst>
                  <a:innerShdw blurRad="63500" dist="50800" dir="2700000">
                    <a:prstClr val="black">
                      <a:alpha val="50000"/>
                    </a:prstClr>
                  </a:innerShdw>
                </a:effectLst>
                <a:latin typeface="EucrosiaUPC" pitchFamily="18" charset="-34"/>
                <a:cs typeface="EucrosiaUPC" pitchFamily="18" charset="-34"/>
              </a:rPr>
              <a:t>13 </a:t>
            </a:r>
            <a:r>
              <a:rPr lang="th-TH" sz="2200" b="1" dirty="0">
                <a:solidFill>
                  <a:srgbClr val="7030A0"/>
                </a:solidFill>
                <a:effectLst>
                  <a:innerShdw blurRad="63500" dist="50800" dir="2700000">
                    <a:prstClr val="black">
                      <a:alpha val="50000"/>
                    </a:prstClr>
                  </a:innerShdw>
                </a:effectLst>
                <a:latin typeface="IrisUPC" pitchFamily="34" charset="-34"/>
                <a:cs typeface="IrisUPC" pitchFamily="34" charset="-34"/>
              </a:rPr>
              <a:t>เมษายน</a:t>
            </a:r>
            <a:r>
              <a:rPr lang="th-TH" sz="2200" b="1" dirty="0">
                <a:solidFill>
                  <a:srgbClr val="7030A0"/>
                </a:solidFill>
                <a:effectLst>
                  <a:innerShdw blurRad="63500" dist="50800" dir="2700000">
                    <a:prstClr val="black">
                      <a:alpha val="50000"/>
                    </a:prstClr>
                  </a:innerShdw>
                </a:effectLst>
                <a:latin typeface="EucrosiaUPC" pitchFamily="18" charset="-34"/>
                <a:cs typeface="EucrosiaUPC" pitchFamily="18" charset="-34"/>
              </a:rPr>
              <a:t> 2555</a:t>
            </a:r>
            <a:r>
              <a:rPr lang="th-TH" sz="2200" b="1" dirty="0">
                <a:solidFill>
                  <a:srgbClr val="7030A0"/>
                </a:solidFill>
                <a:effectLst>
                  <a:innerShdw blurRad="63500" dist="50800" dir="2700000">
                    <a:prstClr val="black">
                      <a:alpha val="50000"/>
                    </a:prstClr>
                  </a:innerShdw>
                </a:effectLst>
                <a:latin typeface="IrisUPC" pitchFamily="34" charset="-34"/>
                <a:cs typeface="IrisUPC" pitchFamily="34" charset="-34"/>
              </a:rPr>
              <a:t> แล้วเกิน</a:t>
            </a:r>
            <a:r>
              <a:rPr lang="th-TH" sz="2200" b="1" dirty="0">
                <a:solidFill>
                  <a:srgbClr val="7030A0"/>
                </a:solidFill>
                <a:effectLst>
                  <a:innerShdw blurRad="63500" dist="50800" dir="2700000">
                    <a:prstClr val="black">
                      <a:alpha val="50000"/>
                    </a:prstClr>
                  </a:innerShdw>
                </a:effectLst>
                <a:latin typeface="EucrosiaUPC" pitchFamily="18" charset="-34"/>
                <a:cs typeface="EucrosiaUPC" pitchFamily="18" charset="-34"/>
              </a:rPr>
              <a:t> 30 </a:t>
            </a:r>
            <a:r>
              <a:rPr lang="th-TH" sz="2200" b="1" dirty="0">
                <a:solidFill>
                  <a:srgbClr val="7030A0"/>
                </a:solidFill>
                <a:effectLst>
                  <a:innerShdw blurRad="63500" dist="50800" dir="2700000">
                    <a:prstClr val="black">
                      <a:alpha val="50000"/>
                    </a:prstClr>
                  </a:innerShdw>
                </a:effectLst>
                <a:latin typeface="IrisUPC" pitchFamily="34" charset="-34"/>
                <a:cs typeface="IrisUPC" pitchFamily="34" charset="-34"/>
              </a:rPr>
              <a:t>วัน</a:t>
            </a:r>
            <a:r>
              <a:rPr lang="th-TH" sz="2200" b="1" dirty="0">
                <a:solidFill>
                  <a:srgbClr val="7030A0"/>
                </a:solidFill>
                <a:effectLst>
                  <a:innerShdw blurRad="63500" dist="50800" dir="2700000">
                    <a:prstClr val="black">
                      <a:alpha val="50000"/>
                    </a:prstClr>
                  </a:innerShdw>
                </a:effectLst>
                <a:latin typeface="EucrosiaUPC" pitchFamily="18" charset="-34"/>
                <a:cs typeface="EucrosiaUPC" pitchFamily="18" charset="-34"/>
              </a:rPr>
              <a:t> </a:t>
            </a:r>
            <a:r>
              <a:rPr lang="en-US" sz="2200" b="1" dirty="0">
                <a:solidFill>
                  <a:srgbClr val="FF0000"/>
                </a:solidFill>
                <a:effectLst>
                  <a:innerShdw blurRad="63500" dist="50800" dir="2700000">
                    <a:prstClr val="black">
                      <a:alpha val="50000"/>
                    </a:prstClr>
                  </a:innerShdw>
                </a:effectLst>
                <a:latin typeface="EucrosiaUPC" pitchFamily="18" charset="-34"/>
                <a:cs typeface="EucrosiaUPC" pitchFamily="18" charset="-34"/>
              </a:rPr>
              <a:t>=</a:t>
            </a:r>
            <a:r>
              <a:rPr lang="th-TH" sz="2200" b="1" dirty="0">
                <a:solidFill>
                  <a:srgbClr val="FF0000"/>
                </a:solidFill>
                <a:effectLst>
                  <a:innerShdw blurRad="63500" dist="50800" dir="2700000">
                    <a:prstClr val="black">
                      <a:alpha val="50000"/>
                    </a:prstClr>
                  </a:innerShdw>
                </a:effectLst>
                <a:latin typeface="EucrosiaUPC" pitchFamily="18" charset="-34"/>
                <a:cs typeface="EucrosiaUPC" pitchFamily="18" charset="-34"/>
              </a:rPr>
              <a:t> </a:t>
            </a:r>
            <a:r>
              <a:rPr lang="th-TH" sz="2200" b="1" dirty="0">
                <a:solidFill>
                  <a:srgbClr val="FF0000"/>
                </a:solidFill>
                <a:effectLst>
                  <a:innerShdw blurRad="63500" dist="50800" dir="2700000">
                    <a:prstClr val="black">
                      <a:alpha val="50000"/>
                    </a:prstClr>
                  </a:innerShdw>
                </a:effectLst>
                <a:latin typeface="IrisUPC" pitchFamily="34" charset="-34"/>
                <a:cs typeface="IrisUPC" pitchFamily="34" charset="-34"/>
              </a:rPr>
              <a:t>ก่อนวันที่</a:t>
            </a:r>
            <a:r>
              <a:rPr lang="th-TH" sz="2200" b="1" dirty="0">
                <a:solidFill>
                  <a:srgbClr val="FF0000"/>
                </a:solidFill>
                <a:effectLst>
                  <a:innerShdw blurRad="63500" dist="50800" dir="2700000">
                    <a:prstClr val="black">
                      <a:alpha val="50000"/>
                    </a:prstClr>
                  </a:innerShdw>
                </a:effectLst>
                <a:latin typeface="EucrosiaUPC" pitchFamily="18" charset="-34"/>
                <a:cs typeface="EucrosiaUPC" pitchFamily="18" charset="-34"/>
              </a:rPr>
              <a:t> 18 </a:t>
            </a:r>
            <a:r>
              <a:rPr lang="th-TH" sz="2200" b="1" dirty="0">
                <a:solidFill>
                  <a:srgbClr val="FF0000"/>
                </a:solidFill>
                <a:effectLst>
                  <a:innerShdw blurRad="63500" dist="50800" dir="2700000">
                    <a:prstClr val="black">
                      <a:alpha val="50000"/>
                    </a:prstClr>
                  </a:innerShdw>
                </a:effectLst>
                <a:latin typeface="IrisUPC" pitchFamily="34" charset="-34"/>
                <a:cs typeface="IrisUPC" pitchFamily="34" charset="-34"/>
              </a:rPr>
              <a:t>มีนาคม</a:t>
            </a:r>
            <a:r>
              <a:rPr lang="th-TH" sz="2200" b="1" dirty="0">
                <a:solidFill>
                  <a:srgbClr val="FF0000"/>
                </a:solidFill>
                <a:effectLst>
                  <a:innerShdw blurRad="63500" dist="50800" dir="2700000">
                    <a:prstClr val="black">
                      <a:alpha val="50000"/>
                    </a:prstClr>
                  </a:innerShdw>
                </a:effectLst>
                <a:latin typeface="EucrosiaUPC" pitchFamily="18" charset="-34"/>
                <a:cs typeface="EucrosiaUPC" pitchFamily="18" charset="-34"/>
              </a:rPr>
              <a:t> 2555</a:t>
            </a:r>
            <a:r>
              <a:rPr lang="th-TH" sz="2200" b="1" dirty="0">
                <a:solidFill>
                  <a:srgbClr val="7030A0"/>
                </a:solidFill>
                <a:effectLst>
                  <a:innerShdw blurRad="63500" dist="50800" dir="2700000">
                    <a:prstClr val="black">
                      <a:alpha val="50000"/>
                    </a:prstClr>
                  </a:innerShdw>
                </a:effectLst>
                <a:latin typeface="EucrosiaUPC" pitchFamily="18" charset="-34"/>
                <a:cs typeface="EucrosiaUPC" pitchFamily="18" charset="-34"/>
              </a:rPr>
              <a:t>) </a:t>
            </a:r>
            <a:r>
              <a:rPr lang="th-TH" sz="2200" b="1" dirty="0">
                <a:solidFill>
                  <a:srgbClr val="000066"/>
                </a:solidFill>
                <a:effectLst>
                  <a:innerShdw blurRad="63500" dist="50800" dir="2700000">
                    <a:prstClr val="black">
                      <a:alpha val="50000"/>
                    </a:prstClr>
                  </a:innerShdw>
                </a:effectLst>
                <a:latin typeface="EucrosiaUPC" pitchFamily="18" charset="-34"/>
                <a:cs typeface="EucrosiaUPC" pitchFamily="18" charset="-34"/>
              </a:rPr>
              <a:t>แ</a:t>
            </a:r>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ละยังไม่เริ่มดำเนินการจัดจ้างก่อสร้าง</a:t>
            </a:r>
            <a:r>
              <a:rPr lang="th-TH" sz="2200" b="1" dirty="0">
                <a:solidFill>
                  <a:srgbClr val="FF0000"/>
                </a:solidFill>
                <a:effectLst>
                  <a:innerShdw blurRad="63500" dist="50800" dir="2700000">
                    <a:prstClr val="black">
                      <a:alpha val="50000"/>
                    </a:prstClr>
                  </a:innerShdw>
                </a:effectLst>
                <a:latin typeface="IrisUPC" pitchFamily="34" charset="-34"/>
                <a:cs typeface="IrisUPC" pitchFamily="34" charset="-34"/>
              </a:rPr>
              <a:t> (ยังไม่ประกาศสอบราคา    ประกาศประกวดราคา     หรือประกาศร่าง </a:t>
            </a:r>
            <a:r>
              <a:rPr lang="en-US" sz="2200" b="1" dirty="0">
                <a:solidFill>
                  <a:srgbClr val="FF0000"/>
                </a:solidFill>
                <a:effectLst>
                  <a:innerShdw blurRad="63500" dist="50800" dir="2700000">
                    <a:prstClr val="black">
                      <a:alpha val="50000"/>
                    </a:prstClr>
                  </a:innerShdw>
                </a:effectLst>
                <a:latin typeface="Angsana New" pitchFamily="18" charset="-34"/>
                <a:cs typeface="Angsana New" pitchFamily="18" charset="-34"/>
              </a:rPr>
              <a:t>TOR</a:t>
            </a:r>
            <a:r>
              <a:rPr lang="th-TH" sz="2200" b="1" dirty="0">
                <a:solidFill>
                  <a:srgbClr val="FF0000"/>
                </a:solidFill>
                <a:effectLst>
                  <a:innerShdw blurRad="63500" dist="50800" dir="2700000">
                    <a:prstClr val="black">
                      <a:alpha val="50000"/>
                    </a:prstClr>
                  </a:innerShdw>
                </a:effectLst>
                <a:latin typeface="EucrosiaUPC" pitchFamily="18" charset="-34"/>
                <a:cs typeface="EucrosiaUPC" pitchFamily="18" charset="-34"/>
              </a:rPr>
              <a:t>  </a:t>
            </a:r>
            <a:r>
              <a:rPr lang="th-TH" sz="2200" b="1" dirty="0">
                <a:solidFill>
                  <a:srgbClr val="FF0000"/>
                </a:solidFill>
                <a:effectLst>
                  <a:innerShdw blurRad="63500" dist="50800" dir="2700000">
                    <a:prstClr val="black">
                      <a:alpha val="50000"/>
                    </a:prstClr>
                  </a:innerShdw>
                </a:effectLst>
                <a:latin typeface="IrisUPC" pitchFamily="34" charset="-34"/>
                <a:cs typeface="IrisUPC" pitchFamily="34" charset="-34"/>
              </a:rPr>
              <a:t>สำหรับการจัดจ้างก่อสร้างด้วยวิธีการทางอิเล็กทรอนิกส์</a:t>
            </a:r>
            <a:r>
              <a:rPr lang="th-TH" sz="2200" b="1" dirty="0">
                <a:solidFill>
                  <a:srgbClr val="FF0000"/>
                </a:solidFill>
                <a:effectLst>
                  <a:innerShdw blurRad="63500" dist="50800" dir="2700000">
                    <a:prstClr val="black">
                      <a:alpha val="50000"/>
                    </a:prstClr>
                  </a:innerShdw>
                </a:effectLst>
                <a:latin typeface="EucrosiaUPC" pitchFamily="18" charset="-34"/>
                <a:cs typeface="EucrosiaUPC" pitchFamily="18" charset="-34"/>
              </a:rPr>
              <a:t>)    </a:t>
            </a:r>
            <a:r>
              <a:rPr lang="th-TH" sz="2200" b="1" dirty="0">
                <a:solidFill>
                  <a:srgbClr val="000066"/>
                </a:solidFill>
                <a:effectLst>
                  <a:innerShdw blurRad="63500" dist="50800" dir="2700000">
                    <a:prstClr val="black">
                      <a:alpha val="50000"/>
                    </a:prstClr>
                  </a:innerShdw>
                </a:effectLst>
                <a:latin typeface="EucrosiaUPC" pitchFamily="18" charset="-34"/>
                <a:cs typeface="EucrosiaUPC" pitchFamily="18" charset="-34"/>
              </a:rPr>
              <a:t>  </a:t>
            </a:r>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 ให้คำนวณราคากลางใหม่โดยใช้หลักเกณฑ์การคำนวณราคากลางงานก่อสร้างที่ทบทวนและปรับปรุงใหม่นี้</a:t>
            </a:r>
          </a:p>
          <a:p>
            <a:pPr defTabSz="823913"/>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		</a:t>
            </a:r>
            <a:r>
              <a:rPr lang="th-TH" sz="2200" b="1" dirty="0">
                <a:solidFill>
                  <a:srgbClr val="000066"/>
                </a:solidFill>
                <a:effectLst>
                  <a:innerShdw blurRad="63500" dist="50800" dir="2700000">
                    <a:prstClr val="black">
                      <a:alpha val="50000"/>
                    </a:prstClr>
                  </a:innerShdw>
                </a:effectLst>
                <a:latin typeface="EucrosiaUPC" pitchFamily="18" charset="-34"/>
                <a:cs typeface="EucrosiaUPC" pitchFamily="18" charset="-34"/>
              </a:rPr>
              <a:t>1.2.4  </a:t>
            </a:r>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โครงการ/งานก่อสร้างใดที่ได้คำนวณราคากลางตามหลักเกณฑ์การคำนวณราคา-กลางงานก่อสร้างตามมติคณะรัฐมนตรีเมื่อวันที่ </a:t>
            </a:r>
            <a:r>
              <a:rPr lang="th-TH" sz="2200" b="1" dirty="0">
                <a:solidFill>
                  <a:srgbClr val="000066"/>
                </a:solidFill>
                <a:effectLst>
                  <a:innerShdw blurRad="63500" dist="50800" dir="2700000">
                    <a:prstClr val="black">
                      <a:alpha val="50000"/>
                    </a:prstClr>
                  </a:innerShdw>
                </a:effectLst>
                <a:latin typeface="EucrosiaUPC" pitchFamily="18" charset="-34"/>
                <a:cs typeface="EucrosiaUPC" pitchFamily="18" charset="-34"/>
              </a:rPr>
              <a:t>6 </a:t>
            </a:r>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กุมภาพันธ์ </a:t>
            </a:r>
            <a:r>
              <a:rPr lang="th-TH" sz="2200" b="1" dirty="0">
                <a:solidFill>
                  <a:srgbClr val="000066"/>
                </a:solidFill>
                <a:effectLst>
                  <a:innerShdw blurRad="63500" dist="50800" dir="2700000">
                    <a:prstClr val="black">
                      <a:alpha val="50000"/>
                    </a:prstClr>
                  </a:innerShdw>
                </a:effectLst>
                <a:latin typeface="EucrosiaUPC" pitchFamily="18" charset="-34"/>
                <a:cs typeface="EucrosiaUPC" pitchFamily="18" charset="-34"/>
              </a:rPr>
              <a:t>2550</a:t>
            </a:r>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   ไว้ไม่เกิน  </a:t>
            </a:r>
            <a:r>
              <a:rPr lang="th-TH" sz="2200" b="1" dirty="0">
                <a:solidFill>
                  <a:srgbClr val="000066"/>
                </a:solidFill>
                <a:effectLst>
                  <a:innerShdw blurRad="63500" dist="50800" dir="2700000">
                    <a:prstClr val="black">
                      <a:alpha val="50000"/>
                    </a:prstClr>
                  </a:innerShdw>
                </a:effectLst>
                <a:latin typeface="EucrosiaUPC" pitchFamily="18" charset="-34"/>
                <a:cs typeface="EucrosiaUPC" pitchFamily="18" charset="-34"/>
              </a:rPr>
              <a:t>30</a:t>
            </a:r>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  วัน</a:t>
            </a:r>
            <a:r>
              <a:rPr lang="th-TH" sz="2200" b="1" dirty="0">
                <a:solidFill>
                  <a:srgbClr val="7030A0"/>
                </a:solidFill>
                <a:effectLst>
                  <a:innerShdw blurRad="63500" dist="50800" dir="2700000">
                    <a:prstClr val="black">
                      <a:alpha val="50000"/>
                    </a:prstClr>
                  </a:innerShdw>
                </a:effectLst>
                <a:latin typeface="IrisUPC" pitchFamily="34" charset="-34"/>
                <a:cs typeface="IrisUPC" pitchFamily="34" charset="-34"/>
              </a:rPr>
              <a:t>  (นับย้อนหลังตั้งแต่วันก่อนวันทำการวันแรกหลังวันที่</a:t>
            </a:r>
            <a:r>
              <a:rPr lang="th-TH" sz="2200" b="1" dirty="0">
                <a:solidFill>
                  <a:srgbClr val="7030A0"/>
                </a:solidFill>
                <a:effectLst>
                  <a:innerShdw blurRad="63500" dist="50800" dir="2700000">
                    <a:prstClr val="black">
                      <a:alpha val="50000"/>
                    </a:prstClr>
                  </a:innerShdw>
                </a:effectLst>
                <a:latin typeface="EucrosiaUPC" pitchFamily="18" charset="-34"/>
                <a:cs typeface="EucrosiaUPC" pitchFamily="18" charset="-34"/>
              </a:rPr>
              <a:t> 13 </a:t>
            </a:r>
            <a:r>
              <a:rPr lang="th-TH" sz="2200" b="1" dirty="0">
                <a:solidFill>
                  <a:srgbClr val="7030A0"/>
                </a:solidFill>
                <a:effectLst>
                  <a:innerShdw blurRad="63500" dist="50800" dir="2700000">
                    <a:prstClr val="black">
                      <a:alpha val="50000"/>
                    </a:prstClr>
                  </a:innerShdw>
                </a:effectLst>
                <a:latin typeface="IrisUPC" pitchFamily="34" charset="-34"/>
                <a:cs typeface="IrisUPC" pitchFamily="34" charset="-34"/>
              </a:rPr>
              <a:t>เมษายน</a:t>
            </a:r>
            <a:r>
              <a:rPr lang="th-TH" sz="2200" b="1" dirty="0">
                <a:solidFill>
                  <a:srgbClr val="7030A0"/>
                </a:solidFill>
                <a:effectLst>
                  <a:innerShdw blurRad="63500" dist="50800" dir="2700000">
                    <a:prstClr val="black">
                      <a:alpha val="50000"/>
                    </a:prstClr>
                  </a:innerShdw>
                </a:effectLst>
                <a:latin typeface="EucrosiaUPC" pitchFamily="18" charset="-34"/>
                <a:cs typeface="EucrosiaUPC" pitchFamily="18" charset="-34"/>
              </a:rPr>
              <a:t> 2555  </a:t>
            </a:r>
            <a:r>
              <a:rPr lang="th-TH" sz="2200" b="1" dirty="0">
                <a:solidFill>
                  <a:srgbClr val="7030A0"/>
                </a:solidFill>
                <a:effectLst>
                  <a:innerShdw blurRad="63500" dist="50800" dir="2700000">
                    <a:prstClr val="black">
                      <a:alpha val="50000"/>
                    </a:prstClr>
                  </a:innerShdw>
                </a:effectLst>
                <a:latin typeface="IrisUPC" pitchFamily="34" charset="-34"/>
                <a:cs typeface="IrisUPC" pitchFamily="34" charset="-34"/>
              </a:rPr>
              <a:t>แล้วอยู่ในช่วง</a:t>
            </a:r>
            <a:r>
              <a:rPr lang="th-TH" sz="2200" b="1" dirty="0">
                <a:solidFill>
                  <a:srgbClr val="7030A0"/>
                </a:solidFill>
                <a:effectLst>
                  <a:innerShdw blurRad="63500" dist="50800" dir="2700000">
                    <a:prstClr val="black">
                      <a:alpha val="50000"/>
                    </a:prstClr>
                  </a:innerShdw>
                </a:effectLst>
                <a:latin typeface="EucrosiaUPC" pitchFamily="18" charset="-34"/>
                <a:cs typeface="EucrosiaUPC" pitchFamily="18" charset="-34"/>
              </a:rPr>
              <a:t> 30 </a:t>
            </a:r>
            <a:r>
              <a:rPr lang="th-TH" sz="2200" b="1" dirty="0">
                <a:solidFill>
                  <a:srgbClr val="7030A0"/>
                </a:solidFill>
                <a:effectLst>
                  <a:innerShdw blurRad="63500" dist="50800" dir="2700000">
                    <a:prstClr val="black">
                      <a:alpha val="50000"/>
                    </a:prstClr>
                  </a:innerShdw>
                </a:effectLst>
                <a:latin typeface="IrisUPC" pitchFamily="34" charset="-34"/>
                <a:cs typeface="IrisUPC" pitchFamily="34" charset="-34"/>
              </a:rPr>
              <a:t>วัน</a:t>
            </a:r>
            <a:r>
              <a:rPr lang="th-TH" sz="2200" b="1" dirty="0">
                <a:solidFill>
                  <a:srgbClr val="7030A0"/>
                </a:solidFill>
                <a:effectLst>
                  <a:innerShdw blurRad="63500" dist="50800" dir="2700000">
                    <a:prstClr val="black">
                      <a:alpha val="50000"/>
                    </a:prstClr>
                  </a:innerShdw>
                </a:effectLst>
                <a:latin typeface="EucrosiaUPC" pitchFamily="18" charset="-34"/>
                <a:cs typeface="EucrosiaUPC" pitchFamily="18" charset="-34"/>
              </a:rPr>
              <a:t> </a:t>
            </a:r>
            <a:r>
              <a:rPr lang="th-TH" sz="2200" b="1" dirty="0">
                <a:solidFill>
                  <a:srgbClr val="FF0000"/>
                </a:solidFill>
                <a:effectLst>
                  <a:innerShdw blurRad="63500" dist="50800" dir="2700000">
                    <a:prstClr val="black">
                      <a:alpha val="50000"/>
                    </a:prstClr>
                  </a:innerShdw>
                </a:effectLst>
                <a:latin typeface="EucrosiaUPC" pitchFamily="18" charset="-34"/>
                <a:cs typeface="EucrosiaUPC" pitchFamily="18" charset="-34"/>
              </a:rPr>
              <a:t> </a:t>
            </a:r>
            <a:r>
              <a:rPr lang="en-US" sz="2200" b="1" dirty="0">
                <a:solidFill>
                  <a:srgbClr val="FF0000"/>
                </a:solidFill>
                <a:effectLst>
                  <a:innerShdw blurRad="63500" dist="50800" dir="2700000">
                    <a:prstClr val="black">
                      <a:alpha val="50000"/>
                    </a:prstClr>
                  </a:innerShdw>
                </a:effectLst>
                <a:latin typeface="EucrosiaUPC" pitchFamily="18" charset="-34"/>
                <a:cs typeface="EucrosiaUPC" pitchFamily="18" charset="-34"/>
              </a:rPr>
              <a:t>= </a:t>
            </a:r>
            <a:r>
              <a:rPr lang="th-TH" sz="2200" b="1" dirty="0">
                <a:solidFill>
                  <a:srgbClr val="FF0000"/>
                </a:solidFill>
                <a:effectLst>
                  <a:innerShdw blurRad="63500" dist="50800" dir="2700000">
                    <a:prstClr val="black">
                      <a:alpha val="50000"/>
                    </a:prstClr>
                  </a:innerShdw>
                </a:effectLst>
                <a:latin typeface="EucrosiaUPC" pitchFamily="18" charset="-34"/>
                <a:cs typeface="EucrosiaUPC" pitchFamily="18" charset="-34"/>
              </a:rPr>
              <a:t> </a:t>
            </a:r>
            <a:r>
              <a:rPr lang="th-TH" sz="2200" b="1" dirty="0">
                <a:solidFill>
                  <a:srgbClr val="FF0000"/>
                </a:solidFill>
                <a:effectLst>
                  <a:innerShdw blurRad="63500" dist="50800" dir="2700000">
                    <a:prstClr val="black">
                      <a:alpha val="50000"/>
                    </a:prstClr>
                  </a:innerShdw>
                </a:effectLst>
                <a:latin typeface="IrisUPC" pitchFamily="34" charset="-34"/>
                <a:cs typeface="IrisUPC" pitchFamily="34" charset="-34"/>
              </a:rPr>
              <a:t>ระหว่างวันที่ </a:t>
            </a:r>
            <a:r>
              <a:rPr lang="th-TH" sz="2200" b="1" dirty="0">
                <a:solidFill>
                  <a:srgbClr val="FF0000"/>
                </a:solidFill>
                <a:effectLst>
                  <a:innerShdw blurRad="63500" dist="50800" dir="2700000">
                    <a:prstClr val="black">
                      <a:alpha val="50000"/>
                    </a:prstClr>
                  </a:innerShdw>
                </a:effectLst>
                <a:latin typeface="EucrosiaUPC" pitchFamily="18" charset="-34"/>
                <a:cs typeface="EucrosiaUPC" pitchFamily="18" charset="-34"/>
              </a:rPr>
              <a:t> 18</a:t>
            </a:r>
            <a:r>
              <a:rPr lang="th-TH" sz="2200" b="1" dirty="0">
                <a:solidFill>
                  <a:srgbClr val="FF0000"/>
                </a:solidFill>
                <a:effectLst>
                  <a:innerShdw blurRad="63500" dist="50800" dir="2700000">
                    <a:prstClr val="black">
                      <a:alpha val="50000"/>
                    </a:prstClr>
                  </a:innerShdw>
                </a:effectLst>
                <a:latin typeface="IrisUPC" pitchFamily="34" charset="-34"/>
                <a:cs typeface="IrisUPC" pitchFamily="34" charset="-34"/>
              </a:rPr>
              <a:t>  มีนาคม</a:t>
            </a:r>
            <a:r>
              <a:rPr lang="th-TH" sz="2200" b="1" dirty="0">
                <a:solidFill>
                  <a:srgbClr val="FF0000"/>
                </a:solidFill>
                <a:effectLst>
                  <a:innerShdw blurRad="63500" dist="50800" dir="2700000">
                    <a:prstClr val="black">
                      <a:alpha val="50000"/>
                    </a:prstClr>
                  </a:innerShdw>
                </a:effectLst>
                <a:latin typeface="EucrosiaUPC" pitchFamily="18" charset="-34"/>
                <a:cs typeface="EucrosiaUPC" pitchFamily="18" charset="-34"/>
              </a:rPr>
              <a:t> – 16 </a:t>
            </a:r>
            <a:r>
              <a:rPr lang="th-TH" sz="2200" b="1" dirty="0">
                <a:solidFill>
                  <a:srgbClr val="FF0000"/>
                </a:solidFill>
                <a:effectLst>
                  <a:innerShdw blurRad="63500" dist="50800" dir="2700000">
                    <a:prstClr val="black">
                      <a:alpha val="50000"/>
                    </a:prstClr>
                  </a:innerShdw>
                </a:effectLst>
                <a:latin typeface="IrisUPC" pitchFamily="34" charset="-34"/>
                <a:cs typeface="IrisUPC" pitchFamily="34" charset="-34"/>
              </a:rPr>
              <a:t>เมษายน</a:t>
            </a:r>
            <a:r>
              <a:rPr lang="th-TH" sz="2200" b="1" dirty="0">
                <a:solidFill>
                  <a:srgbClr val="FF0000"/>
                </a:solidFill>
                <a:effectLst>
                  <a:innerShdw blurRad="63500" dist="50800" dir="2700000">
                    <a:prstClr val="black">
                      <a:alpha val="50000"/>
                    </a:prstClr>
                  </a:innerShdw>
                </a:effectLst>
                <a:latin typeface="EucrosiaUPC" pitchFamily="18" charset="-34"/>
                <a:cs typeface="EucrosiaUPC" pitchFamily="18" charset="-34"/>
              </a:rPr>
              <a:t> 2555</a:t>
            </a:r>
            <a:r>
              <a:rPr lang="th-TH" sz="2200" b="1" dirty="0">
                <a:solidFill>
                  <a:srgbClr val="7030A0"/>
                </a:solidFill>
                <a:effectLst>
                  <a:innerShdw blurRad="63500" dist="50800" dir="2700000">
                    <a:prstClr val="black">
                      <a:alpha val="50000"/>
                    </a:prstClr>
                  </a:innerShdw>
                </a:effectLst>
                <a:latin typeface="EucrosiaUPC" pitchFamily="18" charset="-34"/>
                <a:cs typeface="EucrosiaUPC" pitchFamily="18" charset="-34"/>
              </a:rPr>
              <a:t>) </a:t>
            </a:r>
            <a:r>
              <a:rPr lang="th-TH" sz="2200" b="1" dirty="0">
                <a:solidFill>
                  <a:srgbClr val="000066"/>
                </a:solidFill>
                <a:effectLst>
                  <a:innerShdw blurRad="63500" dist="50800" dir="2700000">
                    <a:prstClr val="black">
                      <a:alpha val="50000"/>
                    </a:prstClr>
                  </a:innerShdw>
                </a:effectLst>
                <a:latin typeface="EucrosiaUPC" pitchFamily="18" charset="-34"/>
                <a:cs typeface="EucrosiaUPC" pitchFamily="18" charset="-34"/>
              </a:rPr>
              <a:t> </a:t>
            </a:r>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และยังไม่เริ่มดำเนินการจัดจ้างก่อสร้าง</a:t>
            </a:r>
            <a:r>
              <a:rPr lang="th-TH" sz="2200" b="1" dirty="0">
                <a:solidFill>
                  <a:srgbClr val="FF0000"/>
                </a:solidFill>
                <a:effectLst>
                  <a:innerShdw blurRad="63500" dist="50800" dir="2700000">
                    <a:prstClr val="black">
                      <a:alpha val="50000"/>
                    </a:prstClr>
                  </a:innerShdw>
                </a:effectLst>
                <a:latin typeface="EucrosiaUPC" pitchFamily="18" charset="-34"/>
                <a:cs typeface="EucrosiaUPC" pitchFamily="18" charset="-34"/>
              </a:rPr>
              <a:t> (</a:t>
            </a:r>
            <a:r>
              <a:rPr lang="th-TH" sz="2200" b="1" dirty="0">
                <a:solidFill>
                  <a:srgbClr val="FF0000"/>
                </a:solidFill>
                <a:effectLst>
                  <a:innerShdw blurRad="63500" dist="50800" dir="2700000">
                    <a:prstClr val="black">
                      <a:alpha val="50000"/>
                    </a:prstClr>
                  </a:innerShdw>
                </a:effectLst>
                <a:latin typeface="IrisUPC" pitchFamily="34" charset="-34"/>
                <a:cs typeface="IrisUPC" pitchFamily="34" charset="-34"/>
              </a:rPr>
              <a:t>ยังไม่ประกาศสอบราคา ประกาศประกวดราคา หรือประกาศร่าง </a:t>
            </a:r>
            <a:r>
              <a:rPr lang="en-US" sz="2200" b="1" dirty="0">
                <a:solidFill>
                  <a:srgbClr val="FF0000"/>
                </a:solidFill>
                <a:effectLst>
                  <a:innerShdw blurRad="63500" dist="50800" dir="2700000">
                    <a:prstClr val="black">
                      <a:alpha val="50000"/>
                    </a:prstClr>
                  </a:innerShdw>
                </a:effectLst>
                <a:latin typeface="Angsana New" pitchFamily="18" charset="-34"/>
                <a:cs typeface="Angsana New" pitchFamily="18" charset="-34"/>
              </a:rPr>
              <a:t>TOR</a:t>
            </a:r>
            <a:r>
              <a:rPr lang="th-TH" sz="2200" b="1" dirty="0">
                <a:solidFill>
                  <a:srgbClr val="FF0000"/>
                </a:solidFill>
                <a:effectLst>
                  <a:innerShdw blurRad="63500" dist="50800" dir="2700000">
                    <a:prstClr val="black">
                      <a:alpha val="50000"/>
                    </a:prstClr>
                  </a:innerShdw>
                </a:effectLst>
                <a:latin typeface="EucrosiaUPC" pitchFamily="18" charset="-34"/>
                <a:cs typeface="EucrosiaUPC" pitchFamily="18" charset="-34"/>
              </a:rPr>
              <a:t> </a:t>
            </a:r>
            <a:r>
              <a:rPr lang="th-TH" sz="2200" b="1" dirty="0">
                <a:solidFill>
                  <a:srgbClr val="FF0000"/>
                </a:solidFill>
                <a:effectLst>
                  <a:innerShdw blurRad="63500" dist="50800" dir="2700000">
                    <a:prstClr val="black">
                      <a:alpha val="50000"/>
                    </a:prstClr>
                  </a:innerShdw>
                </a:effectLst>
                <a:latin typeface="IrisUPC" pitchFamily="34" charset="-34"/>
                <a:cs typeface="IrisUPC" pitchFamily="34" charset="-34"/>
              </a:rPr>
              <a:t>สำหรับการจัดจ้างก่อสร้างด้วยวิธีการทางอิเล็กทรอนิกส์</a:t>
            </a:r>
            <a:r>
              <a:rPr lang="th-TH" sz="2200" b="1" dirty="0">
                <a:solidFill>
                  <a:srgbClr val="FF0000"/>
                </a:solidFill>
                <a:effectLst>
                  <a:innerShdw blurRad="63500" dist="50800" dir="2700000">
                    <a:prstClr val="black">
                      <a:alpha val="50000"/>
                    </a:prstClr>
                  </a:innerShdw>
                </a:effectLst>
                <a:latin typeface="EucrosiaUPC" pitchFamily="18" charset="-34"/>
                <a:cs typeface="EucrosiaUPC" pitchFamily="18" charset="-34"/>
              </a:rPr>
              <a:t>)</a:t>
            </a:r>
            <a:r>
              <a:rPr lang="th-TH" sz="2200" b="1" dirty="0">
                <a:solidFill>
                  <a:srgbClr val="0000CC"/>
                </a:solidFill>
                <a:effectLst>
                  <a:innerShdw blurRad="63500" dist="50800" dir="2700000">
                    <a:prstClr val="black">
                      <a:alpha val="50000"/>
                    </a:prstClr>
                  </a:innerShdw>
                </a:effectLst>
                <a:latin typeface="EucrosiaUPC" pitchFamily="18" charset="-34"/>
                <a:cs typeface="EucrosiaUPC" pitchFamily="18" charset="-34"/>
              </a:rPr>
              <a:t> </a:t>
            </a:r>
            <a:r>
              <a:rPr lang="th-TH" sz="2200" b="1" dirty="0">
                <a:solidFill>
                  <a:srgbClr val="000066"/>
                </a:solidFill>
                <a:effectLst>
                  <a:innerShdw blurRad="63500" dist="50800" dir="2700000">
                    <a:prstClr val="black">
                      <a:alpha val="50000"/>
                    </a:prstClr>
                  </a:innerShdw>
                </a:effectLst>
                <a:latin typeface="EucrosiaUPC" pitchFamily="18" charset="-34"/>
                <a:cs typeface="EucrosiaUPC" pitchFamily="18" charset="-34"/>
              </a:rPr>
              <a:t> ใ</a:t>
            </a:r>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ห้อยู่ในดุลยพินิจของหัวหน้าส่วนราชการ   องค์กรปกครองส่วนท้องถิ่น</a:t>
            </a:r>
            <a:r>
              <a:rPr lang="en-US" sz="2200" b="1" dirty="0">
                <a:solidFill>
                  <a:srgbClr val="000066"/>
                </a:solidFill>
                <a:effectLst>
                  <a:innerShdw blurRad="63500" dist="50800" dir="2700000">
                    <a:prstClr val="black">
                      <a:alpha val="50000"/>
                    </a:prstClr>
                  </a:innerShdw>
                </a:effectLst>
                <a:latin typeface="IrisUPC" pitchFamily="34" charset="-34"/>
                <a:cs typeface="IrisUPC" pitchFamily="34" charset="-34"/>
              </a:rPr>
              <a:t>  </a:t>
            </a:r>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รัฐวิสาหกิจ  หรือหน่วยงานอื่นของรัฐเจ้าของโครงการ/งานก่อสร้างนั้น   ที่จะพิจารณาให้คำนวณราคากลางใหม่โดยใช้หลักเกณฑ์การคำนวณราคากลางงานก่อสร้างที่ทบทวนและ</a:t>
            </a:r>
            <a:b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br>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ปรับปรุงใหม่นี้หรือไม่</a:t>
            </a:r>
            <a:endParaRPr lang="en-US" sz="2200" b="1" dirty="0">
              <a:solidFill>
                <a:srgbClr val="000066"/>
              </a:solidFill>
              <a:effectLst>
                <a:innerShdw blurRad="63500" dist="50800" dir="2700000">
                  <a:prstClr val="black">
                    <a:alpha val="50000"/>
                  </a:prstClr>
                </a:innerShdw>
              </a:effectLst>
              <a:latin typeface="IrisUPC" pitchFamily="34" charset="-34"/>
              <a:cs typeface="IrisUPC" pitchFamily="34" charset="-34"/>
            </a:endParaRPr>
          </a:p>
        </p:txBody>
      </p:sp>
      <p:sp>
        <p:nvSpPr>
          <p:cNvPr id="5" name="TextBox 4"/>
          <p:cNvSpPr txBox="1"/>
          <p:nvPr/>
        </p:nvSpPr>
        <p:spPr>
          <a:xfrm>
            <a:off x="1547664" y="334397"/>
            <a:ext cx="6048672" cy="646331"/>
          </a:xfrm>
          <a:prstGeom prst="rect">
            <a:avLst/>
          </a:prstGeom>
          <a:pattFill prst="lgConfetti">
            <a:fgClr>
              <a:schemeClr val="accent6">
                <a:lumMod val="40000"/>
                <a:lumOff val="60000"/>
              </a:schemeClr>
            </a:fgClr>
            <a:bgClr>
              <a:schemeClr val="bg1"/>
            </a:bgClr>
          </a:pattFill>
          <a:scene3d>
            <a:camera prst="orthographicFront"/>
            <a:lightRig rig="soft" dir="t"/>
          </a:scene3d>
          <a:sp3d contourW="12700">
            <a:bevelT w="50800" h="38100" prst="artDeco"/>
            <a:contourClr>
              <a:schemeClr val="accent3">
                <a:lumMod val="75000"/>
              </a:schemeClr>
            </a:contourClr>
          </a:sp3d>
        </p:spPr>
        <p:txBody>
          <a:bodyPr wrap="square" rtlCol="0" anchor="ctr" anchorCtr="0">
            <a:noAutofit/>
            <a:sp3d extrusionH="57150" contourW="6350">
              <a:bevelT w="101600" h="127000"/>
              <a:contourClr>
                <a:srgbClr val="7030A0"/>
              </a:contourClr>
            </a:sp3d>
          </a:bodyPr>
          <a:lstStyle/>
          <a:p>
            <a:pPr algn="ctr"/>
            <a:r>
              <a:rPr lang="th-TH" sz="3000" b="1" dirty="0">
                <a:gradFill>
                  <a:gsLst>
                    <a:gs pos="100000">
                      <a:srgbClr val="7030A0"/>
                    </a:gs>
                    <a:gs pos="13000">
                      <a:srgbClr val="0000CC"/>
                    </a:gs>
                    <a:gs pos="48000">
                      <a:schemeClr val="accent1">
                        <a:lumMod val="75000"/>
                      </a:schemeClr>
                    </a:gs>
                    <a:gs pos="100000">
                      <a:srgbClr val="FF8200"/>
                    </a:gs>
                  </a:gsLst>
                  <a:lin ang="5400000" scaled="0"/>
                </a:gradFill>
                <a:latin typeface="IrisUPC" pitchFamily="34" charset="-34"/>
                <a:cs typeface="IrisUPC" pitchFamily="34" charset="-34"/>
              </a:rPr>
              <a:t>มติคณะรัฐมนตรีเมื่อวันที่ </a:t>
            </a:r>
            <a:r>
              <a:rPr lang="th-TH" sz="3000" b="1" dirty="0">
                <a:gradFill>
                  <a:gsLst>
                    <a:gs pos="100000">
                      <a:srgbClr val="7030A0"/>
                    </a:gs>
                    <a:gs pos="13000">
                      <a:srgbClr val="0000CC"/>
                    </a:gs>
                    <a:gs pos="48000">
                      <a:schemeClr val="accent1">
                        <a:lumMod val="75000"/>
                      </a:schemeClr>
                    </a:gs>
                    <a:gs pos="100000">
                      <a:srgbClr val="FF8200"/>
                    </a:gs>
                  </a:gsLst>
                  <a:lin ang="5400000" scaled="0"/>
                </a:gradFill>
                <a:latin typeface="EucrosiaUPC" pitchFamily="18" charset="-34"/>
                <a:cs typeface="EucrosiaUPC" pitchFamily="18" charset="-34"/>
              </a:rPr>
              <a:t>13</a:t>
            </a:r>
            <a:r>
              <a:rPr lang="th-TH" sz="3000" b="1" dirty="0">
                <a:gradFill>
                  <a:gsLst>
                    <a:gs pos="100000">
                      <a:srgbClr val="7030A0"/>
                    </a:gs>
                    <a:gs pos="13000">
                      <a:srgbClr val="0000CC"/>
                    </a:gs>
                    <a:gs pos="48000">
                      <a:schemeClr val="accent1">
                        <a:lumMod val="75000"/>
                      </a:schemeClr>
                    </a:gs>
                    <a:gs pos="100000">
                      <a:srgbClr val="FF8200"/>
                    </a:gs>
                  </a:gsLst>
                  <a:lin ang="5400000" scaled="0"/>
                </a:gradFill>
                <a:latin typeface="IrisUPC" pitchFamily="34" charset="-34"/>
                <a:cs typeface="IrisUPC" pitchFamily="34" charset="-34"/>
              </a:rPr>
              <a:t> มีนาคม </a:t>
            </a:r>
            <a:r>
              <a:rPr lang="th-TH" sz="3000" b="1" dirty="0">
                <a:gradFill>
                  <a:gsLst>
                    <a:gs pos="100000">
                      <a:srgbClr val="7030A0"/>
                    </a:gs>
                    <a:gs pos="13000">
                      <a:srgbClr val="0000CC"/>
                    </a:gs>
                    <a:gs pos="48000">
                      <a:schemeClr val="accent1">
                        <a:lumMod val="75000"/>
                      </a:schemeClr>
                    </a:gs>
                    <a:gs pos="100000">
                      <a:srgbClr val="FF8200"/>
                    </a:gs>
                  </a:gsLst>
                  <a:lin ang="5400000" scaled="0"/>
                </a:gradFill>
                <a:latin typeface="EucrosiaUPC" pitchFamily="18" charset="-34"/>
                <a:cs typeface="EucrosiaUPC" pitchFamily="18" charset="-34"/>
              </a:rPr>
              <a:t>2555 </a:t>
            </a:r>
            <a:r>
              <a:rPr lang="th-TH" sz="3000" b="1" dirty="0">
                <a:gradFill>
                  <a:gsLst>
                    <a:gs pos="100000">
                      <a:srgbClr val="7030A0"/>
                    </a:gs>
                    <a:gs pos="13000">
                      <a:srgbClr val="0000CC"/>
                    </a:gs>
                    <a:gs pos="48000">
                      <a:schemeClr val="accent1">
                        <a:lumMod val="75000"/>
                      </a:schemeClr>
                    </a:gs>
                    <a:gs pos="100000">
                      <a:srgbClr val="FF8200"/>
                    </a:gs>
                  </a:gsLst>
                  <a:lin ang="5400000" scaled="0"/>
                </a:gradFill>
                <a:latin typeface="IrisUPC" pitchFamily="34" charset="-34"/>
                <a:cs typeface="IrisUPC" pitchFamily="34" charset="-34"/>
              </a:rPr>
              <a:t>(ต่อ)</a:t>
            </a:r>
          </a:p>
        </p:txBody>
      </p:sp>
      <p:pic>
        <p:nvPicPr>
          <p:cNvPr id="6" name="รูปภาพ 5"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
        <p:nvSpPr>
          <p:cNvPr id="7" name="ปุ่มปฏิบัติการ: กำหนดเอง 6">
            <a:hlinkClick r:id="rId3" action="ppaction://hlinksldjump" highlightClick="1"/>
          </p:cNvPr>
          <p:cNvSpPr/>
          <p:nvPr/>
        </p:nvSpPr>
        <p:spPr>
          <a:xfrm>
            <a:off x="8856268" y="6262520"/>
            <a:ext cx="45719" cy="46800"/>
          </a:xfrm>
          <a:prstGeom prst="actionButtonBlank">
            <a:avLst/>
          </a:prstGeom>
          <a:solidFill>
            <a:srgbClr val="FFFF00"/>
          </a:solidFill>
          <a:ln>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Tree>
    <p:extLst>
      <p:ext uri="{BB962C8B-B14F-4D97-AF65-F5344CB8AC3E}">
        <p14:creationId xmlns:p14="http://schemas.microsoft.com/office/powerpoint/2010/main" val="3644600612"/>
      </p:ext>
    </p:extLst>
  </p:cSld>
  <p:clrMapOvr>
    <a:masterClrMapping/>
  </p:clrMapOvr>
  <p:transition spd="slow">
    <p:wedge/>
  </p:transition>
</p:sld>
</file>

<file path=ppt/slides/slide15.xml><?xml version="1.0" encoding="utf-8"?>
<p:sld xmlns:a="http://schemas.openxmlformats.org/drawingml/2006/main" xmlns:r="http://schemas.openxmlformats.org/officeDocument/2006/relationships" xmlns:p="http://schemas.openxmlformats.org/presentationml/2006/main">
  <p:cSld>
    <p:bg>
      <p:bgPr>
        <a:pattFill prst="smConfetti">
          <a:fgClr>
            <a:schemeClr val="accent5">
              <a:lumMod val="40000"/>
              <a:lumOff val="60000"/>
            </a:schemeClr>
          </a:fgClr>
          <a:bgClr>
            <a:schemeClr val="bg1"/>
          </a:bgClr>
        </a:pattFill>
        <a:effectLst/>
      </p:bgPr>
    </p:bg>
    <p:spTree>
      <p:nvGrpSpPr>
        <p:cNvPr id="1" name=""/>
        <p:cNvGrpSpPr/>
        <p:nvPr/>
      </p:nvGrpSpPr>
      <p:grpSpPr>
        <a:xfrm>
          <a:off x="0" y="0"/>
          <a:ext cx="0" cy="0"/>
          <a:chOff x="0" y="0"/>
          <a:chExt cx="0" cy="0"/>
        </a:xfrm>
      </p:grpSpPr>
      <p:sp>
        <p:nvSpPr>
          <p:cNvPr id="4" name="TextBox 3"/>
          <p:cNvSpPr txBox="1"/>
          <p:nvPr/>
        </p:nvSpPr>
        <p:spPr>
          <a:xfrm>
            <a:off x="467544" y="1412776"/>
            <a:ext cx="8208912" cy="4536504"/>
          </a:xfrm>
          <a:prstGeom prst="rect">
            <a:avLst/>
          </a:prstGeom>
          <a:pattFill prst="lgConfetti">
            <a:fgClr>
              <a:srgbClr val="E7E4D5"/>
            </a:fgClr>
            <a:bgClr>
              <a:schemeClr val="bg1"/>
            </a:bgClr>
          </a:pattFill>
          <a:scene3d>
            <a:camera prst="orthographicFront"/>
            <a:lightRig rig="soft" dir="t"/>
          </a:scene3d>
          <a:sp3d contourW="12700">
            <a:bevelT w="38100" h="38100" prst="angle"/>
            <a:contourClr>
              <a:srgbClr val="006600"/>
            </a:contourClr>
          </a:sp3d>
        </p:spPr>
        <p:txBody>
          <a:bodyPr wrap="square" rtlCol="0" anchor="ctr" anchorCtr="0">
            <a:noAutofit/>
          </a:bodyPr>
          <a:lstStyle/>
          <a:p>
            <a:r>
              <a:rPr lang="th-TH" sz="2200" b="1" dirty="0">
                <a:solidFill>
                  <a:srgbClr val="0000CC"/>
                </a:solidFill>
                <a:latin typeface="IrisUPC" pitchFamily="34" charset="-34"/>
                <a:cs typeface="IrisUPC" pitchFamily="34" charset="-34"/>
              </a:rPr>
              <a:t>	</a:t>
            </a:r>
            <a:r>
              <a:rPr lang="th-TH" sz="2200" b="1" dirty="0">
                <a:solidFill>
                  <a:srgbClr val="000066"/>
                </a:solidFill>
                <a:effectLst>
                  <a:innerShdw blurRad="63500" dist="50800" dir="2700000">
                    <a:prstClr val="black">
                      <a:alpha val="50000"/>
                    </a:prstClr>
                  </a:innerShdw>
                </a:effectLst>
                <a:latin typeface="EucrosiaUPC" pitchFamily="18" charset="-34"/>
                <a:cs typeface="EucrosiaUPC" pitchFamily="18" charset="-34"/>
              </a:rPr>
              <a:t>1.3</a:t>
            </a:r>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  ให้สำนักงบประมาณและหน่วยงานอื่นที่เกี่ยวข้องใช้หลักเกณฑ์การคำนวณราคากลาง</a:t>
            </a:r>
            <a:b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br>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งานก่อสร้างที่ทบทวนและปรับปรุงใหม่นี้          ประกอบการพิจารณาจัดสรรหรือตั้งงบประมาณสำหรับโครงการ/งานก่อสร้างของทางราชการด้วย</a:t>
            </a:r>
          </a:p>
          <a:p>
            <a:endParaRPr lang="en-US" sz="1000" b="1" dirty="0">
              <a:solidFill>
                <a:srgbClr val="000066"/>
              </a:solidFill>
              <a:effectLst>
                <a:innerShdw blurRad="63500" dist="50800" dir="2700000">
                  <a:prstClr val="black">
                    <a:alpha val="50000"/>
                  </a:prstClr>
                </a:innerShdw>
              </a:effectLst>
              <a:latin typeface="IrisUPC" pitchFamily="34" charset="-34"/>
              <a:cs typeface="IrisUPC" pitchFamily="34" charset="-34"/>
            </a:endParaRPr>
          </a:p>
          <a:p>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	ทั้งนี้   การคำนวณราคากลางงานก่อสร้างของทางราชการ  ที่จะใช้ในการดำเนินการจัดจ้างก่อสร้างนั้น    ให้คำนวณราคาตามความเป็นจริง   โดยไม่นำวงเงินเผื่อเหลือเผื่อขาดร้อยละ </a:t>
            </a:r>
            <a:r>
              <a:rPr lang="th-TH" sz="2200" b="1" dirty="0">
                <a:solidFill>
                  <a:srgbClr val="000066"/>
                </a:solidFill>
                <a:effectLst>
                  <a:innerShdw blurRad="63500" dist="50800" dir="2700000">
                    <a:prstClr val="black">
                      <a:alpha val="50000"/>
                    </a:prstClr>
                  </a:innerShdw>
                </a:effectLst>
                <a:latin typeface="EucrosiaUPC" pitchFamily="18" charset="-34"/>
                <a:cs typeface="EucrosiaUPC" pitchFamily="18" charset="-34"/>
              </a:rPr>
              <a:t>5</a:t>
            </a:r>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  มารวมคำนวณเป็นราคากลางด้วย</a:t>
            </a:r>
            <a:endParaRPr lang="en-US" sz="2200" b="1" dirty="0">
              <a:solidFill>
                <a:srgbClr val="000066"/>
              </a:solidFill>
              <a:effectLst>
                <a:innerShdw blurRad="63500" dist="50800" dir="2700000">
                  <a:prstClr val="black">
                    <a:alpha val="50000"/>
                  </a:prstClr>
                </a:innerShdw>
              </a:effectLst>
              <a:latin typeface="IrisUPC" pitchFamily="34" charset="-34"/>
              <a:cs typeface="IrisUPC" pitchFamily="34" charset="-34"/>
            </a:endParaRPr>
          </a:p>
          <a:p>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 </a:t>
            </a:r>
          </a:p>
          <a:p>
            <a:pPr defTabSz="625475"/>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	</a:t>
            </a:r>
            <a:r>
              <a:rPr lang="th-TH" sz="2200" b="1" dirty="0">
                <a:solidFill>
                  <a:srgbClr val="000066"/>
                </a:solidFill>
                <a:effectLst>
                  <a:innerShdw blurRad="63500" dist="50800" dir="2700000">
                    <a:prstClr val="black">
                      <a:alpha val="50000"/>
                    </a:prstClr>
                  </a:innerShdw>
                </a:effectLst>
                <a:latin typeface="EucrosiaUPC" pitchFamily="18" charset="-34"/>
                <a:cs typeface="EucrosiaUPC" pitchFamily="18" charset="-34"/>
              </a:rPr>
              <a:t>2.</a:t>
            </a:r>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  มอบหมายให้สำนักงานปลัดสำนักนายกรัฐมนตรีร่วมกับสำนักงบประมาณ       ติดตามผล</a:t>
            </a:r>
            <a:b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br>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การดำเนินการตามหลักเกณฑ์การคำนวณราคากลางงานก่อสร้างของโครงการต่างๆ   ภายใต้โครงการ</a:t>
            </a:r>
            <a:b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br>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ให้ความช่วยเหลือ ฟื้นฟู เยียวยาผู้ได้รับผลกระทบจากสถานการณ์อุทกภัยปีงบประมาณ  พ.ศ. </a:t>
            </a:r>
            <a:r>
              <a:rPr lang="th-TH" sz="2200" b="1" dirty="0">
                <a:solidFill>
                  <a:srgbClr val="000066"/>
                </a:solidFill>
                <a:effectLst>
                  <a:innerShdw blurRad="63500" dist="50800" dir="2700000">
                    <a:prstClr val="black">
                      <a:alpha val="50000"/>
                    </a:prstClr>
                  </a:innerShdw>
                </a:effectLst>
                <a:latin typeface="EucrosiaUPC" pitchFamily="18" charset="-34"/>
                <a:cs typeface="EucrosiaUPC" pitchFamily="18" charset="-34"/>
              </a:rPr>
              <a:t>2554– 2555</a:t>
            </a:r>
            <a:r>
              <a:rPr lang="th-TH" sz="2200" b="1" dirty="0">
                <a:solidFill>
                  <a:srgbClr val="000066"/>
                </a:solidFill>
                <a:effectLst>
                  <a:innerShdw blurRad="63500" dist="50800" dir="2700000">
                    <a:prstClr val="black">
                      <a:alpha val="50000"/>
                    </a:prstClr>
                  </a:innerShdw>
                </a:effectLst>
                <a:latin typeface="IrisUPC" pitchFamily="34" charset="-34"/>
                <a:cs typeface="IrisUPC" pitchFamily="34" charset="-34"/>
              </a:rPr>
              <a:t>  และโครงการป้องกันปัญหาอุทกภัยต้นน้ำ กลางน้ำ และปลายน้ำ  แล้วรายงานให้คณะรัฐมนตรีทราบต่อไปด้วย</a:t>
            </a:r>
            <a:endParaRPr lang="en-US" sz="2200" b="1" dirty="0">
              <a:solidFill>
                <a:srgbClr val="000066"/>
              </a:solidFill>
              <a:effectLst>
                <a:innerShdw blurRad="63500" dist="50800" dir="2700000">
                  <a:prstClr val="black">
                    <a:alpha val="50000"/>
                  </a:prstClr>
                </a:innerShdw>
              </a:effectLst>
              <a:latin typeface="IrisUPC" pitchFamily="34" charset="-34"/>
              <a:cs typeface="IrisUPC" pitchFamily="34" charset="-34"/>
            </a:endParaRPr>
          </a:p>
        </p:txBody>
      </p:sp>
      <p:sp>
        <p:nvSpPr>
          <p:cNvPr id="5" name="TextBox 4"/>
          <p:cNvSpPr txBox="1"/>
          <p:nvPr/>
        </p:nvSpPr>
        <p:spPr>
          <a:xfrm>
            <a:off x="1547664" y="332656"/>
            <a:ext cx="6048672" cy="646331"/>
          </a:xfrm>
          <a:prstGeom prst="rect">
            <a:avLst/>
          </a:prstGeom>
          <a:pattFill prst="lgConfetti">
            <a:fgClr>
              <a:schemeClr val="accent6">
                <a:lumMod val="40000"/>
                <a:lumOff val="60000"/>
              </a:schemeClr>
            </a:fgClr>
            <a:bgClr>
              <a:schemeClr val="bg1"/>
            </a:bgClr>
          </a:pattFill>
          <a:scene3d>
            <a:camera prst="orthographicFront"/>
            <a:lightRig rig="soft" dir="t"/>
          </a:scene3d>
          <a:sp3d contourW="12700">
            <a:bevelT w="50800" h="38100" prst="artDeco"/>
            <a:contourClr>
              <a:schemeClr val="accent3">
                <a:lumMod val="75000"/>
              </a:schemeClr>
            </a:contourClr>
          </a:sp3d>
        </p:spPr>
        <p:txBody>
          <a:bodyPr wrap="square" rtlCol="0" anchor="ctr" anchorCtr="0">
            <a:noAutofit/>
            <a:sp3d extrusionH="57150" contourW="6350">
              <a:bevelT w="101600" h="127000"/>
              <a:contourClr>
                <a:srgbClr val="7030A0"/>
              </a:contourClr>
            </a:sp3d>
          </a:bodyPr>
          <a:lstStyle/>
          <a:p>
            <a:pPr algn="ctr"/>
            <a:r>
              <a:rPr lang="th-TH" sz="3000" b="1" dirty="0">
                <a:gradFill>
                  <a:gsLst>
                    <a:gs pos="100000">
                      <a:srgbClr val="7030A0"/>
                    </a:gs>
                    <a:gs pos="13000">
                      <a:srgbClr val="0000CC"/>
                    </a:gs>
                    <a:gs pos="48000">
                      <a:schemeClr val="accent1">
                        <a:lumMod val="75000"/>
                      </a:schemeClr>
                    </a:gs>
                    <a:gs pos="100000">
                      <a:srgbClr val="FF8200"/>
                    </a:gs>
                  </a:gsLst>
                  <a:lin ang="5400000" scaled="0"/>
                </a:gradFill>
                <a:latin typeface="IrisUPC" pitchFamily="34" charset="-34"/>
                <a:cs typeface="IrisUPC" pitchFamily="34" charset="-34"/>
              </a:rPr>
              <a:t>มติคณะรัฐมนตรีเมื่อวันที่ </a:t>
            </a:r>
            <a:r>
              <a:rPr lang="th-TH" sz="3000" b="1" dirty="0">
                <a:gradFill>
                  <a:gsLst>
                    <a:gs pos="100000">
                      <a:srgbClr val="7030A0"/>
                    </a:gs>
                    <a:gs pos="13000">
                      <a:srgbClr val="0000CC"/>
                    </a:gs>
                    <a:gs pos="48000">
                      <a:schemeClr val="accent1">
                        <a:lumMod val="75000"/>
                      </a:schemeClr>
                    </a:gs>
                    <a:gs pos="100000">
                      <a:srgbClr val="FF8200"/>
                    </a:gs>
                  </a:gsLst>
                  <a:lin ang="5400000" scaled="0"/>
                </a:gradFill>
                <a:latin typeface="EucrosiaUPC" pitchFamily="18" charset="-34"/>
                <a:cs typeface="EucrosiaUPC" pitchFamily="18" charset="-34"/>
              </a:rPr>
              <a:t>13</a:t>
            </a:r>
            <a:r>
              <a:rPr lang="th-TH" sz="3000" b="1" dirty="0">
                <a:gradFill>
                  <a:gsLst>
                    <a:gs pos="100000">
                      <a:srgbClr val="7030A0"/>
                    </a:gs>
                    <a:gs pos="13000">
                      <a:srgbClr val="0000CC"/>
                    </a:gs>
                    <a:gs pos="48000">
                      <a:schemeClr val="accent1">
                        <a:lumMod val="75000"/>
                      </a:schemeClr>
                    </a:gs>
                    <a:gs pos="100000">
                      <a:srgbClr val="FF8200"/>
                    </a:gs>
                  </a:gsLst>
                  <a:lin ang="5400000" scaled="0"/>
                </a:gradFill>
                <a:latin typeface="IrisUPC" pitchFamily="34" charset="-34"/>
                <a:cs typeface="IrisUPC" pitchFamily="34" charset="-34"/>
              </a:rPr>
              <a:t> มีนาคม </a:t>
            </a:r>
            <a:r>
              <a:rPr lang="th-TH" sz="3000" b="1" dirty="0">
                <a:gradFill>
                  <a:gsLst>
                    <a:gs pos="100000">
                      <a:srgbClr val="7030A0"/>
                    </a:gs>
                    <a:gs pos="13000">
                      <a:srgbClr val="0000CC"/>
                    </a:gs>
                    <a:gs pos="48000">
                      <a:schemeClr val="accent1">
                        <a:lumMod val="75000"/>
                      </a:schemeClr>
                    </a:gs>
                    <a:gs pos="100000">
                      <a:srgbClr val="FF8200"/>
                    </a:gs>
                  </a:gsLst>
                  <a:lin ang="5400000" scaled="0"/>
                </a:gradFill>
                <a:latin typeface="EucrosiaUPC" pitchFamily="18" charset="-34"/>
                <a:cs typeface="EucrosiaUPC" pitchFamily="18" charset="-34"/>
              </a:rPr>
              <a:t>2555 </a:t>
            </a:r>
            <a:r>
              <a:rPr lang="th-TH" sz="3000" b="1" dirty="0">
                <a:gradFill>
                  <a:gsLst>
                    <a:gs pos="100000">
                      <a:srgbClr val="7030A0"/>
                    </a:gs>
                    <a:gs pos="13000">
                      <a:srgbClr val="0000CC"/>
                    </a:gs>
                    <a:gs pos="48000">
                      <a:schemeClr val="accent1">
                        <a:lumMod val="75000"/>
                      </a:schemeClr>
                    </a:gs>
                    <a:gs pos="100000">
                      <a:srgbClr val="FF8200"/>
                    </a:gs>
                  </a:gsLst>
                  <a:lin ang="5400000" scaled="0"/>
                </a:gradFill>
                <a:latin typeface="IrisUPC" pitchFamily="34" charset="-34"/>
                <a:cs typeface="IrisUPC" pitchFamily="34" charset="-34"/>
              </a:rPr>
              <a:t>(ต่อ)</a:t>
            </a:r>
          </a:p>
        </p:txBody>
      </p:sp>
      <p:pic>
        <p:nvPicPr>
          <p:cNvPr id="6" name="รูปภาพ 5"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Tree>
    <p:extLst>
      <p:ext uri="{BB962C8B-B14F-4D97-AF65-F5344CB8AC3E}">
        <p14:creationId xmlns:p14="http://schemas.microsoft.com/office/powerpoint/2010/main" val="1977606737"/>
      </p:ext>
    </p:extLst>
  </p:cSld>
  <p:clrMapOvr>
    <a:masterClrMapping/>
  </p:clrMapOvr>
  <p:transition spd="slow">
    <p:wedge/>
  </p:transition>
</p:sld>
</file>

<file path=ppt/slides/slide16.xml><?xml version="1.0" encoding="utf-8"?>
<p:sld xmlns:a="http://schemas.openxmlformats.org/drawingml/2006/main" xmlns:r="http://schemas.openxmlformats.org/officeDocument/2006/relationships" xmlns:p="http://schemas.openxmlformats.org/presentationml/2006/main">
  <p:cSld>
    <p:bg>
      <p:bgPr>
        <a:pattFill prst="smConfetti">
          <a:fgClr>
            <a:srgbClr val="FFC000"/>
          </a:fgClr>
          <a:bgClr>
            <a:schemeClr val="bg1"/>
          </a:bgClr>
        </a:pattFill>
        <a:effectLst/>
      </p:bgPr>
    </p:bg>
    <p:spTree>
      <p:nvGrpSpPr>
        <p:cNvPr id="1" name=""/>
        <p:cNvGrpSpPr/>
        <p:nvPr/>
      </p:nvGrpSpPr>
      <p:grpSpPr>
        <a:xfrm>
          <a:off x="0" y="0"/>
          <a:ext cx="0" cy="0"/>
          <a:chOff x="0" y="0"/>
          <a:chExt cx="0" cy="0"/>
        </a:xfrm>
      </p:grpSpPr>
      <p:sp>
        <p:nvSpPr>
          <p:cNvPr id="4" name="TextBox 3"/>
          <p:cNvSpPr txBox="1"/>
          <p:nvPr/>
        </p:nvSpPr>
        <p:spPr>
          <a:xfrm>
            <a:off x="896304" y="2564904"/>
            <a:ext cx="7348104" cy="2844316"/>
          </a:xfrm>
          <a:prstGeom prst="rect">
            <a:avLst/>
          </a:prstGeom>
          <a:pattFill prst="lgConfetti">
            <a:fgClr>
              <a:schemeClr val="accent3">
                <a:lumMod val="40000"/>
                <a:lumOff val="60000"/>
              </a:schemeClr>
            </a:fgClr>
            <a:bgClr>
              <a:schemeClr val="bg1"/>
            </a:bgClr>
          </a:pattFill>
          <a:scene3d>
            <a:camera prst="orthographicFront"/>
            <a:lightRig rig="soft" dir="t"/>
          </a:scene3d>
          <a:sp3d contourW="12700">
            <a:bevelT w="38100" h="38100" prst="angle"/>
            <a:contourClr>
              <a:srgbClr val="006600"/>
            </a:contourClr>
          </a:sp3d>
        </p:spPr>
        <p:txBody>
          <a:bodyPr wrap="square" rtlCol="0" anchor="ctr" anchorCtr="0">
            <a:noAutofit/>
          </a:bodyPr>
          <a:lstStyle/>
          <a:p>
            <a:pPr marL="533400" lvl="1" indent="-442913">
              <a:spcBef>
                <a:spcPts val="400"/>
              </a:spcBef>
              <a:buClr>
                <a:srgbClr val="FF0000"/>
              </a:buClr>
              <a:buSzPct val="60000"/>
              <a:buFont typeface="Wingdings" panose="05000000000000000000" pitchFamily="2" charset="2"/>
              <a:buChar char="Ø"/>
            </a:pPr>
            <a:r>
              <a:rPr lang="th-TH" sz="2600" b="1" dirty="0">
                <a:solidFill>
                  <a:srgbClr val="0000CC"/>
                </a:solidFill>
                <a:latin typeface="IrisUPC" pitchFamily="34" charset="-34"/>
                <a:cs typeface="IrisUPC" pitchFamily="34" charset="-34"/>
              </a:rPr>
              <a:t>คณะรัฐมนตรีมีมติเมื่อวันที่ </a:t>
            </a:r>
            <a:r>
              <a:rPr lang="th-TH" sz="2600" b="1" dirty="0">
                <a:solidFill>
                  <a:srgbClr val="0000CC"/>
                </a:solidFill>
                <a:latin typeface="EucrosiaUPC" panose="02020603050405020304" pitchFamily="18" charset="-34"/>
                <a:cs typeface="EucrosiaUPC" panose="02020603050405020304" pitchFamily="18" charset="-34"/>
              </a:rPr>
              <a:t>11</a:t>
            </a:r>
            <a:r>
              <a:rPr lang="th-TH" sz="2600" b="1" dirty="0">
                <a:solidFill>
                  <a:srgbClr val="0000CC"/>
                </a:solidFill>
                <a:latin typeface="IrisUPC" pitchFamily="34" charset="-34"/>
                <a:cs typeface="IrisUPC" pitchFamily="34" charset="-34"/>
              </a:rPr>
              <a:t> ตุลาคม  </a:t>
            </a:r>
            <a:r>
              <a:rPr lang="th-TH" sz="2600" b="1" dirty="0">
                <a:solidFill>
                  <a:srgbClr val="0000CC"/>
                </a:solidFill>
                <a:latin typeface="EucrosiaUPC" panose="02020603050405020304" pitchFamily="18" charset="-34"/>
                <a:cs typeface="EucrosiaUPC" panose="02020603050405020304" pitchFamily="18" charset="-34"/>
              </a:rPr>
              <a:t>2559</a:t>
            </a:r>
            <a:r>
              <a:rPr lang="th-TH" sz="2600" b="1" dirty="0">
                <a:solidFill>
                  <a:srgbClr val="0000CC"/>
                </a:solidFill>
                <a:latin typeface="IrisUPC" pitchFamily="34" charset="-34"/>
                <a:cs typeface="IrisUPC" pitchFamily="34" charset="-34"/>
              </a:rPr>
              <a:t>     (แจ้งตามหนังสือ</a:t>
            </a:r>
            <a:br>
              <a:rPr lang="th-TH" sz="2600" b="1" dirty="0">
                <a:solidFill>
                  <a:srgbClr val="0000CC"/>
                </a:solidFill>
                <a:latin typeface="IrisUPC" pitchFamily="34" charset="-34"/>
                <a:cs typeface="IrisUPC" pitchFamily="34" charset="-34"/>
              </a:rPr>
            </a:br>
            <a:r>
              <a:rPr lang="th-TH" sz="2600" b="1" dirty="0">
                <a:solidFill>
                  <a:srgbClr val="0000CC"/>
                </a:solidFill>
                <a:latin typeface="IrisUPC" pitchFamily="34" charset="-34"/>
                <a:cs typeface="IrisUPC" pitchFamily="34" charset="-34"/>
              </a:rPr>
              <a:t>สำนักเลขาธิการคณะรัฐมนตรี  ด่วนที่สุด  ที่ นร </a:t>
            </a:r>
            <a:r>
              <a:rPr lang="th-TH" sz="2600" b="1" dirty="0">
                <a:solidFill>
                  <a:srgbClr val="0000CC"/>
                </a:solidFill>
                <a:latin typeface="EucrosiaUPC" pitchFamily="18" charset="-34"/>
                <a:cs typeface="EucrosiaUPC" pitchFamily="18" charset="-34"/>
              </a:rPr>
              <a:t>0505/38328</a:t>
            </a:r>
            <a:r>
              <a:rPr lang="th-TH" sz="2600" b="1" dirty="0">
                <a:solidFill>
                  <a:srgbClr val="0000CC"/>
                </a:solidFill>
                <a:latin typeface="IrisUPC" pitchFamily="34" charset="-34"/>
                <a:cs typeface="IrisUPC" pitchFamily="34" charset="-34"/>
              </a:rPr>
              <a:t>  ลง</a:t>
            </a:r>
            <a:br>
              <a:rPr lang="th-TH" sz="2600" b="1" dirty="0">
                <a:solidFill>
                  <a:srgbClr val="0000CC"/>
                </a:solidFill>
                <a:latin typeface="IrisUPC" pitchFamily="34" charset="-34"/>
                <a:cs typeface="IrisUPC" pitchFamily="34" charset="-34"/>
              </a:rPr>
            </a:br>
            <a:r>
              <a:rPr lang="th-TH" sz="2600" b="1" dirty="0">
                <a:solidFill>
                  <a:srgbClr val="0000CC"/>
                </a:solidFill>
                <a:latin typeface="IrisUPC" pitchFamily="34" charset="-34"/>
                <a:cs typeface="IrisUPC" pitchFamily="34" charset="-34"/>
              </a:rPr>
              <a:t>วันที่ </a:t>
            </a:r>
            <a:r>
              <a:rPr lang="th-TH" sz="2600" b="1" dirty="0">
                <a:solidFill>
                  <a:srgbClr val="0000CC"/>
                </a:solidFill>
                <a:latin typeface="EucrosiaUPC" panose="02020603050405020304" pitchFamily="18" charset="-34"/>
                <a:cs typeface="EucrosiaUPC" panose="02020603050405020304" pitchFamily="18" charset="-34"/>
              </a:rPr>
              <a:t>12</a:t>
            </a:r>
            <a:r>
              <a:rPr lang="th-TH" sz="2600" b="1" dirty="0">
                <a:solidFill>
                  <a:srgbClr val="0000CC"/>
                </a:solidFill>
                <a:latin typeface="IrisUPC" pitchFamily="34" charset="-34"/>
                <a:cs typeface="IrisUPC" pitchFamily="34" charset="-34"/>
              </a:rPr>
              <a:t> ตุลาคม </a:t>
            </a:r>
            <a:r>
              <a:rPr lang="th-TH" sz="2600" b="1" dirty="0">
                <a:solidFill>
                  <a:srgbClr val="0000CC"/>
                </a:solidFill>
                <a:latin typeface="EucrosiaUPC" pitchFamily="18" charset="-34"/>
                <a:cs typeface="EucrosiaUPC" pitchFamily="18" charset="-34"/>
              </a:rPr>
              <a:t>2559</a:t>
            </a:r>
            <a:r>
              <a:rPr lang="th-TH" sz="2600" b="1" dirty="0">
                <a:solidFill>
                  <a:srgbClr val="0000CC"/>
                </a:solidFill>
                <a:latin typeface="IrisUPC" pitchFamily="34" charset="-34"/>
                <a:cs typeface="IrisUPC" pitchFamily="34" charset="-34"/>
              </a:rPr>
              <a:t>)    รับทราบผลการพัฒนาระบบคำนวณราคา</a:t>
            </a:r>
            <a:br>
              <a:rPr lang="th-TH" sz="2600" b="1" dirty="0">
                <a:solidFill>
                  <a:srgbClr val="0000CC"/>
                </a:solidFill>
                <a:latin typeface="IrisUPC" pitchFamily="34" charset="-34"/>
                <a:cs typeface="IrisUPC" pitchFamily="34" charset="-34"/>
              </a:rPr>
            </a:br>
            <a:r>
              <a:rPr lang="th-TH" sz="2600" b="1" dirty="0">
                <a:solidFill>
                  <a:srgbClr val="0000CC"/>
                </a:solidFill>
                <a:latin typeface="IrisUPC" pitchFamily="34" charset="-34"/>
                <a:cs typeface="IrisUPC" pitchFamily="34" charset="-34"/>
              </a:rPr>
              <a:t>กลางงานก่อสร้างของทางราชการด้วยอิเล็กทรอนิกส์ และการทบทวน</a:t>
            </a:r>
            <a:br>
              <a:rPr lang="th-TH" sz="2600" b="1" dirty="0">
                <a:solidFill>
                  <a:srgbClr val="0000CC"/>
                </a:solidFill>
                <a:latin typeface="IrisUPC" pitchFamily="34" charset="-34"/>
                <a:cs typeface="IrisUPC" pitchFamily="34" charset="-34"/>
              </a:rPr>
            </a:br>
            <a:r>
              <a:rPr lang="th-TH" sz="2600" b="1" dirty="0">
                <a:solidFill>
                  <a:srgbClr val="0000CC"/>
                </a:solidFill>
                <a:latin typeface="IrisUPC" pitchFamily="34" charset="-34"/>
                <a:cs typeface="IrisUPC" pitchFamily="34" charset="-34"/>
              </a:rPr>
              <a:t>และปรับปรุงหลักเกณฑ์การคำนวณราคากลางงานก่อสร้างตามข้อเสนอ</a:t>
            </a:r>
            <a:br>
              <a:rPr lang="th-TH" sz="2600" b="1" dirty="0">
                <a:solidFill>
                  <a:srgbClr val="0000CC"/>
                </a:solidFill>
                <a:latin typeface="IrisUPC" pitchFamily="34" charset="-34"/>
                <a:cs typeface="IrisUPC" pitchFamily="34" charset="-34"/>
              </a:rPr>
            </a:br>
            <a:r>
              <a:rPr lang="th-TH" sz="2600" b="1" dirty="0">
                <a:solidFill>
                  <a:srgbClr val="0000CC"/>
                </a:solidFill>
                <a:latin typeface="IrisUPC" pitchFamily="34" charset="-34"/>
                <a:cs typeface="IrisUPC" pitchFamily="34" charset="-34"/>
              </a:rPr>
              <a:t>ของกระทรวงการคลัง (กรมบัญชีกลาง)  </a:t>
            </a:r>
            <a:endParaRPr lang="th-TH" sz="2600" b="1" dirty="0">
              <a:solidFill>
                <a:srgbClr val="0000CC"/>
              </a:solidFill>
              <a:latin typeface="EucrosiaUPC" pitchFamily="18" charset="-34"/>
              <a:cs typeface="EucrosiaUPC" pitchFamily="18" charset="-34"/>
            </a:endParaRPr>
          </a:p>
        </p:txBody>
      </p:sp>
      <p:sp>
        <p:nvSpPr>
          <p:cNvPr id="5" name="TextBox 4"/>
          <p:cNvSpPr txBox="1"/>
          <p:nvPr/>
        </p:nvSpPr>
        <p:spPr>
          <a:xfrm>
            <a:off x="2663788" y="764704"/>
            <a:ext cx="3816424" cy="1125387"/>
          </a:xfrm>
          <a:prstGeom prst="rect">
            <a:avLst/>
          </a:prstGeom>
          <a:pattFill prst="smConfetti">
            <a:fgClr>
              <a:schemeClr val="tx2">
                <a:lumMod val="60000"/>
                <a:lumOff val="40000"/>
              </a:schemeClr>
            </a:fgClr>
            <a:bgClr>
              <a:schemeClr val="bg1"/>
            </a:bgClr>
          </a:pattFill>
          <a:scene3d>
            <a:camera prst="orthographicFront"/>
            <a:lightRig rig="soft" dir="t"/>
          </a:scene3d>
          <a:sp3d contourW="12700">
            <a:bevelT w="50800" h="38100" prst="artDeco"/>
            <a:contourClr>
              <a:schemeClr val="accent3">
                <a:lumMod val="75000"/>
              </a:schemeClr>
            </a:contourClr>
          </a:sp3d>
        </p:spPr>
        <p:txBody>
          <a:bodyPr wrap="square" rtlCol="0" anchor="ctr" anchorCtr="0">
            <a:noAutofit/>
            <a:sp3d extrusionH="57150" contourW="6350">
              <a:bevelT w="101600" h="127000"/>
              <a:contourClr>
                <a:srgbClr val="7030A0"/>
              </a:contourClr>
            </a:sp3d>
          </a:bodyPr>
          <a:lstStyle/>
          <a:p>
            <a:pPr marL="0" marR="0" lvl="0" indent="0" algn="ctr" defTabSz="914400" rtl="0" eaLnBrk="1" fontAlgn="auto" latinLnBrk="0" hangingPunct="1">
              <a:lnSpc>
                <a:spcPts val="3200"/>
              </a:lnSpc>
              <a:spcBef>
                <a:spcPts val="0"/>
              </a:spcBef>
              <a:spcAft>
                <a:spcPts val="0"/>
              </a:spcAft>
              <a:buClrTx/>
              <a:buSzTx/>
              <a:buFontTx/>
              <a:buNone/>
              <a:tabLst/>
              <a:defRPr/>
            </a:pPr>
            <a:r>
              <a:rPr kumimoji="0" lang="th-TH" sz="3200" b="1" i="0" u="none" strike="noStrike" kern="1200" cap="none" spc="0" normalizeH="0" baseline="0" noProof="0" dirty="0">
                <a:ln>
                  <a:noFill/>
                </a:ln>
                <a:solidFill>
                  <a:schemeClr val="accent6">
                    <a:lumMod val="50000"/>
                  </a:schemeClr>
                </a:solidFill>
                <a:effectLst/>
                <a:uLnTx/>
                <a:uFillTx/>
                <a:latin typeface="IrisUPC" pitchFamily="34" charset="-34"/>
                <a:ea typeface="+mn-ea"/>
                <a:cs typeface="IrisUPC" pitchFamily="34" charset="-34"/>
              </a:rPr>
              <a:t>มติคณะรัฐมนตรี</a:t>
            </a:r>
          </a:p>
          <a:p>
            <a:pPr marL="0" marR="0" lvl="0" indent="0" algn="ctr" defTabSz="914400" rtl="0" eaLnBrk="1" fontAlgn="auto" latinLnBrk="0" hangingPunct="1">
              <a:lnSpc>
                <a:spcPts val="3200"/>
              </a:lnSpc>
              <a:spcBef>
                <a:spcPts val="0"/>
              </a:spcBef>
              <a:spcAft>
                <a:spcPts val="0"/>
              </a:spcAft>
              <a:buClrTx/>
              <a:buSzTx/>
              <a:buFontTx/>
              <a:buNone/>
              <a:tabLst/>
              <a:defRPr/>
            </a:pPr>
            <a:r>
              <a:rPr kumimoji="0" lang="th-TH" sz="3200" b="1" i="0" u="none" strike="noStrike" kern="1200" cap="none" spc="0" normalizeH="0" baseline="0" noProof="0" dirty="0">
                <a:ln>
                  <a:noFill/>
                </a:ln>
                <a:solidFill>
                  <a:schemeClr val="accent6">
                    <a:lumMod val="50000"/>
                  </a:schemeClr>
                </a:solidFill>
                <a:effectLst/>
                <a:uLnTx/>
                <a:uFillTx/>
                <a:latin typeface="IrisUPC" pitchFamily="34" charset="-34"/>
                <a:ea typeface="+mn-ea"/>
                <a:cs typeface="IrisUPC" pitchFamily="34" charset="-34"/>
              </a:rPr>
              <a:t>เมื่อวันที่ </a:t>
            </a:r>
            <a:r>
              <a:rPr kumimoji="0" lang="th-TH" sz="3200" b="1" i="0" u="none" strike="noStrike" kern="1200" cap="none" spc="0" normalizeH="0" baseline="0" noProof="0" dirty="0">
                <a:ln>
                  <a:noFill/>
                </a:ln>
                <a:solidFill>
                  <a:schemeClr val="accent6">
                    <a:lumMod val="50000"/>
                  </a:schemeClr>
                </a:solidFill>
                <a:effectLst/>
                <a:uLnTx/>
                <a:uFillTx/>
                <a:latin typeface="EucrosiaUPC" pitchFamily="18" charset="-34"/>
                <a:ea typeface="+mn-ea"/>
                <a:cs typeface="EucrosiaUPC" pitchFamily="18" charset="-34"/>
              </a:rPr>
              <a:t>11</a:t>
            </a:r>
            <a:r>
              <a:rPr kumimoji="0" lang="th-TH" sz="3200" b="1" i="0" u="none" strike="noStrike" kern="1200" cap="none" spc="0" normalizeH="0" baseline="0" noProof="0" dirty="0">
                <a:ln>
                  <a:noFill/>
                </a:ln>
                <a:solidFill>
                  <a:schemeClr val="accent6">
                    <a:lumMod val="50000"/>
                  </a:schemeClr>
                </a:solidFill>
                <a:effectLst/>
                <a:uLnTx/>
                <a:uFillTx/>
                <a:latin typeface="IrisUPC" pitchFamily="34" charset="-34"/>
                <a:ea typeface="+mn-ea"/>
                <a:cs typeface="IrisUPC" pitchFamily="34" charset="-34"/>
              </a:rPr>
              <a:t> ตุลาคม </a:t>
            </a:r>
            <a:r>
              <a:rPr kumimoji="0" lang="th-TH" sz="3200" b="1" i="0" u="none" strike="noStrike" kern="1200" cap="none" spc="0" normalizeH="0" baseline="0" noProof="0" dirty="0">
                <a:ln>
                  <a:noFill/>
                </a:ln>
                <a:solidFill>
                  <a:schemeClr val="accent6">
                    <a:lumMod val="50000"/>
                  </a:schemeClr>
                </a:solidFill>
                <a:effectLst/>
                <a:uLnTx/>
                <a:uFillTx/>
                <a:latin typeface="EucrosiaUPC" pitchFamily="18" charset="-34"/>
                <a:ea typeface="+mn-ea"/>
                <a:cs typeface="EucrosiaUPC" pitchFamily="18" charset="-34"/>
              </a:rPr>
              <a:t>2559</a:t>
            </a:r>
            <a:endParaRPr kumimoji="0" lang="th-TH" sz="3200" b="1" i="0" u="none" strike="noStrike" kern="1200" cap="none" spc="0" normalizeH="0" baseline="0" noProof="0" dirty="0">
              <a:ln>
                <a:noFill/>
              </a:ln>
              <a:solidFill>
                <a:schemeClr val="accent6">
                  <a:lumMod val="50000"/>
                </a:schemeClr>
              </a:solidFill>
              <a:effectLst/>
              <a:uLnTx/>
              <a:uFillTx/>
              <a:latin typeface="IrisUPC" pitchFamily="34" charset="-34"/>
              <a:ea typeface="+mn-ea"/>
              <a:cs typeface="IrisUPC" pitchFamily="34" charset="-34"/>
            </a:endParaRPr>
          </a:p>
        </p:txBody>
      </p:sp>
      <p:pic>
        <p:nvPicPr>
          <p:cNvPr id="6" name="รูปภาพ 5"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Tree>
    <p:extLst>
      <p:ext uri="{BB962C8B-B14F-4D97-AF65-F5344CB8AC3E}">
        <p14:creationId xmlns:p14="http://schemas.microsoft.com/office/powerpoint/2010/main" val="1207661258"/>
      </p:ext>
    </p:extLst>
  </p:cSld>
  <p:clrMapOvr>
    <a:masterClrMapping/>
  </p:clrMapOvr>
  <p:transition spd="slow">
    <p:wedg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รูปภาพ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56355" name="Rectangle 3"/>
          <p:cNvSpPr>
            <a:spLocks noGrp="1" noChangeAspect="1" noChangeArrowheads="1"/>
          </p:cNvSpPr>
          <p:nvPr>
            <p:ph type="title"/>
          </p:nvPr>
        </p:nvSpPr>
        <p:spPr>
          <a:xfrm>
            <a:off x="77970" y="2343156"/>
            <a:ext cx="8982075" cy="1871662"/>
          </a:xfrm>
          <a:noFill/>
          <a:effectLst>
            <a:outerShdw dist="12700" algn="ctr" rotWithShape="0">
              <a:schemeClr val="bg1">
                <a:alpha val="50000"/>
              </a:schemeClr>
            </a:outerShdw>
          </a:effectLst>
        </p:spPr>
        <p:txBody>
          <a:bodyPr>
            <a:scene3d>
              <a:camera prst="orthographicFront"/>
              <a:lightRig rig="soft" dir="t"/>
            </a:scene3d>
            <a:sp3d extrusionH="152400" contourW="31750" prstMaterial="plastic">
              <a:bevelT w="152400" h="152400"/>
              <a:extrusionClr>
                <a:schemeClr val="bg1"/>
              </a:extrusionClr>
              <a:contourClr>
                <a:schemeClr val="bg1"/>
              </a:contourClr>
            </a:sp3d>
          </a:bodyPr>
          <a:lstStyle/>
          <a:p>
            <a:r>
              <a:rPr lang="th-TH" sz="6000" b="1" dirty="0">
                <a:gradFill>
                  <a:gsLst>
                    <a:gs pos="63000">
                      <a:srgbClr val="43671B"/>
                    </a:gs>
                    <a:gs pos="0">
                      <a:srgbClr val="CC9900"/>
                    </a:gs>
                    <a:gs pos="53000">
                      <a:srgbClr val="FFCC66"/>
                    </a:gs>
                    <a:gs pos="100000">
                      <a:srgbClr val="156B13"/>
                    </a:gs>
                  </a:gsLst>
                  <a:lin ang="5400000" scaled="0"/>
                </a:gradFill>
                <a:effectLst>
                  <a:glow rad="101600">
                    <a:schemeClr val="accent4">
                      <a:satMod val="175000"/>
                      <a:alpha val="40000"/>
                    </a:schemeClr>
                  </a:glow>
                </a:effectLst>
                <a:cs typeface="IrisUPC" pitchFamily="34" charset="-34"/>
              </a:rPr>
              <a:t>ภาพรวม</a:t>
            </a:r>
            <a:r>
              <a:rPr lang="th-TH" sz="5200" b="1" dirty="0">
                <a:gradFill>
                  <a:gsLst>
                    <a:gs pos="63000">
                      <a:srgbClr val="43671B"/>
                    </a:gs>
                    <a:gs pos="0">
                      <a:srgbClr val="CC9900"/>
                    </a:gs>
                    <a:gs pos="53000">
                      <a:srgbClr val="FFCC66"/>
                    </a:gs>
                    <a:gs pos="100000">
                      <a:srgbClr val="156B13"/>
                    </a:gs>
                  </a:gsLst>
                  <a:lin ang="5400000" scaled="0"/>
                </a:gradFill>
                <a:effectLst>
                  <a:glow rad="101600">
                    <a:schemeClr val="accent4">
                      <a:satMod val="175000"/>
                      <a:alpha val="40000"/>
                    </a:schemeClr>
                  </a:glow>
                </a:effectLst>
                <a:cs typeface="IrisUPC" pitchFamily="34" charset="-34"/>
              </a:rPr>
              <a:t/>
            </a:r>
            <a:br>
              <a:rPr lang="th-TH" sz="5200" b="1" dirty="0">
                <a:gradFill>
                  <a:gsLst>
                    <a:gs pos="63000">
                      <a:srgbClr val="43671B"/>
                    </a:gs>
                    <a:gs pos="0">
                      <a:srgbClr val="CC9900"/>
                    </a:gs>
                    <a:gs pos="53000">
                      <a:srgbClr val="FFCC66"/>
                    </a:gs>
                    <a:gs pos="100000">
                      <a:srgbClr val="156B13"/>
                    </a:gs>
                  </a:gsLst>
                  <a:lin ang="5400000" scaled="0"/>
                </a:gradFill>
                <a:effectLst>
                  <a:glow rad="101600">
                    <a:schemeClr val="accent4">
                      <a:satMod val="175000"/>
                      <a:alpha val="40000"/>
                    </a:schemeClr>
                  </a:glow>
                </a:effectLst>
                <a:cs typeface="IrisUPC" pitchFamily="34" charset="-34"/>
              </a:rPr>
            </a:br>
            <a:r>
              <a:rPr lang="th-TH" sz="5200" b="1" dirty="0">
                <a:gradFill>
                  <a:gsLst>
                    <a:gs pos="63000">
                      <a:srgbClr val="43671B"/>
                    </a:gs>
                    <a:gs pos="0">
                      <a:srgbClr val="CC9900"/>
                    </a:gs>
                    <a:gs pos="53000">
                      <a:srgbClr val="FFCC66"/>
                    </a:gs>
                    <a:gs pos="100000">
                      <a:srgbClr val="156B13"/>
                    </a:gs>
                  </a:gsLst>
                  <a:lin ang="5400000" scaled="0"/>
                </a:gradFill>
                <a:effectLst>
                  <a:glow rad="101600">
                    <a:schemeClr val="accent4">
                      <a:satMod val="175000"/>
                      <a:alpha val="40000"/>
                    </a:schemeClr>
                  </a:glow>
                </a:effectLst>
                <a:cs typeface="IrisUPC" pitchFamily="34" charset="-34"/>
              </a:rPr>
              <a:t>หลักเกณฑ์การคำนวณราคากลางงานก่อสร้าง</a:t>
            </a:r>
            <a:r>
              <a:rPr lang="th-TH" sz="5200" b="1" dirty="0">
                <a:gradFill>
                  <a:gsLst>
                    <a:gs pos="0">
                      <a:srgbClr val="CC9900"/>
                    </a:gs>
                    <a:gs pos="50000">
                      <a:srgbClr val="FFCC66"/>
                    </a:gs>
                    <a:gs pos="100000">
                      <a:srgbClr val="156B13"/>
                    </a:gs>
                  </a:gsLst>
                  <a:lin ang="5400000" scaled="0"/>
                </a:gradFill>
                <a:effectLst>
                  <a:glow rad="101600">
                    <a:schemeClr val="accent4">
                      <a:satMod val="175000"/>
                      <a:alpha val="40000"/>
                    </a:schemeClr>
                  </a:glow>
                </a:effectLst>
                <a:cs typeface="IrisUPC" pitchFamily="34" charset="-34"/>
              </a:rPr>
              <a:t/>
            </a:r>
            <a:br>
              <a:rPr lang="th-TH" sz="5200" b="1" dirty="0">
                <a:gradFill>
                  <a:gsLst>
                    <a:gs pos="0">
                      <a:srgbClr val="CC9900"/>
                    </a:gs>
                    <a:gs pos="50000">
                      <a:srgbClr val="FFCC66"/>
                    </a:gs>
                    <a:gs pos="100000">
                      <a:srgbClr val="156B13"/>
                    </a:gs>
                  </a:gsLst>
                  <a:lin ang="5400000" scaled="0"/>
                </a:gradFill>
                <a:effectLst>
                  <a:glow rad="101600">
                    <a:schemeClr val="accent4">
                      <a:satMod val="175000"/>
                      <a:alpha val="40000"/>
                    </a:schemeClr>
                  </a:glow>
                </a:effectLst>
                <a:cs typeface="IrisUPC" pitchFamily="34" charset="-34"/>
              </a:rPr>
            </a:br>
            <a:r>
              <a:rPr lang="th-TH" sz="2800" b="1" dirty="0">
                <a:gradFill>
                  <a:gsLst>
                    <a:gs pos="37000">
                      <a:srgbClr val="00B050"/>
                    </a:gs>
                    <a:gs pos="68000">
                      <a:srgbClr val="0000FF"/>
                    </a:gs>
                  </a:gsLst>
                  <a:lin ang="5400000" scaled="0"/>
                </a:gradFill>
                <a:effectLst>
                  <a:glow rad="101600">
                    <a:schemeClr val="accent4">
                      <a:satMod val="175000"/>
                      <a:alpha val="40000"/>
                    </a:schemeClr>
                  </a:glow>
                </a:effectLst>
                <a:cs typeface="IrisUPC" pitchFamily="34" charset="-34"/>
              </a:rPr>
              <a:t>ตามมติคณะรัฐมนตรีเมื่อวันที่ </a:t>
            </a:r>
            <a:r>
              <a:rPr lang="th-TH" sz="2800" b="1" dirty="0">
                <a:gradFill>
                  <a:gsLst>
                    <a:gs pos="37000">
                      <a:srgbClr val="00B050"/>
                    </a:gs>
                    <a:gs pos="68000">
                      <a:srgbClr val="0000FF"/>
                    </a:gs>
                  </a:gsLst>
                  <a:lin ang="5400000" scaled="0"/>
                </a:gradFill>
                <a:effectLst>
                  <a:glow rad="101600">
                    <a:schemeClr val="accent4">
                      <a:satMod val="175000"/>
                      <a:alpha val="40000"/>
                    </a:schemeClr>
                  </a:glow>
                </a:effectLst>
                <a:cs typeface="EucrosiaUPC" pitchFamily="18" charset="-34"/>
              </a:rPr>
              <a:t>13</a:t>
            </a:r>
            <a:r>
              <a:rPr lang="th-TH" sz="2800" b="1" dirty="0">
                <a:gradFill>
                  <a:gsLst>
                    <a:gs pos="37000">
                      <a:srgbClr val="00B050"/>
                    </a:gs>
                    <a:gs pos="68000">
                      <a:srgbClr val="0000FF"/>
                    </a:gs>
                  </a:gsLst>
                  <a:lin ang="5400000" scaled="0"/>
                </a:gradFill>
                <a:effectLst>
                  <a:glow rad="101600">
                    <a:schemeClr val="accent4">
                      <a:satMod val="175000"/>
                      <a:alpha val="40000"/>
                    </a:schemeClr>
                  </a:glow>
                </a:effectLst>
                <a:cs typeface="IrisUPC" pitchFamily="34" charset="-34"/>
              </a:rPr>
              <a:t> มีนาคม </a:t>
            </a:r>
            <a:r>
              <a:rPr lang="th-TH" sz="2800" b="1" dirty="0">
                <a:gradFill>
                  <a:gsLst>
                    <a:gs pos="37000">
                      <a:srgbClr val="00B050"/>
                    </a:gs>
                    <a:gs pos="68000">
                      <a:srgbClr val="0000FF"/>
                    </a:gs>
                  </a:gsLst>
                  <a:lin ang="5400000" scaled="0"/>
                </a:gradFill>
                <a:effectLst>
                  <a:glow rad="101600">
                    <a:schemeClr val="accent4">
                      <a:satMod val="175000"/>
                      <a:alpha val="40000"/>
                    </a:schemeClr>
                  </a:glow>
                </a:effectLst>
                <a:cs typeface="EucrosiaUPC" pitchFamily="18" charset="-34"/>
              </a:rPr>
              <a:t>2555  </a:t>
            </a:r>
            <a:br>
              <a:rPr lang="th-TH" sz="2800" b="1" dirty="0">
                <a:gradFill>
                  <a:gsLst>
                    <a:gs pos="37000">
                      <a:srgbClr val="00B050"/>
                    </a:gs>
                    <a:gs pos="68000">
                      <a:srgbClr val="0000FF"/>
                    </a:gs>
                  </a:gsLst>
                  <a:lin ang="5400000" scaled="0"/>
                </a:gradFill>
                <a:effectLst>
                  <a:glow rad="101600">
                    <a:schemeClr val="accent4">
                      <a:satMod val="175000"/>
                      <a:alpha val="40000"/>
                    </a:schemeClr>
                  </a:glow>
                </a:effectLst>
                <a:cs typeface="EucrosiaUPC" pitchFamily="18" charset="-34"/>
              </a:rPr>
            </a:br>
            <a:r>
              <a:rPr lang="th-TH" sz="2800" b="1" dirty="0">
                <a:gradFill>
                  <a:gsLst>
                    <a:gs pos="37000">
                      <a:srgbClr val="00B050"/>
                    </a:gs>
                    <a:gs pos="68000">
                      <a:srgbClr val="0000FF"/>
                    </a:gs>
                  </a:gsLst>
                  <a:lin ang="5400000" scaled="0"/>
                </a:gradFill>
                <a:effectLst>
                  <a:glow rad="101600">
                    <a:schemeClr val="accent4">
                      <a:satMod val="175000"/>
                      <a:alpha val="40000"/>
                    </a:schemeClr>
                  </a:glow>
                </a:effectLst>
                <a:cs typeface="EucrosiaUPC" pitchFamily="18" charset="-34"/>
              </a:rPr>
              <a:t>และวันที่ 11 ตุลาคม 2559 </a:t>
            </a:r>
          </a:p>
        </p:txBody>
      </p:sp>
      <p:pic>
        <p:nvPicPr>
          <p:cNvPr id="7" name="Picture 8"/>
          <p:cNvPicPr>
            <a:picLocks noChangeAspect="1" noChangeArrowheads="1"/>
          </p:cNvPicPr>
          <p:nvPr/>
        </p:nvPicPr>
        <p:blipFill>
          <a:blip r:embed="rId4" cstate="print">
            <a:clrChange>
              <a:clrFrom>
                <a:srgbClr val="FFFFFF"/>
              </a:clrFrom>
              <a:clrTo>
                <a:srgbClr val="FFFFFF">
                  <a:alpha val="0"/>
                </a:srgbClr>
              </a:clrTo>
            </a:clrChange>
            <a:lum bright="100000" contrast="100000"/>
          </a:blip>
          <a:srcRect/>
          <a:stretch>
            <a:fillRect/>
          </a:stretch>
        </p:blipFill>
        <p:spPr bwMode="auto">
          <a:xfrm>
            <a:off x="50823" y="6409733"/>
            <a:ext cx="399007" cy="408940"/>
          </a:xfrm>
          <a:prstGeom prst="rect">
            <a:avLst/>
          </a:prstGeom>
          <a:noFill/>
          <a:ln w="9525">
            <a:noFill/>
            <a:miter lim="800000"/>
            <a:headEnd/>
            <a:tailEnd/>
          </a:ln>
        </p:spPr>
      </p:pic>
      <p:pic>
        <p:nvPicPr>
          <p:cNvPr id="6" name="รูปภาพ 5" descr="Government Procurement.gif"/>
          <p:cNvPicPr>
            <a:picLocks noChangeAspect="1"/>
          </p:cNvPicPr>
          <p:nvPr/>
        </p:nvPicPr>
        <p:blipFill>
          <a:blip r:embed="rId5" cstate="print"/>
          <a:stretch>
            <a:fillRect/>
          </a:stretch>
        </p:blipFill>
        <p:spPr>
          <a:xfrm>
            <a:off x="8517181" y="6462734"/>
            <a:ext cx="579194" cy="357166"/>
          </a:xfrm>
          <a:prstGeom prst="rect">
            <a:avLst/>
          </a:prstGeom>
        </p:spPr>
      </p:pic>
    </p:spTree>
    <p:extLst>
      <p:ext uri="{BB962C8B-B14F-4D97-AF65-F5344CB8AC3E}">
        <p14:creationId xmlns:p14="http://schemas.microsoft.com/office/powerpoint/2010/main" val="991020964"/>
      </p:ext>
    </p:extLst>
  </p:cSld>
  <p:clrMapOvr>
    <a:masterClrMapping/>
  </p:clrMapOvr>
  <p:transition spd="slow">
    <p:wedge/>
  </p:transition>
</p:sld>
</file>

<file path=ppt/slides/slide18.xml><?xml version="1.0" encoding="utf-8"?>
<p:sld xmlns:a="http://schemas.openxmlformats.org/drawingml/2006/main" xmlns:r="http://schemas.openxmlformats.org/officeDocument/2006/relationships" xmlns:p="http://schemas.openxmlformats.org/presentationml/2006/main">
  <p:cSld>
    <p:bg>
      <p:bgPr>
        <a:pattFill prst="smConfetti">
          <a:fgClr>
            <a:schemeClr val="accent1">
              <a:lumMod val="90000"/>
            </a:schemeClr>
          </a:fgClr>
          <a:bgClr>
            <a:schemeClr val="bg1"/>
          </a:bgClr>
        </a:pattFill>
        <a:effectLst/>
      </p:bgPr>
    </p:bg>
    <p:spTree>
      <p:nvGrpSpPr>
        <p:cNvPr id="1" name=""/>
        <p:cNvGrpSpPr/>
        <p:nvPr/>
      </p:nvGrpSpPr>
      <p:grpSpPr>
        <a:xfrm>
          <a:off x="0" y="0"/>
          <a:ext cx="0" cy="0"/>
          <a:chOff x="0" y="0"/>
          <a:chExt cx="0" cy="0"/>
        </a:xfrm>
      </p:grpSpPr>
      <p:sp>
        <p:nvSpPr>
          <p:cNvPr id="29701" name="Text Box 5"/>
          <p:cNvSpPr txBox="1">
            <a:spLocks noChangeArrowheads="1"/>
          </p:cNvSpPr>
          <p:nvPr/>
        </p:nvSpPr>
        <p:spPr bwMode="auto">
          <a:xfrm>
            <a:off x="305838" y="1299620"/>
            <a:ext cx="8572560" cy="5328592"/>
          </a:xfrm>
          <a:prstGeom prst="rect">
            <a:avLst/>
          </a:prstGeom>
          <a:pattFill prst="lgConfetti">
            <a:fgClr>
              <a:srgbClr val="E0EACC"/>
            </a:fgClr>
            <a:bgClr>
              <a:schemeClr val="bg1"/>
            </a:bgClr>
          </a:pattFill>
          <a:ln w="9525">
            <a:noFill/>
            <a:miter lim="800000"/>
            <a:headEnd/>
            <a:tailEnd/>
          </a:ln>
          <a:effectLst/>
          <a:scene3d>
            <a:camera prst="orthographicFront"/>
            <a:lightRig rig="soft" dir="t"/>
          </a:scene3d>
          <a:sp3d extrusionH="50800" contourW="12700">
            <a:bevelT w="38100" h="38100" prst="angle"/>
            <a:contourClr>
              <a:srgbClr val="FFC000"/>
            </a:contourClr>
          </a:sp3d>
        </p:spPr>
        <p:txBody>
          <a:bodyPr wrap="square" anchor="ctr" anchorCtr="0">
            <a:noAutofit/>
            <a:sp3d contourW="6350">
              <a:contourClr>
                <a:schemeClr val="accent6">
                  <a:lumMod val="50000"/>
                </a:schemeClr>
              </a:contourClr>
            </a:sp3d>
          </a:bodyPr>
          <a:lstStyle/>
          <a:p>
            <a:pPr marL="361950" indent="-361950" fontAlgn="base">
              <a:lnSpc>
                <a:spcPct val="90000"/>
              </a:lnSpc>
              <a:spcBef>
                <a:spcPct val="0"/>
              </a:spcBef>
              <a:spcAft>
                <a:spcPct val="0"/>
              </a:spcAft>
              <a:buClr>
                <a:srgbClr val="008000"/>
              </a:buClr>
              <a:buSzPct val="65000"/>
              <a:buFont typeface="Wingdings" pitchFamily="2" charset="2"/>
              <a:buChar char="v"/>
            </a:pPr>
            <a:r>
              <a:rPr lang="th-TH" sz="2400" b="1" dirty="0">
                <a:solidFill>
                  <a:srgbClr val="000066"/>
                </a:solidFill>
                <a:effectLst>
                  <a:innerShdw blurRad="114300">
                    <a:prstClr val="black"/>
                  </a:innerShdw>
                </a:effectLst>
                <a:cs typeface="IrisUPC" pitchFamily="34" charset="-34"/>
              </a:rPr>
              <a:t>หลักเกณฑ์การคำนวณราคากลางงานก่อสร้างตามมติคณะรัฐมนตรีเมื่อวันที่ </a:t>
            </a:r>
            <a:r>
              <a:rPr lang="th-TH" sz="2400" b="1" dirty="0">
                <a:solidFill>
                  <a:srgbClr val="000066"/>
                </a:solidFill>
                <a:effectLst>
                  <a:innerShdw blurRad="114300">
                    <a:prstClr val="black"/>
                  </a:innerShdw>
                </a:effectLst>
                <a:cs typeface="EucrosiaUPC" pitchFamily="18" charset="-34"/>
              </a:rPr>
              <a:t>13  </a:t>
            </a:r>
            <a:r>
              <a:rPr lang="th-TH" sz="2400" b="1" dirty="0">
                <a:solidFill>
                  <a:srgbClr val="000066"/>
                </a:solidFill>
                <a:effectLst>
                  <a:innerShdw blurRad="114300">
                    <a:prstClr val="black"/>
                  </a:innerShdw>
                </a:effectLst>
                <a:cs typeface="IrisUPC" pitchFamily="34" charset="-34"/>
              </a:rPr>
              <a:t>มีนาคม </a:t>
            </a:r>
            <a:r>
              <a:rPr lang="th-TH" sz="2400" b="1" dirty="0">
                <a:solidFill>
                  <a:srgbClr val="000066"/>
                </a:solidFill>
                <a:effectLst>
                  <a:innerShdw blurRad="114300">
                    <a:prstClr val="black"/>
                  </a:innerShdw>
                </a:effectLst>
                <a:cs typeface="EucrosiaUPC" pitchFamily="18" charset="-34"/>
              </a:rPr>
              <a:t>2555  และวันที่ 11 ตุลาคม 2559  </a:t>
            </a:r>
            <a:r>
              <a:rPr lang="th-TH" sz="2400" b="1" dirty="0">
                <a:solidFill>
                  <a:srgbClr val="000066"/>
                </a:solidFill>
                <a:effectLst>
                  <a:innerShdw blurRad="114300">
                    <a:prstClr val="black"/>
                  </a:innerShdw>
                </a:effectLst>
                <a:cs typeface="IrisUPC" pitchFamily="34" charset="-34"/>
              </a:rPr>
              <a:t>มีเอกสารประกอบการคำนวณ รวม </a:t>
            </a:r>
            <a:r>
              <a:rPr lang="th-TH" sz="2400" b="1" dirty="0">
                <a:solidFill>
                  <a:srgbClr val="000066"/>
                </a:solidFill>
                <a:effectLst>
                  <a:innerShdw blurRad="114300">
                    <a:prstClr val="black"/>
                  </a:innerShdw>
                </a:effectLst>
                <a:cs typeface="EucrosiaUPC" pitchFamily="18" charset="-34"/>
              </a:rPr>
              <a:t>9</a:t>
            </a:r>
            <a:r>
              <a:rPr lang="th-TH" sz="2400" b="1" dirty="0">
                <a:solidFill>
                  <a:srgbClr val="000066"/>
                </a:solidFill>
                <a:effectLst>
                  <a:innerShdw blurRad="114300">
                    <a:prstClr val="black"/>
                  </a:innerShdw>
                </a:effectLst>
                <a:cs typeface="IrisUPC" pitchFamily="34" charset="-34"/>
              </a:rPr>
              <a:t> เล่ม  ดังนี้</a:t>
            </a:r>
          </a:p>
          <a:p>
            <a:pPr marL="361950" indent="-361950" fontAlgn="base">
              <a:lnSpc>
                <a:spcPct val="90000"/>
              </a:lnSpc>
              <a:spcBef>
                <a:spcPct val="0"/>
              </a:spcBef>
              <a:spcAft>
                <a:spcPct val="0"/>
              </a:spcAft>
              <a:buClr>
                <a:srgbClr val="C00000"/>
              </a:buClr>
              <a:buSzPct val="65000"/>
              <a:buFont typeface="Wingdings" pitchFamily="2" charset="2"/>
              <a:buNone/>
            </a:pPr>
            <a:endParaRPr lang="th-TH" sz="1000" b="1" dirty="0">
              <a:solidFill>
                <a:srgbClr val="0000CC"/>
              </a:solidFill>
              <a:effectLst>
                <a:innerShdw blurRad="114300">
                  <a:prstClr val="black"/>
                </a:innerShdw>
              </a:effectLst>
              <a:cs typeface="IrisUPC" pitchFamily="34" charset="-34"/>
            </a:endParaRPr>
          </a:p>
          <a:p>
            <a:pPr marL="990600" indent="-276225" fontAlgn="base">
              <a:lnSpc>
                <a:spcPct val="90000"/>
              </a:lnSpc>
              <a:spcBef>
                <a:spcPct val="10000"/>
              </a:spcBef>
              <a:spcAft>
                <a:spcPct val="0"/>
              </a:spcAft>
              <a:buClr>
                <a:srgbClr val="0000CC"/>
              </a:buClr>
              <a:buFontTx/>
              <a:buAutoNum type="arabicPeriod"/>
            </a:pPr>
            <a:r>
              <a:rPr lang="th-TH" sz="2400" b="1" dirty="0">
                <a:solidFill>
                  <a:srgbClr val="0000CC"/>
                </a:solidFill>
                <a:effectLst>
                  <a:innerShdw blurRad="114300">
                    <a:prstClr val="black"/>
                  </a:innerShdw>
                </a:effectLst>
                <a:latin typeface="Angsana New" pitchFamily="18" charset="-34"/>
                <a:cs typeface="IrisUPC" pitchFamily="34" charset="-34"/>
              </a:rPr>
              <a:t>แนวทาง วิธีปฏิบัติ และรายละเอียดประกอบการคำนวณราคากลางงานก่อสร้าง</a:t>
            </a:r>
          </a:p>
          <a:p>
            <a:pPr marL="990600" indent="-276225" fontAlgn="base">
              <a:lnSpc>
                <a:spcPct val="90000"/>
              </a:lnSpc>
              <a:spcBef>
                <a:spcPct val="10000"/>
              </a:spcBef>
              <a:spcAft>
                <a:spcPct val="0"/>
              </a:spcAft>
              <a:buClr>
                <a:srgbClr val="0000CC"/>
              </a:buClr>
              <a:buFontTx/>
              <a:buAutoNum type="arabicPeriod"/>
            </a:pPr>
            <a:r>
              <a:rPr lang="th-TH" sz="2400" b="1" dirty="0">
                <a:solidFill>
                  <a:srgbClr val="0000CC"/>
                </a:solidFill>
                <a:effectLst>
                  <a:innerShdw blurRad="114300">
                    <a:prstClr val="black"/>
                  </a:innerShdw>
                </a:effectLst>
                <a:latin typeface="Angsana New" pitchFamily="18" charset="-34"/>
                <a:cs typeface="IrisUPC" pitchFamily="34" charset="-34"/>
              </a:rPr>
              <a:t>หลักเกณฑ์การคำนวณราคากลางงานก่อสร้างอาคาร</a:t>
            </a:r>
            <a:endParaRPr lang="en-US" sz="2400" b="1" dirty="0">
              <a:solidFill>
                <a:srgbClr val="0000CC"/>
              </a:solidFill>
              <a:effectLst>
                <a:innerShdw blurRad="114300">
                  <a:prstClr val="black"/>
                </a:innerShdw>
              </a:effectLst>
              <a:latin typeface="Angsana New" pitchFamily="18" charset="-34"/>
              <a:cs typeface="IrisUPC" pitchFamily="34" charset="-34"/>
            </a:endParaRPr>
          </a:p>
          <a:p>
            <a:pPr marL="990600" indent="-276225" fontAlgn="base">
              <a:lnSpc>
                <a:spcPct val="90000"/>
              </a:lnSpc>
              <a:spcBef>
                <a:spcPct val="10000"/>
              </a:spcBef>
              <a:spcAft>
                <a:spcPct val="0"/>
              </a:spcAft>
              <a:buClr>
                <a:srgbClr val="0000CC"/>
              </a:buClr>
              <a:buFontTx/>
              <a:buAutoNum type="arabicPeriod"/>
            </a:pPr>
            <a:r>
              <a:rPr lang="th-TH" sz="2400" b="1" dirty="0">
                <a:solidFill>
                  <a:srgbClr val="0000CC"/>
                </a:solidFill>
                <a:effectLst>
                  <a:innerShdw blurRad="114300">
                    <a:prstClr val="black"/>
                  </a:innerShdw>
                </a:effectLst>
                <a:latin typeface="Angsana New" pitchFamily="18" charset="-34"/>
                <a:cs typeface="IrisUPC" pitchFamily="34" charset="-34"/>
              </a:rPr>
              <a:t>หลักเกณฑ์การคำนวณราคากลางงานก่อสร้างทาง สะพาน และท่อเหลี่ยม</a:t>
            </a:r>
          </a:p>
          <a:p>
            <a:pPr marL="990600" indent="-276225" fontAlgn="base">
              <a:lnSpc>
                <a:spcPct val="90000"/>
              </a:lnSpc>
              <a:spcBef>
                <a:spcPct val="10000"/>
              </a:spcBef>
              <a:spcAft>
                <a:spcPct val="0"/>
              </a:spcAft>
              <a:buClr>
                <a:srgbClr val="0000CC"/>
              </a:buClr>
              <a:buFontTx/>
              <a:buAutoNum type="arabicPeriod"/>
            </a:pPr>
            <a:r>
              <a:rPr lang="th-TH" sz="2400" b="1" dirty="0">
                <a:solidFill>
                  <a:srgbClr val="0000CC"/>
                </a:solidFill>
                <a:effectLst>
                  <a:innerShdw blurRad="114300">
                    <a:prstClr val="black"/>
                  </a:innerShdw>
                </a:effectLst>
                <a:latin typeface="Angsana New" pitchFamily="18" charset="-34"/>
                <a:cs typeface="IrisUPC" pitchFamily="34" charset="-34"/>
              </a:rPr>
              <a:t>หลักเกณฑ์การคำนวณราคากลางงานก่อสร้างชลประทาน</a:t>
            </a:r>
          </a:p>
          <a:p>
            <a:pPr marL="990600" indent="-276225" fontAlgn="base">
              <a:lnSpc>
                <a:spcPct val="90000"/>
              </a:lnSpc>
              <a:spcBef>
                <a:spcPct val="10000"/>
              </a:spcBef>
              <a:spcAft>
                <a:spcPct val="0"/>
              </a:spcAft>
              <a:buClr>
                <a:srgbClr val="660033"/>
              </a:buClr>
              <a:buFontTx/>
              <a:buAutoNum type="arabicPeriod"/>
            </a:pPr>
            <a:r>
              <a:rPr lang="th-TH" sz="2400" b="1" dirty="0">
                <a:solidFill>
                  <a:srgbClr val="660033"/>
                </a:solidFill>
                <a:effectLst>
                  <a:innerShdw blurRad="114300">
                    <a:prstClr val="black"/>
                  </a:innerShdw>
                </a:effectLst>
                <a:latin typeface="Angsana New" pitchFamily="18" charset="-34"/>
                <a:cs typeface="IrisUPC" pitchFamily="34" charset="-34"/>
              </a:rPr>
              <a:t>คู่มือการลงทะเบียนใช้งาน</a:t>
            </a:r>
            <a:r>
              <a:rPr lang="th-TH" sz="2400" b="1" dirty="0">
                <a:solidFill>
                  <a:srgbClr val="660033"/>
                </a:solidFill>
                <a:latin typeface="IrisUPC" pitchFamily="34" charset="-34"/>
                <a:cs typeface="IrisUPC" pitchFamily="34" charset="-34"/>
              </a:rPr>
              <a:t>ระบบคำนวณราคากลางงานก่อสร้างของทางราชการด้วยอิเล็กทรอนิกส์</a:t>
            </a:r>
          </a:p>
          <a:p>
            <a:pPr marL="990600" indent="-276225" fontAlgn="base">
              <a:lnSpc>
                <a:spcPct val="90000"/>
              </a:lnSpc>
              <a:spcBef>
                <a:spcPct val="10000"/>
              </a:spcBef>
              <a:spcAft>
                <a:spcPct val="0"/>
              </a:spcAft>
              <a:buClr>
                <a:srgbClr val="660033"/>
              </a:buClr>
              <a:buFontTx/>
              <a:buAutoNum type="arabicPeriod"/>
            </a:pPr>
            <a:r>
              <a:rPr lang="th-TH" sz="2400" b="1" dirty="0">
                <a:solidFill>
                  <a:srgbClr val="660033"/>
                </a:solidFill>
                <a:effectLst>
                  <a:innerShdw blurRad="114300">
                    <a:prstClr val="black"/>
                  </a:innerShdw>
                </a:effectLst>
                <a:latin typeface="Angsana New" pitchFamily="18" charset="-34"/>
                <a:cs typeface="IrisUPC" pitchFamily="34" charset="-34"/>
              </a:rPr>
              <a:t>คู่มือระบบคำนวณราคากลางงานก่อสร้างอาคาร</a:t>
            </a:r>
            <a:r>
              <a:rPr lang="th-TH" sz="2400" b="1" dirty="0">
                <a:solidFill>
                  <a:srgbClr val="660033"/>
                </a:solidFill>
                <a:latin typeface="IrisUPC" pitchFamily="34" charset="-34"/>
                <a:cs typeface="IrisUPC" pitchFamily="34" charset="-34"/>
              </a:rPr>
              <a:t>ด้วยอิเล็กทรอนิกส์</a:t>
            </a:r>
            <a:endParaRPr lang="th-TH" sz="2400" b="1" dirty="0">
              <a:solidFill>
                <a:srgbClr val="660033"/>
              </a:solidFill>
              <a:effectLst>
                <a:innerShdw blurRad="114300">
                  <a:prstClr val="black"/>
                </a:innerShdw>
              </a:effectLst>
              <a:latin typeface="Angsana New" pitchFamily="18" charset="-34"/>
              <a:cs typeface="IrisUPC" pitchFamily="34" charset="-34"/>
            </a:endParaRPr>
          </a:p>
          <a:p>
            <a:pPr marL="990600" indent="-276225" fontAlgn="base">
              <a:lnSpc>
                <a:spcPct val="90000"/>
              </a:lnSpc>
              <a:spcBef>
                <a:spcPct val="10000"/>
              </a:spcBef>
              <a:spcAft>
                <a:spcPct val="0"/>
              </a:spcAft>
              <a:buClr>
                <a:srgbClr val="660033"/>
              </a:buClr>
              <a:buFontTx/>
              <a:buAutoNum type="arabicPeriod"/>
            </a:pPr>
            <a:r>
              <a:rPr lang="th-TH" sz="2400" b="1" dirty="0">
                <a:solidFill>
                  <a:srgbClr val="660033"/>
                </a:solidFill>
                <a:effectLst>
                  <a:innerShdw blurRad="114300">
                    <a:prstClr val="black"/>
                  </a:innerShdw>
                </a:effectLst>
                <a:latin typeface="Angsana New" pitchFamily="18" charset="-34"/>
                <a:cs typeface="IrisUPC" pitchFamily="34" charset="-34"/>
              </a:rPr>
              <a:t>คู่มือระบบคำนวณราคากลางงานก่อสร้างทาง สะพาน และท่อเหลี่ยม</a:t>
            </a:r>
            <a:r>
              <a:rPr lang="th-TH" sz="2400" b="1" dirty="0">
                <a:solidFill>
                  <a:srgbClr val="660033"/>
                </a:solidFill>
                <a:latin typeface="IrisUPC" pitchFamily="34" charset="-34"/>
                <a:cs typeface="IrisUPC" pitchFamily="34" charset="-34"/>
              </a:rPr>
              <a:t>ด้วยอิเล็กทรอนิกส์</a:t>
            </a:r>
            <a:endParaRPr lang="th-TH" sz="2400" b="1" dirty="0">
              <a:solidFill>
                <a:srgbClr val="660033"/>
              </a:solidFill>
              <a:effectLst>
                <a:innerShdw blurRad="114300">
                  <a:prstClr val="black"/>
                </a:innerShdw>
              </a:effectLst>
              <a:latin typeface="Angsana New" pitchFamily="18" charset="-34"/>
              <a:cs typeface="IrisUPC" pitchFamily="34" charset="-34"/>
            </a:endParaRPr>
          </a:p>
          <a:p>
            <a:pPr marL="990600" indent="-276225" fontAlgn="base">
              <a:lnSpc>
                <a:spcPct val="90000"/>
              </a:lnSpc>
              <a:spcBef>
                <a:spcPct val="10000"/>
              </a:spcBef>
              <a:spcAft>
                <a:spcPct val="0"/>
              </a:spcAft>
              <a:buClr>
                <a:srgbClr val="660033"/>
              </a:buClr>
              <a:buFontTx/>
              <a:buAutoNum type="arabicPeriod"/>
            </a:pPr>
            <a:r>
              <a:rPr lang="th-TH" sz="2400" b="1" dirty="0">
                <a:solidFill>
                  <a:srgbClr val="660033"/>
                </a:solidFill>
                <a:effectLst>
                  <a:innerShdw blurRad="114300">
                    <a:prstClr val="black"/>
                  </a:innerShdw>
                </a:effectLst>
                <a:latin typeface="Angsana New" pitchFamily="18" charset="-34"/>
                <a:cs typeface="IrisUPC" pitchFamily="34" charset="-34"/>
              </a:rPr>
              <a:t>คู่มือระบบคำนวณราคากลางงานก่อสร้างชลประทาน</a:t>
            </a:r>
            <a:r>
              <a:rPr lang="th-TH" sz="2400" b="1" dirty="0">
                <a:solidFill>
                  <a:srgbClr val="660033"/>
                </a:solidFill>
                <a:latin typeface="IrisUPC" pitchFamily="34" charset="-34"/>
                <a:cs typeface="IrisUPC" pitchFamily="34" charset="-34"/>
              </a:rPr>
              <a:t>ด้วยอิเล็กทรอนิกส์</a:t>
            </a:r>
            <a:endParaRPr lang="th-TH" sz="2400" b="1" dirty="0">
              <a:solidFill>
                <a:srgbClr val="660033"/>
              </a:solidFill>
              <a:effectLst>
                <a:innerShdw blurRad="114300">
                  <a:prstClr val="black"/>
                </a:innerShdw>
              </a:effectLst>
              <a:latin typeface="Angsana New" pitchFamily="18" charset="-34"/>
              <a:cs typeface="IrisUPC" pitchFamily="34" charset="-34"/>
            </a:endParaRPr>
          </a:p>
          <a:p>
            <a:pPr marL="990600" indent="-276225" fontAlgn="base">
              <a:lnSpc>
                <a:spcPct val="90000"/>
              </a:lnSpc>
              <a:spcBef>
                <a:spcPct val="10000"/>
              </a:spcBef>
              <a:spcAft>
                <a:spcPct val="0"/>
              </a:spcAft>
              <a:buClr>
                <a:srgbClr val="660033"/>
              </a:buClr>
              <a:buFontTx/>
              <a:buAutoNum type="arabicPeriod"/>
            </a:pPr>
            <a:r>
              <a:rPr lang="th-TH" sz="2400" b="1" dirty="0">
                <a:solidFill>
                  <a:srgbClr val="660033"/>
                </a:solidFill>
                <a:effectLst>
                  <a:innerShdw blurRad="114300">
                    <a:prstClr val="black"/>
                  </a:innerShdw>
                </a:effectLst>
                <a:latin typeface="Angsana New" pitchFamily="18" charset="-34"/>
                <a:cs typeface="IrisUPC" pitchFamily="34" charset="-34"/>
              </a:rPr>
              <a:t>คู่มือติดตั้งโปรแกรมออฟไลน์</a:t>
            </a:r>
            <a:r>
              <a:rPr lang="th-TH" sz="2400" b="1" dirty="0">
                <a:solidFill>
                  <a:srgbClr val="660033"/>
                </a:solidFill>
                <a:latin typeface="IrisUPC" pitchFamily="34" charset="-34"/>
                <a:cs typeface="IrisUPC" pitchFamily="34" charset="-34"/>
              </a:rPr>
              <a:t>ระบบคำนวณราคากลางงานก่อสร้างของทางราชการด้วยอิเล็กทรอนิกส์</a:t>
            </a:r>
            <a:endParaRPr lang="th-TH" sz="2400" b="1" dirty="0">
              <a:solidFill>
                <a:srgbClr val="660033"/>
              </a:solidFill>
              <a:effectLst>
                <a:innerShdw blurRad="114300">
                  <a:prstClr val="black"/>
                </a:innerShdw>
              </a:effectLst>
              <a:latin typeface="Angsana New" pitchFamily="18" charset="-34"/>
              <a:cs typeface="IrisUPC" pitchFamily="34" charset="-34"/>
            </a:endParaRPr>
          </a:p>
        </p:txBody>
      </p:sp>
      <p:sp>
        <p:nvSpPr>
          <p:cNvPr id="7" name="สี่เหลี่ยมมุมมน 6"/>
          <p:cNvSpPr/>
          <p:nvPr/>
        </p:nvSpPr>
        <p:spPr bwMode="auto">
          <a:xfrm>
            <a:off x="755576" y="404664"/>
            <a:ext cx="7632848" cy="648072"/>
          </a:xfrm>
          <a:prstGeom prst="roundRect">
            <a:avLst/>
          </a:prstGeom>
          <a:solidFill>
            <a:srgbClr val="3C0064"/>
          </a:solidFill>
          <a:ln w="12700" cap="flat" cmpd="sng" algn="ctr">
            <a:noFill/>
            <a:prstDash val="solid"/>
            <a:round/>
            <a:headEnd type="none" w="med" len="med"/>
            <a:tailEnd type="none" w="med" len="med"/>
          </a:ln>
          <a:effectLst>
            <a:outerShdw blurRad="50800" dist="38100" dir="18900000" algn="bl" rotWithShape="0">
              <a:prstClr val="black">
                <a:alpha val="40000"/>
              </a:prstClr>
            </a:outerShdw>
          </a:effectLst>
          <a:scene3d>
            <a:camera prst="orthographicFront"/>
            <a:lightRig rig="soft" dir="t"/>
          </a:scene3d>
          <a:sp3d extrusionH="38100" contourW="25400">
            <a:bevelT w="38100" h="38100" prst="angle"/>
            <a:bevelB w="38100" h="38100"/>
            <a:contourClr>
              <a:schemeClr val="bg1"/>
            </a:contourClr>
          </a:sp3d>
        </p:spPr>
        <p:txBody>
          <a:bodyPr vert="horz" wrap="square" lIns="91440" tIns="45720" rIns="91440" bIns="45720" numCol="1" rtlCol="0" anchor="b" anchorCtr="0" compatLnSpc="1">
            <a:prstTxWarp prst="textNoShape">
              <a:avLst/>
            </a:prstTxWarp>
            <a:noAutofit/>
            <a:sp3d extrusionH="152400" contourW="31750">
              <a:bevelT w="127000" h="152400"/>
              <a:contourClr>
                <a:schemeClr val="bg1"/>
              </a:contourClr>
            </a:sp3d>
          </a:bodyPr>
          <a:lstStyle/>
          <a:p>
            <a:pPr algn="ctr" fontAlgn="base">
              <a:lnSpc>
                <a:spcPct val="75000"/>
              </a:lnSpc>
              <a:spcBef>
                <a:spcPct val="0"/>
              </a:spcBef>
              <a:spcAft>
                <a:spcPct val="0"/>
              </a:spcAft>
            </a:pPr>
            <a:r>
              <a:rPr lang="th-TH" sz="3600" b="1" dirty="0">
                <a:solidFill>
                  <a:srgbClr val="CC99FF"/>
                </a:solidFill>
                <a:cs typeface="IrisUPC" pitchFamily="34" charset="-34"/>
              </a:rPr>
              <a:t>เอกสารประกอบการคำนวณราคากลางงานก่อสร้าง</a:t>
            </a:r>
          </a:p>
        </p:txBody>
      </p:sp>
      <p:pic>
        <p:nvPicPr>
          <p:cNvPr id="5" name="รูปภาพ 4"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Tree>
    <p:extLst>
      <p:ext uri="{BB962C8B-B14F-4D97-AF65-F5344CB8AC3E}">
        <p14:creationId xmlns:p14="http://schemas.microsoft.com/office/powerpoint/2010/main" val="2364810270"/>
      </p:ext>
    </p:extLst>
  </p:cSld>
  <p:clrMapOvr>
    <a:masterClrMapping/>
  </p:clrMapOvr>
  <p:transition spd="slow">
    <p:wedge/>
  </p:transition>
</p:sld>
</file>

<file path=ppt/slides/slide19.xml><?xml version="1.0" encoding="utf-8"?>
<p:sld xmlns:a="http://schemas.openxmlformats.org/drawingml/2006/main" xmlns:r="http://schemas.openxmlformats.org/officeDocument/2006/relationships" xmlns:p="http://schemas.openxmlformats.org/presentationml/2006/main">
  <p:cSld>
    <p:bg>
      <p:bgPr>
        <a:pattFill prst="smConfetti">
          <a:fgClr>
            <a:srgbClr val="92D050"/>
          </a:fgClr>
          <a:bgClr>
            <a:schemeClr val="bg1"/>
          </a:bgClr>
        </a:pattFill>
        <a:effectLst/>
      </p:bgPr>
    </p:bg>
    <p:spTree>
      <p:nvGrpSpPr>
        <p:cNvPr id="1" name=""/>
        <p:cNvGrpSpPr/>
        <p:nvPr/>
      </p:nvGrpSpPr>
      <p:grpSpPr>
        <a:xfrm>
          <a:off x="0" y="0"/>
          <a:ext cx="0" cy="0"/>
          <a:chOff x="0" y="0"/>
          <a:chExt cx="0" cy="0"/>
        </a:xfrm>
      </p:grpSpPr>
      <p:sp>
        <p:nvSpPr>
          <p:cNvPr id="4" name="TextBox 3"/>
          <p:cNvSpPr txBox="1"/>
          <p:nvPr/>
        </p:nvSpPr>
        <p:spPr>
          <a:xfrm>
            <a:off x="1289612" y="476672"/>
            <a:ext cx="6552728" cy="1080120"/>
          </a:xfrm>
          <a:prstGeom prst="rect">
            <a:avLst/>
          </a:prstGeom>
          <a:solidFill>
            <a:srgbClr val="29113B"/>
          </a:solidFill>
          <a:effectLst>
            <a:outerShdw blurRad="50800" dist="38100" dir="18900000" algn="bl" rotWithShape="0">
              <a:prstClr val="black">
                <a:alpha val="40000"/>
              </a:prstClr>
            </a:outerShdw>
          </a:effectLst>
          <a:scene3d>
            <a:camera prst="orthographicFront"/>
            <a:lightRig rig="soft" dir="t"/>
          </a:scene3d>
          <a:sp3d contourW="25400">
            <a:bevelT w="38100" h="38100" prst="angle"/>
            <a:contourClr>
              <a:schemeClr val="bg1"/>
            </a:contourClr>
          </a:sp3d>
        </p:spPr>
        <p:txBody>
          <a:bodyPr wrap="none" rtlCol="0" anchor="b" anchorCtr="0">
            <a:noAutofit/>
            <a:sp3d extrusionH="57150" contourW="31750">
              <a:bevelT w="127000" h="152400"/>
              <a:contourClr>
                <a:schemeClr val="bg1"/>
              </a:contourClr>
            </a:sp3d>
          </a:bodyPr>
          <a:lstStyle/>
          <a:p>
            <a:pPr algn="ctr">
              <a:lnSpc>
                <a:spcPct val="85000"/>
              </a:lnSpc>
            </a:pPr>
            <a:r>
              <a:rPr lang="th-TH" sz="3400" b="1" dirty="0">
                <a:gradFill>
                  <a:gsLst>
                    <a:gs pos="9000">
                      <a:srgbClr val="00B050"/>
                    </a:gs>
                    <a:gs pos="50000">
                      <a:schemeClr val="accent6">
                        <a:lumMod val="60000"/>
                        <a:lumOff val="40000"/>
                      </a:schemeClr>
                    </a:gs>
                    <a:gs pos="100000">
                      <a:srgbClr val="FF99FF"/>
                    </a:gs>
                  </a:gsLst>
                  <a:lin ang="5400000" scaled="0"/>
                </a:gradFill>
                <a:latin typeface="IrisUPC" pitchFamily="34" charset="-34"/>
                <a:cs typeface="IrisUPC" pitchFamily="34" charset="-34"/>
              </a:rPr>
              <a:t>หน่วยงานที่อยู่ในบังคับต้องถือปฏิบัติ</a:t>
            </a:r>
          </a:p>
          <a:p>
            <a:pPr algn="ctr">
              <a:lnSpc>
                <a:spcPct val="85000"/>
              </a:lnSpc>
            </a:pPr>
            <a:r>
              <a:rPr lang="th-TH" sz="3400" b="1" dirty="0">
                <a:gradFill>
                  <a:gsLst>
                    <a:gs pos="9000">
                      <a:srgbClr val="00B050"/>
                    </a:gs>
                    <a:gs pos="50000">
                      <a:schemeClr val="accent6">
                        <a:lumMod val="60000"/>
                        <a:lumOff val="40000"/>
                      </a:schemeClr>
                    </a:gs>
                    <a:gs pos="100000">
                      <a:srgbClr val="FF99FF"/>
                    </a:gs>
                  </a:gsLst>
                  <a:lin ang="5400000" scaled="0"/>
                </a:gradFill>
                <a:latin typeface="IrisUPC" pitchFamily="34" charset="-34"/>
                <a:cs typeface="IrisUPC" pitchFamily="34" charset="-34"/>
              </a:rPr>
              <a:t>ตามหลักเกณฑ์การคำนวณราคากลางงานก่อสร้าง</a:t>
            </a:r>
          </a:p>
        </p:txBody>
      </p:sp>
      <p:sp>
        <p:nvSpPr>
          <p:cNvPr id="5" name="Text Box 7"/>
          <p:cNvSpPr txBox="1">
            <a:spLocks noChangeArrowheads="1"/>
          </p:cNvSpPr>
          <p:nvPr/>
        </p:nvSpPr>
        <p:spPr bwMode="auto">
          <a:xfrm>
            <a:off x="782614" y="2060848"/>
            <a:ext cx="7560840" cy="2736304"/>
          </a:xfrm>
          <a:prstGeom prst="rect">
            <a:avLst/>
          </a:prstGeom>
          <a:pattFill prst="lgConfetti">
            <a:fgClr>
              <a:srgbClr val="E4EBF4"/>
            </a:fgClr>
            <a:bgClr>
              <a:schemeClr val="bg1"/>
            </a:bgClr>
          </a:pattFill>
          <a:ln w="9525" algn="ctr">
            <a:noFill/>
            <a:miter lim="800000"/>
            <a:headEnd/>
            <a:tailEnd/>
          </a:ln>
          <a:effectLst/>
          <a:scene3d>
            <a:camera prst="orthographicFront"/>
            <a:lightRig rig="soft" dir="t"/>
          </a:scene3d>
          <a:sp3d contourW="12700">
            <a:bevelT w="31750" h="31750" prst="angle"/>
            <a:contourClr>
              <a:srgbClr val="FF0000"/>
            </a:contourClr>
          </a:sp3d>
        </p:spPr>
        <p:txBody>
          <a:bodyPr wrap="square" lIns="90000" tIns="46800" rIns="90000" bIns="46800" anchor="ctr" anchorCtr="0">
            <a:noAutofit/>
          </a:bodyPr>
          <a:lstStyle/>
          <a:p>
            <a:pPr marL="457200" indent="-457200">
              <a:spcBef>
                <a:spcPts val="1200"/>
              </a:spcBef>
              <a:buClr>
                <a:srgbClr val="FF3300"/>
              </a:buClr>
              <a:buSzPct val="70000"/>
              <a:buFont typeface="Wingdings" pitchFamily="2" charset="2"/>
              <a:buChar char="v"/>
            </a:pPr>
            <a:r>
              <a:rPr lang="th-TH" sz="2600" b="1" dirty="0">
                <a:solidFill>
                  <a:srgbClr val="0000CC"/>
                </a:solidFill>
                <a:effectLst>
                  <a:innerShdw blurRad="63500" dist="50800" dir="2700000">
                    <a:prstClr val="black">
                      <a:alpha val="50000"/>
                    </a:prstClr>
                  </a:innerShdw>
                </a:effectLst>
                <a:latin typeface="IrisUPC" pitchFamily="34" charset="-34"/>
                <a:cs typeface="IrisUPC" pitchFamily="34" charset="-34"/>
              </a:rPr>
              <a:t>ตามมติคณะรัฐมนตรีเมื่อวันที่ </a:t>
            </a:r>
            <a:r>
              <a:rPr lang="th-TH" sz="2600" b="1" dirty="0">
                <a:solidFill>
                  <a:srgbClr val="0000CC"/>
                </a:solidFill>
                <a:effectLst>
                  <a:innerShdw blurRad="63500" dist="50800" dir="2700000">
                    <a:prstClr val="black">
                      <a:alpha val="50000"/>
                    </a:prstClr>
                  </a:innerShdw>
                </a:effectLst>
                <a:latin typeface="EucrosiaUPC" pitchFamily="18" charset="-34"/>
                <a:cs typeface="EucrosiaUPC" pitchFamily="18" charset="-34"/>
              </a:rPr>
              <a:t>13</a:t>
            </a:r>
            <a:r>
              <a:rPr lang="th-TH" sz="2600" b="1" dirty="0">
                <a:solidFill>
                  <a:srgbClr val="0000CC"/>
                </a:solidFill>
                <a:effectLst>
                  <a:innerShdw blurRad="63500" dist="50800" dir="2700000">
                    <a:prstClr val="black">
                      <a:alpha val="50000"/>
                    </a:prstClr>
                  </a:innerShdw>
                </a:effectLst>
                <a:latin typeface="IrisUPC" pitchFamily="34" charset="-34"/>
                <a:cs typeface="IrisUPC" pitchFamily="34" charset="-34"/>
              </a:rPr>
              <a:t> มีนาคม </a:t>
            </a:r>
            <a:r>
              <a:rPr lang="th-TH" sz="2600" b="1" dirty="0">
                <a:solidFill>
                  <a:srgbClr val="0000CC"/>
                </a:solidFill>
                <a:effectLst>
                  <a:innerShdw blurRad="63500" dist="50800" dir="2700000">
                    <a:prstClr val="black">
                      <a:alpha val="50000"/>
                    </a:prstClr>
                  </a:innerShdw>
                </a:effectLst>
                <a:latin typeface="EucrosiaUPC" pitchFamily="18" charset="-34"/>
                <a:cs typeface="EucrosiaUPC" pitchFamily="18" charset="-34"/>
              </a:rPr>
              <a:t>2555 </a:t>
            </a:r>
            <a:r>
              <a:rPr lang="th-TH" sz="2600" b="1" dirty="0">
                <a:solidFill>
                  <a:srgbClr val="0000CC"/>
                </a:solidFill>
                <a:effectLst>
                  <a:innerShdw blurRad="63500" dist="50800" dir="2700000">
                    <a:prstClr val="black">
                      <a:alpha val="50000"/>
                    </a:prstClr>
                  </a:innerShdw>
                </a:effectLst>
                <a:latin typeface="IrisUPC" panose="020B0604020202020204" pitchFamily="34" charset="-34"/>
                <a:cs typeface="IrisUPC" pitchFamily="34" charset="-34"/>
              </a:rPr>
              <a:t> </a:t>
            </a:r>
            <a:r>
              <a:rPr lang="th-TH" sz="2600" b="1" dirty="0">
                <a:solidFill>
                  <a:srgbClr val="0000CC"/>
                </a:solidFill>
                <a:effectLst>
                  <a:innerShdw blurRad="114300">
                    <a:prstClr val="black"/>
                  </a:innerShdw>
                </a:effectLst>
                <a:latin typeface="IrisUPC" panose="020B0604020202020204" pitchFamily="34" charset="-34"/>
                <a:cs typeface="IrisUPC" panose="020B0604020202020204" pitchFamily="34" charset="-34"/>
              </a:rPr>
              <a:t>และวันที่ </a:t>
            </a:r>
            <a:r>
              <a:rPr lang="th-TH" sz="2600" b="1" dirty="0">
                <a:solidFill>
                  <a:srgbClr val="0000CC"/>
                </a:solidFill>
                <a:effectLst>
                  <a:innerShdw blurRad="114300">
                    <a:prstClr val="black"/>
                  </a:innerShdw>
                </a:effectLst>
                <a:cs typeface="EucrosiaUPC" pitchFamily="18" charset="-34"/>
              </a:rPr>
              <a:t>11 </a:t>
            </a:r>
            <a:r>
              <a:rPr lang="th-TH" sz="2600" b="1" dirty="0">
                <a:solidFill>
                  <a:srgbClr val="0000CC"/>
                </a:solidFill>
                <a:effectLst>
                  <a:innerShdw blurRad="114300">
                    <a:prstClr val="black"/>
                  </a:innerShdw>
                </a:effectLst>
                <a:latin typeface="IrisUPC" panose="020B0604020202020204" pitchFamily="34" charset="-34"/>
                <a:cs typeface="IrisUPC" panose="020B0604020202020204" pitchFamily="34" charset="-34"/>
              </a:rPr>
              <a:t>ตุลาคม </a:t>
            </a:r>
            <a:r>
              <a:rPr lang="th-TH" sz="2600" b="1" dirty="0">
                <a:solidFill>
                  <a:srgbClr val="0000CC"/>
                </a:solidFill>
                <a:effectLst>
                  <a:innerShdw blurRad="114300">
                    <a:prstClr val="black"/>
                  </a:innerShdw>
                </a:effectLst>
                <a:cs typeface="EucrosiaUPC" pitchFamily="18" charset="-34"/>
              </a:rPr>
              <a:t>2559</a:t>
            </a:r>
            <a:r>
              <a:rPr lang="th-TH" sz="2600" b="1" dirty="0">
                <a:solidFill>
                  <a:srgbClr val="0000CC"/>
                </a:solidFill>
                <a:effectLst>
                  <a:innerShdw blurRad="63500" dist="50800" dir="2700000">
                    <a:prstClr val="black">
                      <a:alpha val="50000"/>
                    </a:prstClr>
                  </a:innerShdw>
                </a:effectLst>
                <a:latin typeface="IrisUPC" pitchFamily="34" charset="-34"/>
                <a:cs typeface="IrisUPC" pitchFamily="34" charset="-34"/>
              </a:rPr>
              <a:t>   กำหนดให้</a:t>
            </a:r>
            <a:r>
              <a:rPr lang="th-TH" sz="2600" b="1" dirty="0">
                <a:solidFill>
                  <a:srgbClr val="800080"/>
                </a:solidFill>
                <a:effectLst>
                  <a:innerShdw blurRad="63500" dist="50800" dir="2700000">
                    <a:prstClr val="black">
                      <a:alpha val="50000"/>
                    </a:prstClr>
                  </a:innerShdw>
                </a:effectLst>
                <a:latin typeface="IrisUPC" pitchFamily="34" charset="-34"/>
                <a:cs typeface="IrisUPC" pitchFamily="34" charset="-34"/>
              </a:rPr>
              <a:t>บังคับใช้กับส่วนราชการ  องค์กรปกครองส่วนท้องถิ่น   รัฐวิสาหกิจ  และหน่วยงานอื่นของรัฐ</a:t>
            </a:r>
          </a:p>
          <a:p>
            <a:pPr marL="457200" indent="-457200">
              <a:spcBef>
                <a:spcPts val="1200"/>
              </a:spcBef>
              <a:buClr>
                <a:srgbClr val="FF3300"/>
              </a:buClr>
              <a:buSzPct val="70000"/>
              <a:buFont typeface="Wingdings" pitchFamily="2" charset="2"/>
              <a:buChar char="v"/>
            </a:pPr>
            <a:r>
              <a:rPr lang="th-TH" sz="2600" b="1" dirty="0">
                <a:solidFill>
                  <a:srgbClr val="3333FF"/>
                </a:solidFill>
                <a:effectLst>
                  <a:innerShdw blurRad="63500" dist="50800" dir="2700000">
                    <a:prstClr val="black">
                      <a:alpha val="50000"/>
                    </a:prstClr>
                  </a:innerShdw>
                </a:effectLst>
                <a:latin typeface="IrisUPC" pitchFamily="34" charset="-34"/>
                <a:cs typeface="IrisUPC" pitchFamily="34" charset="-34"/>
              </a:rPr>
              <a:t>ในส่วนของแนวทางและวิธีปฏิบัติเกี่ยวกับหลักเกณฑ์การคำนวณราคากลางงานก่อสร้าง กำหนดให้</a:t>
            </a:r>
            <a:r>
              <a:rPr lang="th-TH" sz="2600" b="1" dirty="0">
                <a:solidFill>
                  <a:srgbClr val="7030A0"/>
                </a:solidFill>
                <a:effectLst>
                  <a:innerShdw blurRad="63500" dist="50800" dir="2700000">
                    <a:prstClr val="black">
                      <a:alpha val="50000"/>
                    </a:prstClr>
                  </a:innerShdw>
                </a:effectLst>
                <a:latin typeface="IrisUPC" pitchFamily="34" charset="-34"/>
                <a:cs typeface="IrisUPC" pitchFamily="34" charset="-34"/>
              </a:rPr>
              <a:t>บังคับใช้กับหน่วยงานของรัฐ</a:t>
            </a:r>
            <a:br>
              <a:rPr lang="th-TH" sz="2600" b="1" dirty="0">
                <a:solidFill>
                  <a:srgbClr val="7030A0"/>
                </a:solidFill>
                <a:effectLst>
                  <a:innerShdw blurRad="63500" dist="50800" dir="2700000">
                    <a:prstClr val="black">
                      <a:alpha val="50000"/>
                    </a:prstClr>
                  </a:innerShdw>
                </a:effectLst>
                <a:latin typeface="IrisUPC" pitchFamily="34" charset="-34"/>
                <a:cs typeface="IrisUPC" pitchFamily="34" charset="-34"/>
              </a:rPr>
            </a:br>
            <a:r>
              <a:rPr lang="th-TH" sz="2600" b="1" dirty="0">
                <a:solidFill>
                  <a:schemeClr val="accent5">
                    <a:lumMod val="75000"/>
                  </a:schemeClr>
                </a:solidFill>
                <a:effectLst>
                  <a:innerShdw blurRad="63500" dist="50800" dir="2700000">
                    <a:prstClr val="black">
                      <a:alpha val="50000"/>
                    </a:prstClr>
                  </a:innerShdw>
                </a:effectLst>
                <a:latin typeface="IrisUPC" pitchFamily="34" charset="-34"/>
                <a:cs typeface="IrisUPC" pitchFamily="34" charset="-34"/>
              </a:rPr>
              <a:t>(แนวทางและวิธีปฏิบัติฯ ข้อ </a:t>
            </a:r>
            <a:r>
              <a:rPr lang="th-TH" sz="2600" b="1" dirty="0">
                <a:solidFill>
                  <a:schemeClr val="accent5">
                    <a:lumMod val="75000"/>
                  </a:schemeClr>
                </a:solidFill>
                <a:effectLst>
                  <a:innerShdw blurRad="63500" dist="50800" dir="2700000">
                    <a:prstClr val="black">
                      <a:alpha val="50000"/>
                    </a:prstClr>
                  </a:innerShdw>
                </a:effectLst>
                <a:latin typeface="EucrosiaUPC" pitchFamily="18" charset="-34"/>
                <a:cs typeface="EucrosiaUPC" pitchFamily="18" charset="-34"/>
              </a:rPr>
              <a:t>1</a:t>
            </a:r>
            <a:r>
              <a:rPr lang="th-TH" sz="2600" b="1" dirty="0">
                <a:solidFill>
                  <a:schemeClr val="accent5">
                    <a:lumMod val="75000"/>
                  </a:schemeClr>
                </a:solidFill>
                <a:effectLst>
                  <a:innerShdw blurRad="63500" dist="50800" dir="2700000">
                    <a:prstClr val="black">
                      <a:alpha val="50000"/>
                    </a:prstClr>
                  </a:innerShdw>
                </a:effectLst>
                <a:latin typeface="IrisUPC" pitchFamily="34" charset="-34"/>
                <a:cs typeface="IrisUPC" pitchFamily="34" charset="-34"/>
              </a:rPr>
              <a:t>)</a:t>
            </a:r>
          </a:p>
        </p:txBody>
      </p:sp>
      <p:sp>
        <p:nvSpPr>
          <p:cNvPr id="6" name="Text Box 9"/>
          <p:cNvSpPr txBox="1">
            <a:spLocks noChangeArrowheads="1"/>
          </p:cNvSpPr>
          <p:nvPr/>
        </p:nvSpPr>
        <p:spPr bwMode="auto">
          <a:xfrm>
            <a:off x="764508" y="5040335"/>
            <a:ext cx="7605810" cy="1569660"/>
          </a:xfrm>
          <a:prstGeom prst="rect">
            <a:avLst/>
          </a:prstGeom>
          <a:noFill/>
          <a:ln w="12700" algn="ctr">
            <a:noFill/>
            <a:miter lim="800000"/>
            <a:headEnd/>
            <a:tailEnd/>
          </a:ln>
          <a:effectLst/>
          <a:scene3d>
            <a:camera prst="orthographicFront"/>
            <a:lightRig rig="threePt" dir="t"/>
          </a:scene3d>
          <a:sp3d extrusionH="31750">
            <a:contourClr>
              <a:srgbClr val="7030A0"/>
            </a:contourClr>
          </a:sp3d>
        </p:spPr>
        <p:txBody>
          <a:bodyPr wrap="square" anchor="b" anchorCtr="0">
            <a:spAutoFit/>
          </a:bodyPr>
          <a:lstStyle/>
          <a:p>
            <a:pPr marL="269875" indent="-269875">
              <a:buSzPct val="65000"/>
              <a:buFont typeface="Wingdings" pitchFamily="2" charset="2"/>
              <a:buChar char="q"/>
            </a:pPr>
            <a:r>
              <a:rPr lang="th-TH" sz="2400" b="1" dirty="0">
                <a:solidFill>
                  <a:srgbClr val="003300"/>
                </a:solidFill>
                <a:effectLst>
                  <a:innerShdw blurRad="114300">
                    <a:prstClr val="black"/>
                  </a:innerShdw>
                </a:effectLst>
                <a:latin typeface="IrisUPC" pitchFamily="34" charset="-34"/>
                <a:cs typeface="IrisUPC" pitchFamily="34" charset="-34"/>
              </a:rPr>
              <a:t>บังคับใช้กับหน่วยงานของรัฐทั้งหมด</a:t>
            </a:r>
            <a:r>
              <a:rPr lang="en-US" sz="2400" b="1" dirty="0">
                <a:solidFill>
                  <a:srgbClr val="003300"/>
                </a:solidFill>
                <a:effectLst>
                  <a:innerShdw blurRad="114300">
                    <a:prstClr val="black"/>
                  </a:innerShdw>
                </a:effectLst>
                <a:latin typeface="IrisUPC" pitchFamily="34" charset="-34"/>
                <a:cs typeface="IrisUPC" pitchFamily="34" charset="-34"/>
              </a:rPr>
              <a:t>  = </a:t>
            </a:r>
            <a:r>
              <a:rPr lang="th-TH" sz="2400" b="1" dirty="0">
                <a:solidFill>
                  <a:srgbClr val="003300"/>
                </a:solidFill>
                <a:effectLst>
                  <a:innerShdw blurRad="114300">
                    <a:prstClr val="black"/>
                  </a:innerShdw>
                </a:effectLst>
                <a:latin typeface="IrisUPC" pitchFamily="34" charset="-34"/>
                <a:cs typeface="IrisUPC" pitchFamily="34" charset="-34"/>
              </a:rPr>
              <a:t> ส่วนราชการ   องค์กรปกครองส่วนท้องถิ่น</a:t>
            </a:r>
            <a:br>
              <a:rPr lang="th-TH" sz="2400" b="1" dirty="0">
                <a:solidFill>
                  <a:srgbClr val="003300"/>
                </a:solidFill>
                <a:effectLst>
                  <a:innerShdw blurRad="114300">
                    <a:prstClr val="black"/>
                  </a:innerShdw>
                </a:effectLst>
                <a:latin typeface="IrisUPC" pitchFamily="34" charset="-34"/>
                <a:cs typeface="IrisUPC" pitchFamily="34" charset="-34"/>
              </a:rPr>
            </a:br>
            <a:r>
              <a:rPr lang="th-TH" sz="2400" b="1" dirty="0">
                <a:solidFill>
                  <a:srgbClr val="003300"/>
                </a:solidFill>
                <a:effectLst>
                  <a:innerShdw blurRad="114300">
                    <a:prstClr val="black"/>
                  </a:innerShdw>
                </a:effectLst>
                <a:latin typeface="IrisUPC" pitchFamily="34" charset="-34"/>
                <a:cs typeface="IrisUPC" pitchFamily="34" charset="-34"/>
              </a:rPr>
              <a:t>				 รัฐวิสาหกิจ    หน่วยงานอิสระ     องค์กร-</a:t>
            </a:r>
            <a:br>
              <a:rPr lang="th-TH" sz="2400" b="1" dirty="0">
                <a:solidFill>
                  <a:srgbClr val="003300"/>
                </a:solidFill>
                <a:effectLst>
                  <a:innerShdw blurRad="114300">
                    <a:prstClr val="black"/>
                  </a:innerShdw>
                </a:effectLst>
                <a:latin typeface="IrisUPC" pitchFamily="34" charset="-34"/>
                <a:cs typeface="IrisUPC" pitchFamily="34" charset="-34"/>
              </a:rPr>
            </a:br>
            <a:r>
              <a:rPr lang="th-TH" sz="2400" b="1" dirty="0">
                <a:solidFill>
                  <a:srgbClr val="003300"/>
                </a:solidFill>
                <a:effectLst>
                  <a:innerShdw blurRad="114300">
                    <a:prstClr val="black"/>
                  </a:innerShdw>
                </a:effectLst>
                <a:latin typeface="IrisUPC" pitchFamily="34" charset="-34"/>
                <a:cs typeface="IrisUPC" pitchFamily="34" charset="-34"/>
              </a:rPr>
              <a:t>				 มหาชน   และหน่วยงานอื่นๆ ของรัฐ</a:t>
            </a:r>
          </a:p>
          <a:p>
            <a:pPr marL="269875" indent="-269875">
              <a:buSzPct val="65000"/>
              <a:buFont typeface="Wingdings" pitchFamily="2" charset="2"/>
              <a:buChar char="q"/>
            </a:pPr>
            <a:r>
              <a:rPr lang="th-TH" sz="2400" b="1" dirty="0">
                <a:solidFill>
                  <a:srgbClr val="FF0000"/>
                </a:solidFill>
                <a:effectLst>
                  <a:innerShdw blurRad="114300">
                    <a:prstClr val="black"/>
                  </a:innerShdw>
                </a:effectLst>
                <a:latin typeface="IrisUPC" pitchFamily="34" charset="-34"/>
                <a:cs typeface="IrisUPC" pitchFamily="34" charset="-34"/>
              </a:rPr>
              <a:t>ไม่บังคับใช้กับภาคเอกชน</a:t>
            </a:r>
          </a:p>
        </p:txBody>
      </p:sp>
      <p:sp>
        <p:nvSpPr>
          <p:cNvPr id="7" name="ปุ่มปฏิบัติการ: กำหนดเอง 6">
            <a:hlinkClick r:id="rId2" action="ppaction://hlinksldjump" highlightClick="1"/>
          </p:cNvPr>
          <p:cNvSpPr/>
          <p:nvPr/>
        </p:nvSpPr>
        <p:spPr>
          <a:xfrm>
            <a:off x="4264992" y="4481666"/>
            <a:ext cx="45719" cy="46800"/>
          </a:xfrm>
          <a:prstGeom prst="actionButtonBlank">
            <a:avLst/>
          </a:prstGeom>
          <a:solidFill>
            <a:srgbClr val="FF00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Tree>
    <p:extLst>
      <p:ext uri="{BB962C8B-B14F-4D97-AF65-F5344CB8AC3E}">
        <p14:creationId xmlns:p14="http://schemas.microsoft.com/office/powerpoint/2010/main" val="3300124725"/>
      </p:ext>
    </p:extLst>
  </p:cSld>
  <p:clrMapOvr>
    <a:masterClrMapping/>
  </p:clrMapOvr>
  <p:transition spd="slow">
    <p:wedge/>
  </p:transition>
</p:sld>
</file>

<file path=ppt/slides/slide20.xml><?xml version="1.0" encoding="utf-8"?>
<p:sld xmlns:a="http://schemas.openxmlformats.org/drawingml/2006/main" xmlns:r="http://schemas.openxmlformats.org/officeDocument/2006/relationships" xmlns:p="http://schemas.openxmlformats.org/presentationml/2006/main">
  <p:cSld>
    <p:bg>
      <p:bgPr>
        <a:pattFill prst="smConfetti">
          <a:fgClr>
            <a:srgbClr val="00B050"/>
          </a:fgClr>
          <a:bgClr>
            <a:schemeClr val="bg1"/>
          </a:bgClr>
        </a:pattFill>
        <a:effectLst/>
      </p:bgPr>
    </p:bg>
    <p:spTree>
      <p:nvGrpSpPr>
        <p:cNvPr id="1" name=""/>
        <p:cNvGrpSpPr/>
        <p:nvPr/>
      </p:nvGrpSpPr>
      <p:grpSpPr>
        <a:xfrm>
          <a:off x="0" y="0"/>
          <a:ext cx="0" cy="0"/>
          <a:chOff x="0" y="0"/>
          <a:chExt cx="0" cy="0"/>
        </a:xfrm>
      </p:grpSpPr>
      <p:sp>
        <p:nvSpPr>
          <p:cNvPr id="519175" name="Text Box 7"/>
          <p:cNvSpPr txBox="1">
            <a:spLocks noChangeArrowheads="1"/>
          </p:cNvSpPr>
          <p:nvPr/>
        </p:nvSpPr>
        <p:spPr bwMode="auto">
          <a:xfrm>
            <a:off x="863380" y="2132856"/>
            <a:ext cx="7416824" cy="4248472"/>
          </a:xfrm>
          <a:prstGeom prst="rect">
            <a:avLst/>
          </a:prstGeom>
          <a:pattFill prst="lgConfetti">
            <a:fgClr>
              <a:srgbClr val="E8E8F8"/>
            </a:fgClr>
            <a:bgClr>
              <a:schemeClr val="bg1"/>
            </a:bgClr>
          </a:pattFill>
          <a:ln w="12700" algn="ctr">
            <a:solidFill>
              <a:srgbClr val="0099FF"/>
            </a:solidFill>
            <a:miter lim="800000"/>
            <a:headEnd/>
            <a:tailEnd/>
          </a:ln>
          <a:effectLst>
            <a:outerShdw blurRad="50800" dist="38100" dir="18900000" algn="bl" rotWithShape="0">
              <a:prstClr val="black">
                <a:alpha val="40000"/>
              </a:prstClr>
            </a:outerShdw>
          </a:effectLst>
          <a:scene3d>
            <a:camera prst="orthographicFront"/>
            <a:lightRig rig="soft" dir="t"/>
          </a:scene3d>
          <a:sp3d contourW="25400">
            <a:bevelT w="38100" h="38100" prst="angle"/>
            <a:contourClr>
              <a:srgbClr val="FFC000"/>
            </a:contourClr>
          </a:sp3d>
        </p:spPr>
        <p:txBody>
          <a:bodyPr wrap="square" anchor="ctr" anchorCtr="0">
            <a:noAutofit/>
          </a:bodyPr>
          <a:lstStyle/>
          <a:p>
            <a:pPr marL="266700" indent="-266700" fontAlgn="base">
              <a:lnSpc>
                <a:spcPct val="80000"/>
              </a:lnSpc>
              <a:spcBef>
                <a:spcPts val="1200"/>
              </a:spcBef>
              <a:spcAft>
                <a:spcPct val="0"/>
              </a:spcAft>
              <a:buClr>
                <a:srgbClr val="FF3300"/>
              </a:buClr>
              <a:buSzPct val="60000"/>
              <a:buFont typeface="Wingdings" pitchFamily="2" charset="2"/>
              <a:buChar char="v"/>
            </a:pPr>
            <a:r>
              <a:rPr lang="th-TH" b="1" dirty="0">
                <a:solidFill>
                  <a:srgbClr val="0000CC"/>
                </a:solidFill>
                <a:effectLst>
                  <a:innerShdw blurRad="114300">
                    <a:prstClr val="black"/>
                  </a:innerShdw>
                </a:effectLst>
                <a:latin typeface="Angsana New" pitchFamily="18" charset="-34"/>
                <a:cs typeface="IrisUPC" pitchFamily="34" charset="-34"/>
              </a:rPr>
              <a:t>ได้จำแนกงานก่อสร้างของทางราชการ  เป็น </a:t>
            </a:r>
            <a:r>
              <a:rPr lang="th-TH" b="1" dirty="0">
                <a:solidFill>
                  <a:srgbClr val="0000CC"/>
                </a:solidFill>
                <a:effectLst>
                  <a:innerShdw blurRad="114300">
                    <a:prstClr val="black"/>
                  </a:innerShdw>
                </a:effectLst>
                <a:latin typeface="EucrosiaUPC" panose="02020603050405020304" pitchFamily="18" charset="-34"/>
                <a:cs typeface="EucrosiaUPC" panose="02020603050405020304" pitchFamily="18" charset="-34"/>
              </a:rPr>
              <a:t>4</a:t>
            </a:r>
            <a:r>
              <a:rPr lang="th-TH" b="1" dirty="0">
                <a:solidFill>
                  <a:srgbClr val="0000CC"/>
                </a:solidFill>
                <a:effectLst>
                  <a:innerShdw blurRad="114300">
                    <a:prstClr val="black"/>
                  </a:innerShdw>
                </a:effectLst>
                <a:latin typeface="Angsana New" pitchFamily="18" charset="-34"/>
                <a:cs typeface="IrisUPC" pitchFamily="34" charset="-34"/>
              </a:rPr>
              <a:t> กลุ่ม  ประกอบด้วย กลุ่มงานก่อสร้างอาคาร   กลุ่มงานก่อสร้างทาง    กลุ่มงานก่อสร้างสะพานและท่อเหลี่ยม  และกลุ่มงานก่อสร้างชลประทาน</a:t>
            </a:r>
          </a:p>
          <a:p>
            <a:pPr marL="266700" indent="-266700" fontAlgn="base">
              <a:lnSpc>
                <a:spcPct val="80000"/>
              </a:lnSpc>
              <a:spcBef>
                <a:spcPts val="1200"/>
              </a:spcBef>
              <a:spcAft>
                <a:spcPct val="0"/>
              </a:spcAft>
              <a:buClr>
                <a:srgbClr val="FF3300"/>
              </a:buClr>
              <a:buSzPct val="60000"/>
              <a:buFont typeface="Wingdings" pitchFamily="2" charset="2"/>
              <a:buChar char="v"/>
            </a:pPr>
            <a:r>
              <a:rPr lang="th-TH" b="1" dirty="0">
                <a:solidFill>
                  <a:srgbClr val="0000CC"/>
                </a:solidFill>
                <a:effectLst>
                  <a:innerShdw blurRad="114300">
                    <a:prstClr val="black"/>
                  </a:innerShdw>
                </a:effectLst>
                <a:latin typeface="Angsana New" pitchFamily="18" charset="-34"/>
                <a:cs typeface="IrisUPC" pitchFamily="34" charset="-34"/>
              </a:rPr>
              <a:t>จัดทำเป็นหลักเกณฑ์การคำนวณราคากลางงานก่อสร้างไว้  รวม </a:t>
            </a:r>
            <a:r>
              <a:rPr lang="th-TH" b="1" dirty="0">
                <a:solidFill>
                  <a:srgbClr val="0000CC"/>
                </a:solidFill>
                <a:effectLst>
                  <a:innerShdw blurRad="114300">
                    <a:prstClr val="black"/>
                  </a:innerShdw>
                </a:effectLst>
                <a:latin typeface="Angsana New" pitchFamily="18" charset="-34"/>
                <a:cs typeface="EucrosiaUPC" pitchFamily="18" charset="-34"/>
              </a:rPr>
              <a:t>3 </a:t>
            </a:r>
            <a:r>
              <a:rPr lang="th-TH" b="1" dirty="0">
                <a:solidFill>
                  <a:srgbClr val="0000CC"/>
                </a:solidFill>
                <a:effectLst>
                  <a:innerShdw blurRad="114300">
                    <a:prstClr val="black"/>
                  </a:innerShdw>
                </a:effectLst>
                <a:latin typeface="Angsana New" pitchFamily="18" charset="-34"/>
                <a:cs typeface="IrisUPC" pitchFamily="34" charset="-34"/>
              </a:rPr>
              <a:t>หลักเกณฑ์  ดังนี้  </a:t>
            </a:r>
          </a:p>
          <a:p>
            <a:pPr marL="806450" lvl="1" indent="-180975" fontAlgn="base">
              <a:lnSpc>
                <a:spcPct val="80000"/>
              </a:lnSpc>
              <a:spcBef>
                <a:spcPts val="1200"/>
              </a:spcBef>
              <a:spcAft>
                <a:spcPct val="0"/>
              </a:spcAft>
              <a:buClr>
                <a:srgbClr val="FF3300"/>
              </a:buClr>
              <a:buSzPct val="60000"/>
              <a:buFont typeface="Wingdings" pitchFamily="2" charset="2"/>
              <a:buChar char="§"/>
            </a:pPr>
            <a:r>
              <a:rPr lang="th-TH" b="1" dirty="0">
                <a:solidFill>
                  <a:srgbClr val="990033"/>
                </a:solidFill>
                <a:effectLst>
                  <a:innerShdw blurRad="114300">
                    <a:prstClr val="black"/>
                  </a:innerShdw>
                </a:effectLst>
                <a:latin typeface="Angsana New" pitchFamily="18" charset="-34"/>
                <a:cs typeface="IrisUPC" pitchFamily="34" charset="-34"/>
              </a:rPr>
              <a:t>หลักเกณฑ์การคำนวณราคากลางงานก่อสร้างอาคาร</a:t>
            </a:r>
            <a:endParaRPr lang="th-TH" b="1" dirty="0">
              <a:solidFill>
                <a:srgbClr val="0000CC"/>
              </a:solidFill>
              <a:effectLst>
                <a:innerShdw blurRad="114300">
                  <a:prstClr val="black"/>
                </a:innerShdw>
              </a:effectLst>
              <a:latin typeface="Angsana New" pitchFamily="18" charset="-34"/>
              <a:cs typeface="IrisUPC" pitchFamily="34" charset="-34"/>
            </a:endParaRPr>
          </a:p>
          <a:p>
            <a:pPr marL="806450" lvl="1" indent="-180975" fontAlgn="base">
              <a:lnSpc>
                <a:spcPct val="80000"/>
              </a:lnSpc>
              <a:spcBef>
                <a:spcPts val="1200"/>
              </a:spcBef>
              <a:spcAft>
                <a:spcPct val="0"/>
              </a:spcAft>
              <a:buClr>
                <a:srgbClr val="FF3300"/>
              </a:buClr>
              <a:buSzPct val="60000"/>
              <a:buFont typeface="Wingdings" pitchFamily="2" charset="2"/>
              <a:buChar char="§"/>
            </a:pPr>
            <a:r>
              <a:rPr lang="th-TH" b="1" dirty="0">
                <a:solidFill>
                  <a:srgbClr val="990033"/>
                </a:solidFill>
                <a:effectLst>
                  <a:innerShdw blurRad="114300">
                    <a:prstClr val="black"/>
                  </a:innerShdw>
                </a:effectLst>
                <a:latin typeface="Angsana New" pitchFamily="18" charset="-34"/>
                <a:cs typeface="IrisUPC" pitchFamily="34" charset="-34"/>
              </a:rPr>
              <a:t>หลักเกณฑ์การคำนวณราคากลางงานก่อสร้างทาง สะพาน และท่อเหลี่ยม</a:t>
            </a:r>
            <a:endParaRPr lang="th-TH" b="1" dirty="0">
              <a:solidFill>
                <a:srgbClr val="0000CC"/>
              </a:solidFill>
              <a:effectLst>
                <a:innerShdw blurRad="114300">
                  <a:prstClr val="black"/>
                </a:innerShdw>
              </a:effectLst>
              <a:latin typeface="Angsana New" pitchFamily="18" charset="-34"/>
              <a:cs typeface="IrisUPC" pitchFamily="34" charset="-34"/>
            </a:endParaRPr>
          </a:p>
          <a:p>
            <a:pPr marL="806450" lvl="1" indent="-180975" fontAlgn="base">
              <a:lnSpc>
                <a:spcPct val="80000"/>
              </a:lnSpc>
              <a:spcBef>
                <a:spcPts val="1200"/>
              </a:spcBef>
              <a:spcAft>
                <a:spcPct val="0"/>
              </a:spcAft>
              <a:buClr>
                <a:srgbClr val="FF3300"/>
              </a:buClr>
              <a:buSzPct val="60000"/>
              <a:buFont typeface="Wingdings" pitchFamily="2" charset="2"/>
              <a:buChar char="§"/>
            </a:pPr>
            <a:r>
              <a:rPr lang="th-TH" b="1" dirty="0">
                <a:solidFill>
                  <a:srgbClr val="990033"/>
                </a:solidFill>
                <a:effectLst>
                  <a:innerShdw blurRad="114300">
                    <a:prstClr val="black"/>
                  </a:innerShdw>
                </a:effectLst>
                <a:latin typeface="Angsana New" pitchFamily="18" charset="-34"/>
                <a:cs typeface="IrisUPC" pitchFamily="34" charset="-34"/>
              </a:rPr>
              <a:t>หลักเกณฑ์การคำนวณราคากลางงานก่อสร้างชลประทาน</a:t>
            </a:r>
            <a:endParaRPr lang="th-TH" b="1" dirty="0">
              <a:solidFill>
                <a:srgbClr val="FF0000"/>
              </a:solidFill>
              <a:effectLst>
                <a:innerShdw blurRad="114300">
                  <a:prstClr val="black"/>
                </a:innerShdw>
              </a:effectLst>
              <a:latin typeface="Angsana New" pitchFamily="18" charset="-34"/>
              <a:cs typeface="IrisUPC" pitchFamily="34" charset="-34"/>
            </a:endParaRPr>
          </a:p>
        </p:txBody>
      </p:sp>
      <p:sp>
        <p:nvSpPr>
          <p:cNvPr id="2" name="TextBox 1"/>
          <p:cNvSpPr txBox="1"/>
          <p:nvPr/>
        </p:nvSpPr>
        <p:spPr bwMode="auto">
          <a:xfrm>
            <a:off x="143300" y="620688"/>
            <a:ext cx="8856984" cy="1001428"/>
          </a:xfrm>
          <a:prstGeom prst="rect">
            <a:avLst/>
          </a:prstGeom>
          <a:pattFill prst="lgConfetti">
            <a:fgClr>
              <a:srgbClr val="FFE1FF"/>
            </a:fgClr>
            <a:bgClr>
              <a:schemeClr val="bg1"/>
            </a:bgClr>
          </a:pattFill>
          <a:ln w="9525">
            <a:noFill/>
            <a:miter lim="800000"/>
            <a:headEnd/>
            <a:tailEnd/>
          </a:ln>
          <a:effectLst>
            <a:outerShdw blurRad="50800" dist="38100" dir="18900000" algn="bl" rotWithShape="0">
              <a:prstClr val="black">
                <a:alpha val="40000"/>
              </a:prstClr>
            </a:outerShdw>
          </a:effectLst>
          <a:scene3d>
            <a:camera prst="orthographicFront"/>
            <a:lightRig rig="soft" dir="t"/>
          </a:scene3d>
          <a:sp3d contourW="19050" prstMaterial="matte">
            <a:bevelT w="38100" h="38100" prst="angle"/>
            <a:contourClr>
              <a:srgbClr val="FFFF00"/>
            </a:contourClr>
          </a:sp3d>
        </p:spPr>
        <p:txBody>
          <a:bodyPr wrap="square" rtlCol="0" anchor="ctr" anchorCtr="0">
            <a:noAutofit/>
            <a:sp3d extrusionH="57150">
              <a:bevelT w="152400" h="152400"/>
              <a:bevelB w="152400" h="152400"/>
              <a:contourClr>
                <a:schemeClr val="bg1"/>
              </a:contourClr>
            </a:sp3d>
          </a:bodyPr>
          <a:lstStyle/>
          <a:p>
            <a:pPr algn="ctr" fontAlgn="base">
              <a:lnSpc>
                <a:spcPct val="85000"/>
              </a:lnSpc>
              <a:spcBef>
                <a:spcPct val="0"/>
              </a:spcBef>
              <a:spcAft>
                <a:spcPct val="0"/>
              </a:spcAft>
              <a:buClr>
                <a:srgbClr val="FF3300"/>
              </a:buClr>
              <a:buSzPct val="70000"/>
              <a:buFont typeface="Wingdings" pitchFamily="2" charset="2"/>
              <a:buNone/>
            </a:pPr>
            <a:r>
              <a:rPr lang="th-TH" sz="3000" b="1" dirty="0">
                <a:solidFill>
                  <a:srgbClr val="993366"/>
                </a:solidFill>
                <a:latin typeface="Angsana New" pitchFamily="18" charset="-34"/>
                <a:cs typeface="IrisUPC" pitchFamily="34" charset="-34"/>
              </a:rPr>
              <a:t>หลักเกณฑ์การคำนวณราคากลางงานก่อสร้าง</a:t>
            </a:r>
          </a:p>
          <a:p>
            <a:pPr algn="ctr" fontAlgn="base">
              <a:lnSpc>
                <a:spcPct val="80000"/>
              </a:lnSpc>
              <a:spcBef>
                <a:spcPct val="0"/>
              </a:spcBef>
              <a:spcAft>
                <a:spcPct val="0"/>
              </a:spcAft>
              <a:buClr>
                <a:srgbClr val="FF3300"/>
              </a:buClr>
              <a:buSzPct val="70000"/>
              <a:buFont typeface="Wingdings" pitchFamily="2" charset="2"/>
              <a:buNone/>
            </a:pPr>
            <a:r>
              <a:rPr lang="th-TH" sz="3000" b="1" dirty="0">
                <a:solidFill>
                  <a:srgbClr val="993366"/>
                </a:solidFill>
                <a:latin typeface="Angsana New" pitchFamily="18" charset="-34"/>
                <a:cs typeface="IrisUPC" pitchFamily="34" charset="-34"/>
              </a:rPr>
              <a:t>ตามมติคณะรัฐมนตรีเมื่อวันที่ </a:t>
            </a:r>
            <a:r>
              <a:rPr lang="th-TH" sz="3000" b="1" dirty="0">
                <a:solidFill>
                  <a:srgbClr val="993366"/>
                </a:solidFill>
                <a:latin typeface="Angsana New" pitchFamily="18" charset="-34"/>
                <a:cs typeface="EucrosiaUPC" pitchFamily="18" charset="-34"/>
              </a:rPr>
              <a:t>13</a:t>
            </a:r>
            <a:r>
              <a:rPr lang="th-TH" sz="3000" b="1" dirty="0">
                <a:solidFill>
                  <a:srgbClr val="993366"/>
                </a:solidFill>
                <a:latin typeface="Angsana New" pitchFamily="18" charset="-34"/>
                <a:cs typeface="IrisUPC" pitchFamily="34" charset="-34"/>
              </a:rPr>
              <a:t> มีนาคม </a:t>
            </a:r>
            <a:r>
              <a:rPr lang="th-TH" sz="3000" b="1" dirty="0">
                <a:solidFill>
                  <a:srgbClr val="993366"/>
                </a:solidFill>
                <a:latin typeface="Angsana New" pitchFamily="18" charset="-34"/>
                <a:cs typeface="EucrosiaUPC" pitchFamily="18" charset="-34"/>
              </a:rPr>
              <a:t>2555 </a:t>
            </a:r>
            <a:r>
              <a:rPr lang="th-TH" sz="3000" b="1" dirty="0">
                <a:solidFill>
                  <a:srgbClr val="993366"/>
                </a:solidFill>
                <a:latin typeface="IrisUPC" panose="020B0604020202020204" pitchFamily="34" charset="-34"/>
                <a:cs typeface="IrisUPC" panose="020B0604020202020204" pitchFamily="34" charset="-34"/>
              </a:rPr>
              <a:t>และวันที่ </a:t>
            </a:r>
            <a:r>
              <a:rPr lang="th-TH" sz="3000" b="1" dirty="0">
                <a:solidFill>
                  <a:srgbClr val="993366"/>
                </a:solidFill>
                <a:cs typeface="EucrosiaUPC" pitchFamily="18" charset="-34"/>
              </a:rPr>
              <a:t>11 </a:t>
            </a:r>
            <a:r>
              <a:rPr lang="th-TH" sz="3000" b="1" dirty="0">
                <a:solidFill>
                  <a:srgbClr val="993366"/>
                </a:solidFill>
                <a:latin typeface="IrisUPC" panose="020B0604020202020204" pitchFamily="34" charset="-34"/>
                <a:cs typeface="IrisUPC" panose="020B0604020202020204" pitchFamily="34" charset="-34"/>
              </a:rPr>
              <a:t>ตุลาคม </a:t>
            </a:r>
            <a:r>
              <a:rPr lang="th-TH" sz="3000" b="1" dirty="0">
                <a:solidFill>
                  <a:srgbClr val="993366"/>
                </a:solidFill>
                <a:cs typeface="EucrosiaUPC" pitchFamily="18" charset="-34"/>
              </a:rPr>
              <a:t>2559</a:t>
            </a:r>
            <a:endParaRPr lang="th-TH" sz="3000" b="1" dirty="0">
              <a:solidFill>
                <a:srgbClr val="993366"/>
              </a:solidFill>
              <a:latin typeface="Angsana New" pitchFamily="18" charset="-34"/>
              <a:cs typeface="EucrosiaUPC" pitchFamily="18" charset="-34"/>
            </a:endParaRPr>
          </a:p>
        </p:txBody>
      </p:sp>
      <p:pic>
        <p:nvPicPr>
          <p:cNvPr id="6" name="รูปภาพ 5"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Tree>
    <p:extLst>
      <p:ext uri="{BB962C8B-B14F-4D97-AF65-F5344CB8AC3E}">
        <p14:creationId xmlns:p14="http://schemas.microsoft.com/office/powerpoint/2010/main" val="3426627803"/>
      </p:ext>
    </p:extLst>
  </p:cSld>
  <p:clrMapOvr>
    <a:masterClrMapping/>
  </p:clrMapOvr>
  <p:transition spd="slow">
    <p:wedge/>
  </p:transition>
</p:sld>
</file>

<file path=ppt/slides/slide21.xml><?xml version="1.0" encoding="utf-8"?>
<p:sld xmlns:a="http://schemas.openxmlformats.org/drawingml/2006/main" xmlns:r="http://schemas.openxmlformats.org/officeDocument/2006/relationships" xmlns:p="http://schemas.openxmlformats.org/presentationml/2006/main">
  <p:cSld>
    <p:bg>
      <p:bgPr>
        <a:pattFill prst="smConfetti">
          <a:fgClr>
            <a:srgbClr val="92CDD2"/>
          </a:fgClr>
          <a:bgClr>
            <a:schemeClr val="bg1"/>
          </a:bgClr>
        </a:pattFill>
        <a:effectLst/>
      </p:bgPr>
    </p:bg>
    <p:spTree>
      <p:nvGrpSpPr>
        <p:cNvPr id="1" name=""/>
        <p:cNvGrpSpPr/>
        <p:nvPr/>
      </p:nvGrpSpPr>
      <p:grpSpPr>
        <a:xfrm>
          <a:off x="0" y="0"/>
          <a:ext cx="0" cy="0"/>
          <a:chOff x="0" y="0"/>
          <a:chExt cx="0" cy="0"/>
        </a:xfrm>
      </p:grpSpPr>
      <p:sp>
        <p:nvSpPr>
          <p:cNvPr id="3" name="Text Box 7"/>
          <p:cNvSpPr txBox="1">
            <a:spLocks noChangeArrowheads="1"/>
          </p:cNvSpPr>
          <p:nvPr/>
        </p:nvSpPr>
        <p:spPr bwMode="auto">
          <a:xfrm>
            <a:off x="251520" y="1556792"/>
            <a:ext cx="8640960" cy="2804244"/>
          </a:xfrm>
          <a:prstGeom prst="rect">
            <a:avLst/>
          </a:prstGeom>
          <a:pattFill prst="lgConfetti">
            <a:fgClr>
              <a:srgbClr val="DEF0C8"/>
            </a:fgClr>
            <a:bgClr>
              <a:schemeClr val="bg1"/>
            </a:bgClr>
          </a:pattFill>
          <a:ln w="12700" algn="ctr">
            <a:noFill/>
            <a:miter lim="800000"/>
            <a:headEnd/>
            <a:tailEnd/>
          </a:ln>
          <a:effectLst/>
          <a:scene3d>
            <a:camera prst="orthographicFront"/>
            <a:lightRig rig="soft" dir="t"/>
          </a:scene3d>
          <a:sp3d extrusionH="76200" contourW="19050">
            <a:bevelT w="38100" h="38100" prst="angle"/>
            <a:contourClr>
              <a:srgbClr val="FFC000"/>
            </a:contourClr>
          </a:sp3d>
        </p:spPr>
        <p:txBody>
          <a:bodyPr wrap="square" anchor="ctr" anchorCtr="0">
            <a:noAutofit/>
          </a:bodyPr>
          <a:lstStyle/>
          <a:p>
            <a:pPr marL="271463" lvl="1" indent="-271463" fontAlgn="base">
              <a:spcBef>
                <a:spcPts val="600"/>
              </a:spcBef>
              <a:spcAft>
                <a:spcPct val="0"/>
              </a:spcAft>
              <a:buClr>
                <a:srgbClr val="FF3300"/>
              </a:buClr>
              <a:buSzPct val="60000"/>
              <a:buFont typeface="Wingdings" pitchFamily="2" charset="2"/>
              <a:buChar char="v"/>
            </a:pPr>
            <a:r>
              <a:rPr lang="th-TH" sz="2400" b="1" dirty="0">
                <a:solidFill>
                  <a:srgbClr val="990033"/>
                </a:solidFill>
                <a:effectLst>
                  <a:innerShdw blurRad="114300">
                    <a:prstClr val="black"/>
                  </a:innerShdw>
                </a:effectLst>
                <a:latin typeface="Angsana New" pitchFamily="18" charset="-34"/>
                <a:cs typeface="IrisUPC" pitchFamily="34" charset="-34"/>
              </a:rPr>
              <a:t>หลักเกณฑ์การคำนวณราคากลางงานก่อสร้างอาคาร</a:t>
            </a:r>
            <a:br>
              <a:rPr lang="th-TH" sz="2400" b="1" dirty="0">
                <a:solidFill>
                  <a:srgbClr val="990033"/>
                </a:solidFill>
                <a:effectLst>
                  <a:innerShdw blurRad="114300">
                    <a:prstClr val="black"/>
                  </a:innerShdw>
                </a:effectLst>
                <a:latin typeface="Angsana New" pitchFamily="18" charset="-34"/>
                <a:cs typeface="IrisUPC" pitchFamily="34" charset="-34"/>
              </a:rPr>
            </a:br>
            <a:r>
              <a:rPr lang="th-TH" sz="2400" b="1" dirty="0">
                <a:solidFill>
                  <a:srgbClr val="990033"/>
                </a:solidFill>
                <a:effectLst>
                  <a:innerShdw blurRad="114300">
                    <a:prstClr val="black"/>
                  </a:innerShdw>
                </a:effectLst>
                <a:latin typeface="Angsana New" pitchFamily="18" charset="-34"/>
                <a:cs typeface="IrisUPC" pitchFamily="34" charset="-34"/>
              </a:rPr>
              <a:t>	</a:t>
            </a:r>
            <a:r>
              <a:rPr lang="th-TH" sz="2400" b="1" dirty="0">
                <a:solidFill>
                  <a:srgbClr val="0000CC"/>
                </a:solidFill>
                <a:effectLst>
                  <a:innerShdw blurRad="114300">
                    <a:prstClr val="black"/>
                  </a:innerShdw>
                </a:effectLst>
                <a:latin typeface="Angsana New" pitchFamily="18" charset="-34"/>
                <a:cs typeface="IrisUPC" pitchFamily="34" charset="-34"/>
              </a:rPr>
              <a:t>กำหนดให้ใช้กับโครงการงานก่อสร้างที่อยู่ในกลุ่มของงานก่อสร้างอาคาร</a:t>
            </a:r>
          </a:p>
          <a:p>
            <a:pPr marL="271463" lvl="1" indent="-271463" fontAlgn="base">
              <a:spcBef>
                <a:spcPts val="600"/>
              </a:spcBef>
              <a:spcAft>
                <a:spcPct val="0"/>
              </a:spcAft>
              <a:buClr>
                <a:srgbClr val="FF3300"/>
              </a:buClr>
              <a:buSzPct val="60000"/>
              <a:buFont typeface="Wingdings" pitchFamily="2" charset="2"/>
              <a:buChar char="v"/>
            </a:pPr>
            <a:r>
              <a:rPr lang="th-TH" sz="2400" b="1" dirty="0">
                <a:solidFill>
                  <a:srgbClr val="990033"/>
                </a:solidFill>
                <a:effectLst>
                  <a:innerShdw blurRad="114300">
                    <a:prstClr val="black"/>
                  </a:innerShdw>
                </a:effectLst>
                <a:latin typeface="Angsana New" pitchFamily="18" charset="-34"/>
                <a:cs typeface="IrisUPC" pitchFamily="34" charset="-34"/>
              </a:rPr>
              <a:t>หลักเกณฑ์การคำนวณราคากลางงานก่อสร้างทาง สะพาน และท่อเหลี่ยม</a:t>
            </a:r>
            <a:br>
              <a:rPr lang="th-TH" sz="2400" b="1" dirty="0">
                <a:solidFill>
                  <a:srgbClr val="990033"/>
                </a:solidFill>
                <a:effectLst>
                  <a:innerShdw blurRad="114300">
                    <a:prstClr val="black"/>
                  </a:innerShdw>
                </a:effectLst>
                <a:latin typeface="Angsana New" pitchFamily="18" charset="-34"/>
                <a:cs typeface="IrisUPC" pitchFamily="34" charset="-34"/>
              </a:rPr>
            </a:br>
            <a:r>
              <a:rPr lang="th-TH" sz="2400" b="1" dirty="0">
                <a:solidFill>
                  <a:srgbClr val="990033"/>
                </a:solidFill>
                <a:effectLst>
                  <a:innerShdw blurRad="114300">
                    <a:prstClr val="black"/>
                  </a:innerShdw>
                </a:effectLst>
                <a:latin typeface="Angsana New" pitchFamily="18" charset="-34"/>
                <a:cs typeface="IrisUPC" pitchFamily="34" charset="-34"/>
              </a:rPr>
              <a:t>	</a:t>
            </a:r>
            <a:r>
              <a:rPr lang="th-TH" sz="2400" b="1" dirty="0">
                <a:solidFill>
                  <a:srgbClr val="0000CC"/>
                </a:solidFill>
                <a:effectLst>
                  <a:innerShdw blurRad="114300">
                    <a:prstClr val="black"/>
                  </a:innerShdw>
                </a:effectLst>
                <a:latin typeface="Angsana New" pitchFamily="18" charset="-34"/>
                <a:cs typeface="IrisUPC" pitchFamily="34" charset="-34"/>
              </a:rPr>
              <a:t>กำหนดใช้กับโครงการงานก่อสร้างที่อยู่ในกลุ่มของงานก่อสร้างทาง  และในกลุ่มของงานก่อสร้างสะพานและท่อเหลี่ยม</a:t>
            </a:r>
          </a:p>
          <a:p>
            <a:pPr marL="271463" lvl="1" indent="-271463" fontAlgn="base">
              <a:spcBef>
                <a:spcPts val="600"/>
              </a:spcBef>
              <a:spcAft>
                <a:spcPct val="0"/>
              </a:spcAft>
              <a:buClr>
                <a:srgbClr val="FF3300"/>
              </a:buClr>
              <a:buSzPct val="60000"/>
              <a:buFont typeface="Wingdings" pitchFamily="2" charset="2"/>
              <a:buChar char="v"/>
            </a:pPr>
            <a:r>
              <a:rPr lang="th-TH" sz="2400" b="1" dirty="0">
                <a:solidFill>
                  <a:srgbClr val="990033"/>
                </a:solidFill>
                <a:effectLst>
                  <a:innerShdw blurRad="114300">
                    <a:prstClr val="black"/>
                  </a:innerShdw>
                </a:effectLst>
                <a:latin typeface="Angsana New" pitchFamily="18" charset="-34"/>
                <a:cs typeface="IrisUPC" pitchFamily="34" charset="-34"/>
              </a:rPr>
              <a:t>หลักเกณฑ์การคำนวณราคากลางงานก่อสร้างชลประทาน</a:t>
            </a:r>
            <a:br>
              <a:rPr lang="th-TH" sz="2400" b="1" dirty="0">
                <a:solidFill>
                  <a:srgbClr val="990033"/>
                </a:solidFill>
                <a:effectLst>
                  <a:innerShdw blurRad="114300">
                    <a:prstClr val="black"/>
                  </a:innerShdw>
                </a:effectLst>
                <a:latin typeface="Angsana New" pitchFamily="18" charset="-34"/>
                <a:cs typeface="IrisUPC" pitchFamily="34" charset="-34"/>
              </a:rPr>
            </a:br>
            <a:r>
              <a:rPr lang="th-TH" sz="2400" b="1" dirty="0">
                <a:solidFill>
                  <a:srgbClr val="990033"/>
                </a:solidFill>
                <a:effectLst>
                  <a:innerShdw blurRad="114300">
                    <a:prstClr val="black"/>
                  </a:innerShdw>
                </a:effectLst>
                <a:latin typeface="Angsana New" pitchFamily="18" charset="-34"/>
                <a:cs typeface="IrisUPC" pitchFamily="34" charset="-34"/>
              </a:rPr>
              <a:t>	</a:t>
            </a:r>
            <a:r>
              <a:rPr lang="th-TH" sz="2400" b="1" dirty="0">
                <a:solidFill>
                  <a:srgbClr val="0000CC"/>
                </a:solidFill>
                <a:effectLst>
                  <a:innerShdw blurRad="114300">
                    <a:prstClr val="black"/>
                  </a:innerShdw>
                </a:effectLst>
                <a:latin typeface="Angsana New" pitchFamily="18" charset="-34"/>
                <a:cs typeface="IrisUPC" pitchFamily="34" charset="-34"/>
              </a:rPr>
              <a:t>กำหนดใช้กับโครงการงานก่อสร้างที่อยู่ในกลุ่มของงานก่อสร้างชลประทาน</a:t>
            </a:r>
            <a:endParaRPr lang="th-TH" sz="2400" b="1" dirty="0">
              <a:solidFill>
                <a:srgbClr val="FF0000"/>
              </a:solidFill>
              <a:effectLst>
                <a:innerShdw blurRad="114300">
                  <a:prstClr val="black"/>
                </a:innerShdw>
              </a:effectLst>
              <a:latin typeface="Angsana New" pitchFamily="18" charset="-34"/>
              <a:cs typeface="IrisUPC" pitchFamily="34" charset="-34"/>
            </a:endParaRPr>
          </a:p>
        </p:txBody>
      </p:sp>
      <p:sp>
        <p:nvSpPr>
          <p:cNvPr id="5" name="Text Box 19"/>
          <p:cNvSpPr txBox="1">
            <a:spLocks noChangeArrowheads="1"/>
          </p:cNvSpPr>
          <p:nvPr/>
        </p:nvSpPr>
        <p:spPr bwMode="auto">
          <a:xfrm>
            <a:off x="971003" y="332656"/>
            <a:ext cx="7201994" cy="1008112"/>
          </a:xfrm>
          <a:prstGeom prst="rect">
            <a:avLst/>
          </a:prstGeom>
          <a:solidFill>
            <a:srgbClr val="261036"/>
          </a:solidFill>
          <a:ln w="12700" algn="ctr">
            <a:noFill/>
            <a:miter lim="800000"/>
            <a:headEnd/>
            <a:tailEnd/>
          </a:ln>
          <a:effectLst/>
          <a:scene3d>
            <a:camera prst="orthographicFront"/>
            <a:lightRig rig="soft" dir="t"/>
          </a:scene3d>
          <a:sp3d contourW="25400">
            <a:bevelT w="38100" h="38100" prst="angle"/>
            <a:bevelB w="38100" h="38100"/>
            <a:contourClr>
              <a:schemeClr val="bg1"/>
            </a:contourClr>
          </a:sp3d>
        </p:spPr>
        <p:txBody>
          <a:bodyPr anchor="b" anchorCtr="0">
            <a:noAutofit/>
            <a:sp3d extrusionH="152400" contourW="31750">
              <a:bevelT w="152400" h="152400"/>
              <a:bevelB w="152400" h="152400"/>
              <a:contourClr>
                <a:schemeClr val="bg1"/>
              </a:contourClr>
            </a:sp3d>
          </a:bodyPr>
          <a:lstStyle/>
          <a:p>
            <a:pPr algn="ctr" fontAlgn="base">
              <a:lnSpc>
                <a:spcPct val="80000"/>
              </a:lnSpc>
              <a:spcBef>
                <a:spcPct val="0"/>
              </a:spcBef>
              <a:spcAft>
                <a:spcPct val="0"/>
              </a:spcAft>
            </a:pPr>
            <a:r>
              <a:rPr lang="th-TH" sz="3400" b="1" dirty="0">
                <a:solidFill>
                  <a:srgbClr val="FFB7B7"/>
                </a:solidFill>
                <a:effectLst>
                  <a:glow rad="139700">
                    <a:srgbClr val="000000">
                      <a:satMod val="175000"/>
                      <a:alpha val="40000"/>
                    </a:srgbClr>
                  </a:glow>
                </a:effectLst>
                <a:latin typeface="Angsana New" pitchFamily="18" charset="-34"/>
                <a:cs typeface="IrisUPC" pitchFamily="34" charset="-34"/>
              </a:rPr>
              <a:t>ข้อกำหนด</a:t>
            </a:r>
          </a:p>
          <a:p>
            <a:pPr algn="ctr" fontAlgn="base">
              <a:lnSpc>
                <a:spcPct val="80000"/>
              </a:lnSpc>
              <a:spcBef>
                <a:spcPct val="0"/>
              </a:spcBef>
              <a:spcAft>
                <a:spcPct val="0"/>
              </a:spcAft>
            </a:pPr>
            <a:r>
              <a:rPr lang="th-TH" sz="3400" b="1" dirty="0">
                <a:solidFill>
                  <a:srgbClr val="FFB7B7"/>
                </a:solidFill>
                <a:effectLst>
                  <a:glow rad="139700">
                    <a:srgbClr val="000000">
                      <a:satMod val="175000"/>
                      <a:alpha val="40000"/>
                    </a:srgbClr>
                  </a:glow>
                </a:effectLst>
                <a:latin typeface="Angsana New" pitchFamily="18" charset="-34"/>
                <a:cs typeface="IrisUPC" pitchFamily="34" charset="-34"/>
              </a:rPr>
              <a:t>การใช้หลักเกณฑ์การคำนวณราคากลางงานก่อสร้าง</a:t>
            </a:r>
          </a:p>
        </p:txBody>
      </p:sp>
      <p:sp>
        <p:nvSpPr>
          <p:cNvPr id="6" name="TextBox 5"/>
          <p:cNvSpPr txBox="1"/>
          <p:nvPr/>
        </p:nvSpPr>
        <p:spPr bwMode="auto">
          <a:xfrm>
            <a:off x="245824" y="4567503"/>
            <a:ext cx="8646656" cy="2092881"/>
          </a:xfrm>
          <a:prstGeom prst="rect">
            <a:avLst/>
          </a:prstGeom>
          <a:noFill/>
          <a:ln w="9525">
            <a:noFill/>
            <a:miter lim="800000"/>
            <a:headEnd/>
            <a:tailEnd/>
          </a:ln>
          <a:effectLst/>
        </p:spPr>
        <p:txBody>
          <a:bodyPr wrap="square" rtlCol="0">
            <a:spAutoFit/>
          </a:bodyPr>
          <a:lstStyle/>
          <a:p>
            <a:pPr marL="271463" indent="-271463">
              <a:lnSpc>
                <a:spcPts val="2600"/>
              </a:lnSpc>
              <a:spcBef>
                <a:spcPct val="0"/>
              </a:spcBef>
              <a:buClr>
                <a:srgbClr val="0000CC"/>
              </a:buClr>
              <a:buSzPct val="60000"/>
              <a:buFont typeface="Wingdings" pitchFamily="2" charset="2"/>
              <a:buChar char="Ø"/>
            </a:pPr>
            <a:r>
              <a:rPr lang="th-TH" sz="2400" b="1" dirty="0">
                <a:solidFill>
                  <a:srgbClr val="0000CC"/>
                </a:solidFill>
                <a:effectLst>
                  <a:innerShdw blurRad="114300">
                    <a:prstClr val="black"/>
                  </a:innerShdw>
                </a:effectLst>
                <a:latin typeface="IrisUPC" pitchFamily="34" charset="-34"/>
                <a:cs typeface="IrisUPC" pitchFamily="34" charset="-34"/>
              </a:rPr>
              <a:t>เพื่อให้เกิดความชัดเจนในการนำหลักเกณฑ์การคำนวณราคากลางงานก่อสร้าง   ไปปรับใช้ให้</a:t>
            </a:r>
            <a:br>
              <a:rPr lang="th-TH" sz="2400" b="1" dirty="0">
                <a:solidFill>
                  <a:srgbClr val="0000CC"/>
                </a:solidFill>
                <a:effectLst>
                  <a:innerShdw blurRad="114300">
                    <a:prstClr val="black"/>
                  </a:innerShdw>
                </a:effectLst>
                <a:latin typeface="IrisUPC" pitchFamily="34" charset="-34"/>
                <a:cs typeface="IrisUPC" pitchFamily="34" charset="-34"/>
              </a:rPr>
            </a:br>
            <a:r>
              <a:rPr lang="th-TH" sz="2400" b="1" dirty="0">
                <a:solidFill>
                  <a:srgbClr val="0000CC"/>
                </a:solidFill>
                <a:effectLst>
                  <a:innerShdw blurRad="114300">
                    <a:prstClr val="black"/>
                  </a:innerShdw>
                </a:effectLst>
                <a:latin typeface="IrisUPC" pitchFamily="34" charset="-34"/>
                <a:cs typeface="IrisUPC" pitchFamily="34" charset="-34"/>
              </a:rPr>
              <a:t>ถูกต้องและตรงตามกลุ่มของงานก่อสร้างแต่ละกลุ่ม  จึง</a:t>
            </a:r>
            <a:r>
              <a:rPr lang="th-TH" sz="2400" b="1" dirty="0">
                <a:solidFill>
                  <a:srgbClr val="990033"/>
                </a:solidFill>
                <a:effectLst>
                  <a:innerShdw blurRad="114300">
                    <a:prstClr val="black"/>
                  </a:innerShdw>
                </a:effectLst>
                <a:latin typeface="IrisUPC" pitchFamily="34" charset="-34"/>
                <a:cs typeface="IrisUPC" pitchFamily="34" charset="-34"/>
              </a:rPr>
              <a:t>ได้กำหนดความหมายและขอบเขตของ</a:t>
            </a:r>
            <a:br>
              <a:rPr lang="th-TH" sz="2400" b="1" dirty="0">
                <a:solidFill>
                  <a:srgbClr val="990033"/>
                </a:solidFill>
                <a:effectLst>
                  <a:innerShdw blurRad="114300">
                    <a:prstClr val="black"/>
                  </a:innerShdw>
                </a:effectLst>
                <a:latin typeface="IrisUPC" pitchFamily="34" charset="-34"/>
                <a:cs typeface="IrisUPC" pitchFamily="34" charset="-34"/>
              </a:rPr>
            </a:br>
            <a:r>
              <a:rPr lang="th-TH" sz="2400" b="1" dirty="0">
                <a:solidFill>
                  <a:srgbClr val="990033"/>
                </a:solidFill>
                <a:effectLst>
                  <a:innerShdw blurRad="114300">
                    <a:prstClr val="black"/>
                  </a:innerShdw>
                </a:effectLst>
                <a:latin typeface="IrisUPC" pitchFamily="34" charset="-34"/>
                <a:cs typeface="IrisUPC" pitchFamily="34" charset="-34"/>
              </a:rPr>
              <a:t>งานก่อสร้างแต่ละกลุ่ม  ทั้ง </a:t>
            </a:r>
            <a:r>
              <a:rPr lang="th-TH" sz="2400" b="1" dirty="0">
                <a:solidFill>
                  <a:srgbClr val="990033"/>
                </a:solidFill>
                <a:effectLst>
                  <a:innerShdw blurRad="114300">
                    <a:prstClr val="black"/>
                  </a:innerShdw>
                </a:effectLst>
                <a:latin typeface="EucrosiaUPC" pitchFamily="18" charset="-34"/>
                <a:cs typeface="EucrosiaUPC" pitchFamily="18" charset="-34"/>
              </a:rPr>
              <a:t>4</a:t>
            </a:r>
            <a:r>
              <a:rPr lang="th-TH" sz="2400" b="1" dirty="0">
                <a:solidFill>
                  <a:srgbClr val="990033"/>
                </a:solidFill>
                <a:effectLst>
                  <a:innerShdw blurRad="114300">
                    <a:prstClr val="black"/>
                  </a:innerShdw>
                </a:effectLst>
                <a:latin typeface="IrisUPC" pitchFamily="34" charset="-34"/>
                <a:cs typeface="IrisUPC" pitchFamily="34" charset="-34"/>
              </a:rPr>
              <a:t> กลุ่ม ได้แก่ กลุ่มงานก่อสร้างอาคาร  กลุ่มงานก่อสร้างทาง  กลุ่มงานก่อสร้างสะพานและท่อเหลี่ยม  และกลุ่มงานก่อสร้างชลประทาน      เพื่อเป็นกรอบแนวทางสำหรับการพิจารณาเลือกใช้หลักเกณฑ์ฯ ไว้ในส่วนของแนวทางและวิธีปฏิบัติเกี่ยวกับหลักเกณฑ์</a:t>
            </a:r>
            <a:br>
              <a:rPr lang="th-TH" sz="2400" b="1" dirty="0">
                <a:solidFill>
                  <a:srgbClr val="990033"/>
                </a:solidFill>
                <a:effectLst>
                  <a:innerShdw blurRad="114300">
                    <a:prstClr val="black"/>
                  </a:innerShdw>
                </a:effectLst>
                <a:latin typeface="IrisUPC" pitchFamily="34" charset="-34"/>
                <a:cs typeface="IrisUPC" pitchFamily="34" charset="-34"/>
              </a:rPr>
            </a:br>
            <a:r>
              <a:rPr lang="th-TH" sz="2400" b="1" dirty="0">
                <a:solidFill>
                  <a:srgbClr val="990033"/>
                </a:solidFill>
                <a:effectLst>
                  <a:innerShdw blurRad="114300">
                    <a:prstClr val="black"/>
                  </a:innerShdw>
                </a:effectLst>
                <a:latin typeface="IrisUPC" pitchFamily="34" charset="-34"/>
                <a:cs typeface="IrisUPC" pitchFamily="34" charset="-34"/>
              </a:rPr>
              <a:t>การคำนวณราคากลางงานก่อสร้าง  ข้อ </a:t>
            </a:r>
            <a:r>
              <a:rPr lang="th-TH" sz="2400" b="1" dirty="0">
                <a:solidFill>
                  <a:srgbClr val="990033"/>
                </a:solidFill>
                <a:effectLst>
                  <a:innerShdw blurRad="114300">
                    <a:prstClr val="black"/>
                  </a:innerShdw>
                </a:effectLst>
                <a:latin typeface="EucrosiaUPC" pitchFamily="18" charset="-34"/>
                <a:cs typeface="EucrosiaUPC" pitchFamily="18" charset="-34"/>
              </a:rPr>
              <a:t>6</a:t>
            </a:r>
          </a:p>
        </p:txBody>
      </p:sp>
      <p:pic>
        <p:nvPicPr>
          <p:cNvPr id="7" name="รูปภาพ 6"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
        <p:nvSpPr>
          <p:cNvPr id="8" name="ปุ่มปฏิบัติการ: กำหนดเอง 7">
            <a:hlinkClick r:id="rId3" action="ppaction://hlinksldjump" highlightClick="1"/>
          </p:cNvPr>
          <p:cNvSpPr/>
          <p:nvPr/>
        </p:nvSpPr>
        <p:spPr>
          <a:xfrm>
            <a:off x="8774753" y="4218721"/>
            <a:ext cx="45719" cy="46800"/>
          </a:xfrm>
          <a:prstGeom prst="actionButtonBlank">
            <a:avLst/>
          </a:prstGeom>
          <a:solidFill>
            <a:srgbClr val="FF00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9" name="ปุ่มปฏิบัติการ: กำหนดเอง 8">
            <a:hlinkClick r:id="rId4" action="ppaction://hlinksldjump" highlightClick="1"/>
          </p:cNvPr>
          <p:cNvSpPr/>
          <p:nvPr/>
        </p:nvSpPr>
        <p:spPr>
          <a:xfrm>
            <a:off x="4175924" y="6414471"/>
            <a:ext cx="45719" cy="46800"/>
          </a:xfrm>
          <a:prstGeom prst="actionButtonBlank">
            <a:avLst/>
          </a:prstGeom>
          <a:solidFill>
            <a:srgbClr val="FF00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Tree>
    <p:extLst>
      <p:ext uri="{BB962C8B-B14F-4D97-AF65-F5344CB8AC3E}">
        <p14:creationId xmlns:p14="http://schemas.microsoft.com/office/powerpoint/2010/main" val="1956649519"/>
      </p:ext>
    </p:extLst>
  </p:cSld>
  <p:clrMapOvr>
    <a:masterClrMapping/>
  </p:clrMapOvr>
  <p:transition spd="slow">
    <p:wedge/>
  </p:transition>
</p:sld>
</file>

<file path=ppt/slides/slide22.xml><?xml version="1.0" encoding="utf-8"?>
<p:sld xmlns:a="http://schemas.openxmlformats.org/drawingml/2006/main" xmlns:r="http://schemas.openxmlformats.org/officeDocument/2006/relationships" xmlns:p="http://schemas.openxmlformats.org/presentationml/2006/main">
  <p:cSld>
    <p:bg>
      <p:bgPr>
        <a:pattFill prst="smConfetti">
          <a:fgClr>
            <a:srgbClr val="6ABCC2"/>
          </a:fgClr>
          <a:bgClr>
            <a:schemeClr val="bg1"/>
          </a:bgClr>
        </a:pattFill>
        <a:effectLst/>
      </p:bgPr>
    </p:bg>
    <p:spTree>
      <p:nvGrpSpPr>
        <p:cNvPr id="1" name=""/>
        <p:cNvGrpSpPr/>
        <p:nvPr/>
      </p:nvGrpSpPr>
      <p:grpSpPr>
        <a:xfrm>
          <a:off x="0" y="0"/>
          <a:ext cx="0" cy="0"/>
          <a:chOff x="0" y="0"/>
          <a:chExt cx="0" cy="0"/>
        </a:xfrm>
      </p:grpSpPr>
      <p:sp>
        <p:nvSpPr>
          <p:cNvPr id="3" name="TextBox 2"/>
          <p:cNvSpPr txBox="1"/>
          <p:nvPr/>
        </p:nvSpPr>
        <p:spPr bwMode="auto">
          <a:xfrm>
            <a:off x="251520" y="1067440"/>
            <a:ext cx="8640960" cy="5457904"/>
          </a:xfrm>
          <a:prstGeom prst="rect">
            <a:avLst/>
          </a:prstGeom>
          <a:pattFill prst="lgConfetti">
            <a:fgClr>
              <a:srgbClr val="DEF0C8"/>
            </a:fgClr>
            <a:bgClr>
              <a:schemeClr val="bg1"/>
            </a:bgClr>
          </a:pattFill>
          <a:ln w="9525">
            <a:noFill/>
            <a:miter lim="800000"/>
            <a:headEnd/>
            <a:tailEnd/>
          </a:ln>
          <a:effectLst/>
          <a:scene3d>
            <a:camera prst="orthographicFront"/>
            <a:lightRig rig="soft" dir="t"/>
          </a:scene3d>
          <a:sp3d contourW="6350">
            <a:bevelT w="25400" h="25400" prst="angle"/>
            <a:contourClr>
              <a:srgbClr val="FF0000"/>
            </a:contourClr>
          </a:sp3d>
        </p:spPr>
        <p:txBody>
          <a:bodyPr wrap="square" rtlCol="0">
            <a:spAutoFit/>
          </a:bodyPr>
          <a:lstStyle/>
          <a:p>
            <a:pPr marL="180975" indent="-180975">
              <a:spcBef>
                <a:spcPts val="1200"/>
              </a:spcBef>
              <a:buClr>
                <a:srgbClr val="FF0000"/>
              </a:buClr>
              <a:buSzPct val="60000"/>
              <a:buFont typeface="Wingdings" pitchFamily="2" charset="2"/>
              <a:buChar char="v"/>
            </a:pP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โครงการงานก่อสร้างอื่นที่ไม่อยู่ในความหมายและขอบเขตของงานก่อสร้าง </a:t>
            </a:r>
            <a:r>
              <a:rPr lang="th-TH" sz="1800" b="1" dirty="0">
                <a:solidFill>
                  <a:srgbClr val="0000CC"/>
                </a:solidFill>
                <a:effectLst>
                  <a:innerShdw blurRad="63500" dist="50800" dir="2700000">
                    <a:prstClr val="black">
                      <a:alpha val="50000"/>
                    </a:prstClr>
                  </a:innerShdw>
                </a:effectLst>
                <a:latin typeface="EucrosiaUPC" pitchFamily="18" charset="-34"/>
                <a:cs typeface="EucrosiaUPC" pitchFamily="18" charset="-34"/>
              </a:rPr>
              <a:t>4 </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กลุ่มดังกล่าวโดยตรง    ให้พิจารณาในรายละเอียดของโครงสร้าง ลักษณะงาน และหรือขอบเขตของงานส่วนใหญ่ใกล้เคียงกับงานก่อสร้างใด ให้ใช้หลักเกณฑ์การคำนวณราคากลางงานก่อสร้างที่กำหนดสำหรับกลุ่มงานนั้นเป็นหลัก</a:t>
            </a:r>
            <a:b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b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ในกรณีที่เป็นโครงการงานก่อสร้าง  ซึ่</a:t>
            </a:r>
            <a:r>
              <a:rPr lang="th-TH" sz="1800" b="1" dirty="0">
                <a:solidFill>
                  <a:srgbClr val="000066"/>
                </a:solidFill>
                <a:effectLst>
                  <a:innerShdw blurRad="63500" dist="50800" dir="2700000">
                    <a:prstClr val="black">
                      <a:alpha val="50000"/>
                    </a:prstClr>
                  </a:innerShdw>
                </a:effectLst>
                <a:latin typeface="IrisUPC" pitchFamily="34" charset="-34"/>
                <a:cs typeface="IrisUPC" pitchFamily="34" charset="-34"/>
              </a:rPr>
              <a:t>ง</a:t>
            </a:r>
            <a:r>
              <a:rPr lang="th-TH" sz="1800" b="1" dirty="0">
                <a:solidFill>
                  <a:srgbClr val="285000"/>
                </a:solidFill>
                <a:effectLst>
                  <a:innerShdw blurRad="63500" dist="50800" dir="2700000">
                    <a:prstClr val="black">
                      <a:alpha val="50000"/>
                    </a:prstClr>
                  </a:innerShdw>
                </a:effectLst>
                <a:latin typeface="IrisUPC" pitchFamily="34" charset="-34"/>
                <a:cs typeface="IrisUPC" pitchFamily="34" charset="-34"/>
              </a:rPr>
              <a:t>ประกอบด้วยงานหรือโครงการก่อสร้างหลายโครงการ  มีความซับซ้อน   ใช้งบ-ประมาณมาก  มีลักษณะการก่อสร้างเป็นการเฉพาะ และหรือใช้เทคโนโลยีพิเศษ  ซึ่งแตกต่างไปจากความหมายและขอบเขตงาน- ก่อสร้าง </a:t>
            </a:r>
            <a:r>
              <a:rPr lang="th-TH" sz="1800" b="1" dirty="0">
                <a:solidFill>
                  <a:srgbClr val="285000"/>
                </a:solidFill>
                <a:effectLst>
                  <a:innerShdw blurRad="63500" dist="50800" dir="2700000">
                    <a:prstClr val="black">
                      <a:alpha val="50000"/>
                    </a:prstClr>
                  </a:innerShdw>
                </a:effectLst>
                <a:latin typeface="EucrosiaUPC" pitchFamily="18" charset="-34"/>
                <a:cs typeface="EucrosiaUPC" pitchFamily="18" charset="-34"/>
              </a:rPr>
              <a:t>4 </a:t>
            </a:r>
            <a:r>
              <a:rPr lang="th-TH" sz="1800" b="1" dirty="0">
                <a:solidFill>
                  <a:srgbClr val="285000"/>
                </a:solidFill>
                <a:effectLst>
                  <a:innerShdw blurRad="63500" dist="50800" dir="2700000">
                    <a:prstClr val="black">
                      <a:alpha val="50000"/>
                    </a:prstClr>
                  </a:innerShdw>
                </a:effectLst>
                <a:latin typeface="IrisUPC" pitchFamily="34" charset="-34"/>
                <a:cs typeface="IrisUPC" pitchFamily="34" charset="-34"/>
              </a:rPr>
              <a:t>กลุ่มตามที่กำหนด   และมิได้จัดจ้างก่อสร้างตามระเบียบว่าด้วยการพัสดุ   หรือเป็นโครงการงานก่อสร้างที่ได้รับอนุมัติหรือมีระเบียบหรือกฎหมายที่เกี่ยวข้องกำหนดให้ใช้วิธีการคำนวณราคากลางเป็นการเฉพาะ   ไม่อยู่ในข้อกำหนดการบังคับใช้ของหลักเกณฑ์การคำนวณราคากลางงานก่อสร้างนี้</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แต่อย่างไรก็ตาม หากโครงสร้างและลักษณะงานในส่วนใดสามารถนำหลักเกณฑ์การคำนวณราคากลางงานก่อสร้างนี้มาปรับใช้ได้      ก็สามารถที่จะพิจารณาปรับใช้ได้ตามความเหมาะสมและสอดคล้องตามข้อ-เท็จจริง </a:t>
            </a:r>
            <a:r>
              <a:rPr lang="th-TH" sz="1800" b="1" i="1" dirty="0">
                <a:solidFill>
                  <a:srgbClr val="7030A0"/>
                </a:solidFill>
                <a:effectLst>
                  <a:innerShdw blurRad="63500" dist="50800" dir="2700000">
                    <a:prstClr val="black">
                      <a:alpha val="50000"/>
                    </a:prstClr>
                  </a:innerShdw>
                </a:effectLst>
                <a:latin typeface="IrisUPC" pitchFamily="34" charset="-34"/>
                <a:cs typeface="IrisUPC" pitchFamily="34" charset="-34"/>
              </a:rPr>
              <a:t>(แนวทางและวิธีปฏิบัติเกี่ยวกับหลักเกณฑ์การคำนวณราคากลางงานก่อสร้าง  ข้อ </a:t>
            </a:r>
            <a:r>
              <a:rPr lang="th-TH" sz="1800" b="1" i="1" dirty="0">
                <a:solidFill>
                  <a:srgbClr val="7030A0"/>
                </a:solidFill>
                <a:effectLst>
                  <a:innerShdw blurRad="63500" dist="50800" dir="2700000">
                    <a:prstClr val="black">
                      <a:alpha val="50000"/>
                    </a:prstClr>
                  </a:innerShdw>
                </a:effectLst>
                <a:latin typeface="EucrosiaUPC" pitchFamily="18" charset="-34"/>
                <a:cs typeface="EucrosiaUPC" pitchFamily="18" charset="-34"/>
              </a:rPr>
              <a:t>7)</a:t>
            </a:r>
          </a:p>
          <a:p>
            <a:pPr marL="180975" indent="-180975">
              <a:spcBef>
                <a:spcPts val="1200"/>
              </a:spcBef>
              <a:buClr>
                <a:srgbClr val="FF0000"/>
              </a:buClr>
              <a:buSzPct val="60000"/>
              <a:buFont typeface="Wingdings" pitchFamily="2" charset="2"/>
              <a:buChar char="v"/>
            </a:pP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ในกรณีที่โครงการงานก่อสร้างซึ่งจัดจ้างก่อสร้างเป็นสัญญาเดียว  ประกอบด้วยงานหรือกลุ่มงานตามความหมายและขอบเขตของงานก่อสร้าง  มากกว่า </a:t>
            </a:r>
            <a:r>
              <a:rPr lang="th-TH" sz="1800" b="1" dirty="0">
                <a:solidFill>
                  <a:srgbClr val="0000CC"/>
                </a:solidFill>
                <a:effectLst>
                  <a:innerShdw blurRad="63500" dist="50800" dir="2700000">
                    <a:prstClr val="black">
                      <a:alpha val="50000"/>
                    </a:prstClr>
                  </a:innerShdw>
                </a:effectLst>
                <a:latin typeface="EucrosiaUPC" pitchFamily="18" charset="-34"/>
                <a:cs typeface="EucrosiaUPC" pitchFamily="18" charset="-34"/>
              </a:rPr>
              <a:t>1</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กลุ่มงาน </a:t>
            </a:r>
            <a:r>
              <a:rPr lang="en-US" sz="1800" b="1" dirty="0">
                <a:solidFill>
                  <a:srgbClr val="0000CC"/>
                </a:solidFill>
                <a:effectLst>
                  <a:innerShdw blurRad="63500" dist="50800" dir="2700000">
                    <a:prstClr val="black">
                      <a:alpha val="50000"/>
                    </a:prstClr>
                  </a:innerShdw>
                </a:effectLst>
                <a:latin typeface="IrisUPC" pitchFamily="34" charset="-34"/>
                <a:cs typeface="IrisUPC" pitchFamily="34" charset="-34"/>
              </a:rPr>
              <a:t>    </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และผู้มีหน้าที่คำนวณราคากลางได้พิจารณาแล้วเห็นว่าจะเป็นประโยชน์ต่อทางราชการยิ่งขึ้น   ก็สามารถแยกรายการงานก่อสร้างของโครงการงานก่อสร้างดังกล่าว ออกเป็นของแต่ละกลุ่มงาน    แล้วใช้หลักเกณฑ์การคำนวณราคากลางงานก่อสร้างที่กำหนดสำหรับแต่ละกลุ่มงานได้</a:t>
            </a:r>
            <a:r>
              <a:rPr lang="en-US" sz="1800" b="1" dirty="0">
                <a:solidFill>
                  <a:srgbClr val="0000CC"/>
                </a:solidFill>
                <a:effectLst>
                  <a:innerShdw blurRad="63500" dist="50800" dir="2700000">
                    <a:prstClr val="black">
                      <a:alpha val="50000"/>
                    </a:prstClr>
                  </a:innerShdw>
                </a:effectLst>
                <a:latin typeface="IrisUPC" pitchFamily="34" charset="-34"/>
                <a:cs typeface="IrisUPC" pitchFamily="34" charset="-34"/>
              </a:rPr>
              <a:t> </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โดยให้ใช้หลักเกณฑ์การคำนวณราคากลางงานก่อสร้างของกลุ่มงานที่มีปริมาณงานมากที่สุดเป็นหลัก</a:t>
            </a:r>
            <a:b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b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ในการหาค่า </a:t>
            </a:r>
            <a:r>
              <a:rPr lang="en-US" sz="1800" b="1" dirty="0">
                <a:solidFill>
                  <a:srgbClr val="0000CC"/>
                </a:solidFill>
                <a:effectLst>
                  <a:innerShdw blurRad="63500" dist="50800" dir="2700000">
                    <a:prstClr val="black">
                      <a:alpha val="50000"/>
                    </a:prstClr>
                  </a:innerShdw>
                </a:effectLst>
                <a:latin typeface="Angsana New" pitchFamily="18" charset="-34"/>
                <a:cs typeface="Angsana New" pitchFamily="18" charset="-34"/>
              </a:rPr>
              <a:t>Factor F</a:t>
            </a:r>
            <a:r>
              <a:rPr lang="en-US" sz="1800" b="1" dirty="0">
                <a:solidFill>
                  <a:srgbClr val="0000CC"/>
                </a:solidFill>
                <a:effectLst>
                  <a:innerShdw blurRad="63500" dist="50800" dir="2700000">
                    <a:prstClr val="black">
                      <a:alpha val="50000"/>
                    </a:prstClr>
                  </a:innerShdw>
                </a:effectLst>
                <a:latin typeface="IrisUPC" pitchFamily="34" charset="-34"/>
                <a:cs typeface="IrisUPC" pitchFamily="34" charset="-34"/>
              </a:rPr>
              <a:t> </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ให้นำค่างานต้นทุนรวมของทุกรายการงานก่อสร้างทั้งโครงการงานก่อสร้าง    ไปคำนวณหรือเทียบหาค่า </a:t>
            </a:r>
            <a:r>
              <a:rPr lang="en-US" sz="1800" b="1" dirty="0">
                <a:solidFill>
                  <a:srgbClr val="0000CC"/>
                </a:solidFill>
                <a:effectLst>
                  <a:innerShdw blurRad="63500" dist="50800" dir="2700000">
                    <a:prstClr val="black">
                      <a:alpha val="50000"/>
                    </a:prstClr>
                  </a:innerShdw>
                </a:effectLst>
                <a:latin typeface="Angsana New" pitchFamily="18" charset="-34"/>
                <a:cs typeface="Angsana New" pitchFamily="18" charset="-34"/>
              </a:rPr>
              <a:t>Factor F</a:t>
            </a:r>
            <a:r>
              <a:rPr lang="en-US" sz="1800" b="1" dirty="0">
                <a:solidFill>
                  <a:srgbClr val="0000CC"/>
                </a:solidFill>
                <a:effectLst>
                  <a:innerShdw blurRad="63500" dist="50800" dir="2700000">
                    <a:prstClr val="black">
                      <a:alpha val="50000"/>
                    </a:prstClr>
                  </a:innerShdw>
                </a:effectLst>
                <a:latin typeface="IrisUPC" pitchFamily="34" charset="-34"/>
                <a:cs typeface="IrisUPC" pitchFamily="34" charset="-34"/>
              </a:rPr>
              <a:t>  </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จากตาราง </a:t>
            </a:r>
            <a:r>
              <a:rPr lang="en-US" sz="1800" b="1" dirty="0">
                <a:solidFill>
                  <a:srgbClr val="0000CC"/>
                </a:solidFill>
                <a:effectLst>
                  <a:innerShdw blurRad="63500" dist="50800" dir="2700000">
                    <a:prstClr val="black">
                      <a:alpha val="50000"/>
                    </a:prstClr>
                  </a:innerShdw>
                </a:effectLst>
                <a:latin typeface="Angsana New" pitchFamily="18" charset="-34"/>
                <a:cs typeface="Angsana New" pitchFamily="18" charset="-34"/>
              </a:rPr>
              <a:t>Factor F   </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ที่เกี่ยวข้อง    เพื่อนำมาคำนวณกับค่างานต้นทุนตามหลักเกณฑ์และวิธีการที่กำหนดสำหรับแต่ละหลักเกณฑ์การคำนวณราคากลางงานก่อสร้าง   </a:t>
            </a:r>
            <a:r>
              <a:rPr lang="th-TH" sz="1800" b="1" dirty="0">
                <a:solidFill>
                  <a:srgbClr val="7030A0"/>
                </a:solidFill>
                <a:effectLst>
                  <a:innerShdw blurRad="63500" dist="50800" dir="2700000">
                    <a:prstClr val="black">
                      <a:alpha val="50000"/>
                    </a:prstClr>
                  </a:innerShdw>
                </a:effectLst>
                <a:latin typeface="IrisUPC" pitchFamily="34" charset="-34"/>
                <a:cs typeface="IrisUPC" pitchFamily="34" charset="-34"/>
              </a:rPr>
              <a:t> </a:t>
            </a:r>
            <a:r>
              <a:rPr lang="th-TH" sz="1800" b="1" i="1" dirty="0">
                <a:solidFill>
                  <a:srgbClr val="7030A0"/>
                </a:solidFill>
                <a:effectLst>
                  <a:innerShdw blurRad="63500" dist="50800" dir="2700000">
                    <a:prstClr val="black">
                      <a:alpha val="50000"/>
                    </a:prstClr>
                  </a:innerShdw>
                </a:effectLst>
                <a:latin typeface="IrisUPC" pitchFamily="34" charset="-34"/>
                <a:cs typeface="IrisUPC" pitchFamily="34" charset="-34"/>
              </a:rPr>
              <a:t>(แนวทางและวิธีปฏิบัติเกี่ยวกับหลักเกณฑ์การคำนวณราคากลาง</a:t>
            </a:r>
            <a:br>
              <a:rPr lang="th-TH" sz="1800" b="1" i="1" dirty="0">
                <a:solidFill>
                  <a:srgbClr val="7030A0"/>
                </a:solidFill>
                <a:effectLst>
                  <a:innerShdw blurRad="63500" dist="50800" dir="2700000">
                    <a:prstClr val="black">
                      <a:alpha val="50000"/>
                    </a:prstClr>
                  </a:innerShdw>
                </a:effectLst>
                <a:latin typeface="IrisUPC" pitchFamily="34" charset="-34"/>
                <a:cs typeface="IrisUPC" pitchFamily="34" charset="-34"/>
              </a:rPr>
            </a:br>
            <a:r>
              <a:rPr lang="th-TH" sz="1800" b="1" i="1" dirty="0">
                <a:solidFill>
                  <a:srgbClr val="7030A0"/>
                </a:solidFill>
                <a:effectLst>
                  <a:innerShdw blurRad="63500" dist="50800" dir="2700000">
                    <a:prstClr val="black">
                      <a:alpha val="50000"/>
                    </a:prstClr>
                  </a:innerShdw>
                </a:effectLst>
                <a:latin typeface="IrisUPC" pitchFamily="34" charset="-34"/>
                <a:cs typeface="IrisUPC" pitchFamily="34" charset="-34"/>
              </a:rPr>
              <a:t>งานก่อสร้าง  ข้อ </a:t>
            </a:r>
            <a:r>
              <a:rPr lang="th-TH" sz="1800" b="1" i="1" dirty="0">
                <a:solidFill>
                  <a:srgbClr val="7030A0"/>
                </a:solidFill>
                <a:effectLst>
                  <a:innerShdw blurRad="63500" dist="50800" dir="2700000">
                    <a:prstClr val="black">
                      <a:alpha val="50000"/>
                    </a:prstClr>
                  </a:innerShdw>
                </a:effectLst>
                <a:latin typeface="EucrosiaUPC" pitchFamily="18" charset="-34"/>
                <a:cs typeface="EucrosiaUPC" pitchFamily="18" charset="-34"/>
              </a:rPr>
              <a:t>8) </a:t>
            </a:r>
            <a:endParaRPr lang="th-TH" sz="1800" b="1" i="1" dirty="0">
              <a:solidFill>
                <a:srgbClr val="7030A0"/>
              </a:solidFill>
              <a:effectLst>
                <a:innerShdw blurRad="63500" dist="50800" dir="2700000">
                  <a:prstClr val="black">
                    <a:alpha val="50000"/>
                  </a:prstClr>
                </a:innerShdw>
              </a:effectLst>
              <a:latin typeface="IrisUPC" pitchFamily="34" charset="-34"/>
              <a:cs typeface="IrisUPC" pitchFamily="34" charset="-34"/>
            </a:endParaRPr>
          </a:p>
        </p:txBody>
      </p:sp>
      <p:sp>
        <p:nvSpPr>
          <p:cNvPr id="5" name="Text Box 19"/>
          <p:cNvSpPr txBox="1">
            <a:spLocks noChangeArrowheads="1"/>
          </p:cNvSpPr>
          <p:nvPr/>
        </p:nvSpPr>
        <p:spPr bwMode="auto">
          <a:xfrm>
            <a:off x="729196" y="287807"/>
            <a:ext cx="7669060" cy="495003"/>
          </a:xfrm>
          <a:prstGeom prst="rect">
            <a:avLst/>
          </a:prstGeom>
          <a:solidFill>
            <a:srgbClr val="261036"/>
          </a:solidFill>
          <a:ln w="12700" algn="ctr">
            <a:noFill/>
            <a:miter lim="800000"/>
            <a:headEnd/>
            <a:tailEnd/>
          </a:ln>
          <a:effectLst/>
          <a:scene3d>
            <a:camera prst="orthographicFront"/>
            <a:lightRig rig="soft" dir="t"/>
          </a:scene3d>
          <a:sp3d contourW="25400">
            <a:bevelT w="38100" h="38100" prst="angle"/>
            <a:bevelB w="38100" h="38100"/>
            <a:contourClr>
              <a:schemeClr val="bg1"/>
            </a:contourClr>
          </a:sp3d>
        </p:spPr>
        <p:txBody>
          <a:bodyPr anchor="b" anchorCtr="0">
            <a:noAutofit/>
            <a:sp3d extrusionH="152400" contourW="31750">
              <a:bevelT w="152400" h="152400"/>
              <a:bevelB w="152400" h="152400"/>
              <a:contourClr>
                <a:schemeClr val="bg1"/>
              </a:contourClr>
            </a:sp3d>
          </a:bodyPr>
          <a:lstStyle/>
          <a:p>
            <a:pPr algn="ctr" fontAlgn="base">
              <a:lnSpc>
                <a:spcPct val="70000"/>
              </a:lnSpc>
              <a:spcBef>
                <a:spcPct val="0"/>
              </a:spcBef>
              <a:spcAft>
                <a:spcPct val="0"/>
              </a:spcAft>
            </a:pPr>
            <a:r>
              <a:rPr lang="th-TH" b="1" dirty="0">
                <a:solidFill>
                  <a:srgbClr val="FFB7B7"/>
                </a:solidFill>
                <a:effectLst>
                  <a:glow rad="139700">
                    <a:srgbClr val="000000">
                      <a:satMod val="175000"/>
                      <a:alpha val="40000"/>
                    </a:srgbClr>
                  </a:glow>
                </a:effectLst>
                <a:latin typeface="Angsana New" pitchFamily="18" charset="-34"/>
                <a:cs typeface="IrisUPC" pitchFamily="34" charset="-34"/>
              </a:rPr>
              <a:t>ข้อกำหนดการใช้หลักเกณฑ์การคำนวณราคากลางงานก่อสร้าง (ต่อ)</a:t>
            </a:r>
          </a:p>
        </p:txBody>
      </p:sp>
      <p:pic>
        <p:nvPicPr>
          <p:cNvPr id="4" name="รูปภาพ 3"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
        <p:nvSpPr>
          <p:cNvPr id="6" name="ปุ่มปฏิบัติการ: กำหนดเอง 5">
            <a:hlinkClick r:id="rId3" action="ppaction://hlinksldjump" highlightClick="1"/>
          </p:cNvPr>
          <p:cNvSpPr/>
          <p:nvPr/>
        </p:nvSpPr>
        <p:spPr>
          <a:xfrm>
            <a:off x="1870950" y="6330454"/>
            <a:ext cx="45719" cy="46800"/>
          </a:xfrm>
          <a:prstGeom prst="actionButtonBlank">
            <a:avLst/>
          </a:prstGeom>
          <a:solidFill>
            <a:srgbClr val="FF00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7" name="ปุ่มปฏิบัติการ: กำหนดเอง 6">
            <a:hlinkClick r:id="rId4" action="ppaction://hlinksldjump" highlightClick="1"/>
          </p:cNvPr>
          <p:cNvSpPr/>
          <p:nvPr/>
        </p:nvSpPr>
        <p:spPr>
          <a:xfrm>
            <a:off x="6497240" y="3707979"/>
            <a:ext cx="45719" cy="46800"/>
          </a:xfrm>
          <a:prstGeom prst="actionButtonBlank">
            <a:avLst/>
          </a:prstGeom>
          <a:solidFill>
            <a:srgbClr val="FF00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Tree>
    <p:extLst>
      <p:ext uri="{BB962C8B-B14F-4D97-AF65-F5344CB8AC3E}">
        <p14:creationId xmlns:p14="http://schemas.microsoft.com/office/powerpoint/2010/main" val="2903157260"/>
      </p:ext>
    </p:extLst>
  </p:cSld>
  <p:clrMapOvr>
    <a:masterClrMapping/>
  </p:clrMapOvr>
  <p:transition spd="slow">
    <p:wedge/>
  </p:transition>
</p:sld>
</file>

<file path=ppt/slides/slide23.xml><?xml version="1.0" encoding="utf-8"?>
<p:sld xmlns:a="http://schemas.openxmlformats.org/drawingml/2006/main" xmlns:r="http://schemas.openxmlformats.org/officeDocument/2006/relationships" xmlns:p="http://schemas.openxmlformats.org/presentationml/2006/main">
  <p:cSld>
    <p:bg>
      <p:bgPr>
        <a:pattFill prst="smConfetti">
          <a:fgClr>
            <a:srgbClr val="76933D"/>
          </a:fgClr>
          <a:bgClr>
            <a:schemeClr val="bg1"/>
          </a:bgClr>
        </a:pattFill>
        <a:effectLst/>
      </p:bgPr>
    </p:bg>
    <p:spTree>
      <p:nvGrpSpPr>
        <p:cNvPr id="1" name=""/>
        <p:cNvGrpSpPr/>
        <p:nvPr/>
      </p:nvGrpSpPr>
      <p:grpSpPr>
        <a:xfrm>
          <a:off x="0" y="0"/>
          <a:ext cx="0" cy="0"/>
          <a:chOff x="0" y="0"/>
          <a:chExt cx="0" cy="0"/>
        </a:xfrm>
      </p:grpSpPr>
      <p:sp>
        <p:nvSpPr>
          <p:cNvPr id="27" name="Rectangle 24"/>
          <p:cNvSpPr>
            <a:spLocks noChangeArrowheads="1"/>
          </p:cNvSpPr>
          <p:nvPr/>
        </p:nvSpPr>
        <p:spPr bwMode="auto">
          <a:xfrm>
            <a:off x="214103" y="137460"/>
            <a:ext cx="8708973"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ctr" fontAlgn="base">
              <a:lnSpc>
                <a:spcPts val="2400"/>
              </a:lnSpc>
              <a:spcBef>
                <a:spcPct val="0"/>
              </a:spcBef>
              <a:spcAft>
                <a:spcPct val="0"/>
              </a:spcAft>
            </a:pPr>
            <a:r>
              <a:rPr lang="th-TH" sz="2600" b="1" dirty="0">
                <a:solidFill>
                  <a:srgbClr val="00009E"/>
                </a:solidFill>
                <a:effectLst>
                  <a:outerShdw blurRad="50800" dist="38100" dir="2700000" algn="tl" rotWithShape="0">
                    <a:schemeClr val="bg1">
                      <a:alpha val="40000"/>
                    </a:schemeClr>
                  </a:outerShdw>
                </a:effectLst>
                <a:latin typeface="IrisUPC" pitchFamily="34" charset="-34"/>
                <a:ea typeface="Times New Roman" pitchFamily="18" charset="0"/>
                <a:cs typeface="IrisUPC" pitchFamily="34" charset="-34"/>
              </a:rPr>
              <a:t>แผนภาพแสดงโครงสร้างโดยรวมของ</a:t>
            </a:r>
            <a:r>
              <a:rPr kumimoji="0" lang="th-TH" sz="2600" b="1" i="0" u="none" strike="noStrike" cap="none" normalizeH="0" baseline="0" dirty="0">
                <a:ln>
                  <a:noFill/>
                </a:ln>
                <a:solidFill>
                  <a:srgbClr val="00009E"/>
                </a:solidFill>
                <a:effectLst>
                  <a:outerShdw blurRad="50800" dist="38100" dir="2700000" algn="tl" rotWithShape="0">
                    <a:schemeClr val="bg1">
                      <a:alpha val="40000"/>
                    </a:schemeClr>
                  </a:outerShdw>
                </a:effectLst>
                <a:latin typeface="IrisUPC" pitchFamily="34" charset="-34"/>
                <a:ea typeface="Times New Roman" pitchFamily="18" charset="0"/>
                <a:cs typeface="IrisUPC" pitchFamily="34" charset="-34"/>
              </a:rPr>
              <a:t>หลักเกณฑ์การคำนวณราคากลางงานก่อสร้าง</a:t>
            </a:r>
          </a:p>
          <a:p>
            <a:pPr marR="0" lvl="0" algn="ctr" defTabSz="914400" rtl="0" eaLnBrk="1" fontAlgn="base" latinLnBrk="0" hangingPunct="1">
              <a:lnSpc>
                <a:spcPts val="2400"/>
              </a:lnSpc>
              <a:spcBef>
                <a:spcPct val="0"/>
              </a:spcBef>
              <a:spcAft>
                <a:spcPct val="0"/>
              </a:spcAft>
              <a:buClrTx/>
              <a:buSzTx/>
              <a:buFontTx/>
              <a:buNone/>
              <a:tabLst/>
            </a:pPr>
            <a:r>
              <a:rPr lang="th-TH" sz="2200" b="1" dirty="0">
                <a:solidFill>
                  <a:schemeClr val="accent3">
                    <a:lumMod val="50000"/>
                  </a:schemeClr>
                </a:solidFill>
                <a:effectLst>
                  <a:outerShdw blurRad="50800" dist="38100" dir="2700000" algn="tl" rotWithShape="0">
                    <a:schemeClr val="bg1">
                      <a:alpha val="40000"/>
                    </a:schemeClr>
                  </a:outerShdw>
                </a:effectLst>
                <a:latin typeface="IrisUPC" pitchFamily="34" charset="-34"/>
                <a:cs typeface="IrisUPC" pitchFamily="34" charset="-34"/>
              </a:rPr>
              <a:t>(ตามมติคณะรัฐมนตรีเมื่อวันที่ </a:t>
            </a:r>
            <a:r>
              <a:rPr lang="th-TH" sz="2200" b="1" dirty="0">
                <a:solidFill>
                  <a:schemeClr val="accent3">
                    <a:lumMod val="50000"/>
                  </a:schemeClr>
                </a:solidFill>
                <a:effectLst>
                  <a:outerShdw blurRad="50800" dist="38100" dir="2700000" algn="tl" rotWithShape="0">
                    <a:schemeClr val="bg1">
                      <a:alpha val="40000"/>
                    </a:schemeClr>
                  </a:outerShdw>
                </a:effectLst>
                <a:latin typeface="EucrosiaUPC" pitchFamily="18" charset="-34"/>
                <a:cs typeface="EucrosiaUPC" pitchFamily="18" charset="-34"/>
              </a:rPr>
              <a:t>13</a:t>
            </a:r>
            <a:r>
              <a:rPr lang="th-TH" sz="2200" b="1" dirty="0">
                <a:solidFill>
                  <a:schemeClr val="accent3">
                    <a:lumMod val="50000"/>
                  </a:schemeClr>
                </a:solidFill>
                <a:effectLst>
                  <a:outerShdw blurRad="50800" dist="38100" dir="2700000" algn="tl" rotWithShape="0">
                    <a:schemeClr val="bg1">
                      <a:alpha val="40000"/>
                    </a:schemeClr>
                  </a:outerShdw>
                </a:effectLst>
                <a:latin typeface="IrisUPC" pitchFamily="34" charset="-34"/>
                <a:cs typeface="IrisUPC" pitchFamily="34" charset="-34"/>
              </a:rPr>
              <a:t> มีนาคม </a:t>
            </a:r>
            <a:r>
              <a:rPr lang="th-TH" sz="2200" b="1" dirty="0">
                <a:solidFill>
                  <a:schemeClr val="accent3">
                    <a:lumMod val="50000"/>
                  </a:schemeClr>
                </a:solidFill>
                <a:effectLst>
                  <a:outerShdw blurRad="50800" dist="38100" dir="2700000" algn="tl" rotWithShape="0">
                    <a:schemeClr val="bg1">
                      <a:alpha val="40000"/>
                    </a:schemeClr>
                  </a:outerShdw>
                </a:effectLst>
                <a:latin typeface="EucrosiaUPC" pitchFamily="18" charset="-34"/>
                <a:cs typeface="EucrosiaUPC" pitchFamily="18" charset="-34"/>
              </a:rPr>
              <a:t>2555  และวันที่ 11 ตุลาคม 2559</a:t>
            </a:r>
            <a:r>
              <a:rPr lang="th-TH" sz="2200" b="1" dirty="0">
                <a:solidFill>
                  <a:schemeClr val="accent3">
                    <a:lumMod val="50000"/>
                  </a:schemeClr>
                </a:solidFill>
                <a:effectLst>
                  <a:outerShdw blurRad="50800" dist="38100" dir="2700000" algn="tl" rotWithShape="0">
                    <a:schemeClr val="bg1">
                      <a:alpha val="40000"/>
                    </a:schemeClr>
                  </a:outerShdw>
                </a:effectLst>
                <a:latin typeface="IrisUPC" pitchFamily="34" charset="-34"/>
                <a:cs typeface="IrisUPC" pitchFamily="34" charset="-34"/>
              </a:rPr>
              <a:t>)</a:t>
            </a:r>
            <a:endParaRPr kumimoji="0" lang="en-US" sz="2200" b="0" i="0" u="none" strike="noStrike" cap="none" normalizeH="0" baseline="0" dirty="0">
              <a:ln>
                <a:noFill/>
              </a:ln>
              <a:solidFill>
                <a:schemeClr val="accent3">
                  <a:lumMod val="50000"/>
                </a:schemeClr>
              </a:solidFill>
              <a:effectLst>
                <a:outerShdw blurRad="50800" dist="38100" dir="2700000" algn="tl" rotWithShape="0">
                  <a:schemeClr val="bg1">
                    <a:alpha val="40000"/>
                  </a:schemeClr>
                </a:outerShdw>
              </a:effectLst>
              <a:latin typeface="IrisUPC" pitchFamily="34" charset="-34"/>
              <a:cs typeface="IrisUPC" pitchFamily="34" charset="-34"/>
            </a:endParaRPr>
          </a:p>
        </p:txBody>
      </p:sp>
      <p:pic>
        <p:nvPicPr>
          <p:cNvPr id="29" name="รูปภาพ 28" descr="แบนฟุ้ง นูน copy.png"/>
          <p:cNvPicPr>
            <a:picLocks noChangeAspect="1"/>
          </p:cNvPicPr>
          <p:nvPr/>
        </p:nvPicPr>
        <p:blipFill>
          <a:blip r:embed="rId3" cstate="print"/>
          <a:stretch>
            <a:fillRect/>
          </a:stretch>
        </p:blipFill>
        <p:spPr>
          <a:xfrm>
            <a:off x="18106" y="6461910"/>
            <a:ext cx="370855" cy="379582"/>
          </a:xfrm>
          <a:prstGeom prst="rect">
            <a:avLst/>
          </a:prstGeom>
        </p:spPr>
      </p:pic>
      <p:grpSp>
        <p:nvGrpSpPr>
          <p:cNvPr id="18" name="กลุ่ม 17"/>
          <p:cNvGrpSpPr/>
          <p:nvPr/>
        </p:nvGrpSpPr>
        <p:grpSpPr>
          <a:xfrm>
            <a:off x="107504" y="1044139"/>
            <a:ext cx="8928992" cy="5712159"/>
            <a:chOff x="107504" y="1044139"/>
            <a:chExt cx="8928992" cy="5712159"/>
          </a:xfrm>
        </p:grpSpPr>
        <p:sp>
          <p:nvSpPr>
            <p:cNvPr id="4" name="กล่องข้อความ 2"/>
            <p:cNvSpPr txBox="1">
              <a:spLocks noChangeArrowheads="1"/>
            </p:cNvSpPr>
            <p:nvPr/>
          </p:nvSpPr>
          <p:spPr bwMode="auto">
            <a:xfrm>
              <a:off x="1563686" y="1044139"/>
              <a:ext cx="5760640" cy="711210"/>
            </a:xfrm>
            <a:prstGeom prst="rect">
              <a:avLst/>
            </a:prstGeom>
            <a:pattFill prst="lgConfetti">
              <a:fgClr>
                <a:schemeClr val="accent2">
                  <a:lumMod val="40000"/>
                  <a:lumOff val="60000"/>
                </a:schemeClr>
              </a:fgClr>
              <a:bgClr>
                <a:schemeClr val="bg1"/>
              </a:bgClr>
            </a:pattFill>
            <a:ln w="12700">
              <a:solidFill>
                <a:schemeClr val="accent5">
                  <a:lumMod val="75000"/>
                </a:schemeClr>
              </a:solidFill>
              <a:miter lim="800000"/>
              <a:headEnd/>
              <a:tailEnd/>
            </a:ln>
            <a:effectLst>
              <a:outerShdw blurRad="50800" dist="38100" dir="18900000" algn="bl" rotWithShape="0">
                <a:prstClr val="black">
                  <a:alpha val="40000"/>
                </a:prstClr>
              </a:outerShdw>
            </a:effectLst>
            <a:scene3d>
              <a:camera prst="orthographicFront"/>
              <a:lightRig rig="soft" dir="t"/>
            </a:scene3d>
            <a:sp3d>
              <a:bevelT w="57150" h="57150"/>
              <a:bevelB w="57150" h="57150"/>
            </a:sp3d>
          </p:spPr>
          <p:txBody>
            <a:bodyPr rot="0" vert="horz" wrap="square" lIns="91440" tIns="45720" rIns="91440" bIns="45720" anchor="ctr" anchorCtr="0">
              <a:noAutofit/>
              <a:sp3d extrusionH="57150" contourW="6350">
                <a:bevelT w="82550" h="44450" prst="artDeco"/>
                <a:contourClr>
                  <a:srgbClr val="800080"/>
                </a:contourClr>
              </a:sp3d>
            </a:bodyPr>
            <a:lstStyle/>
            <a:p>
              <a:pPr algn="ctr">
                <a:spcAft>
                  <a:spcPts val="0"/>
                </a:spcAft>
              </a:pPr>
              <a:r>
                <a:rPr lang="th-TH" sz="3200" b="1" dirty="0">
                  <a:solidFill>
                    <a:srgbClr val="333399"/>
                  </a:solidFill>
                  <a:effectLst/>
                  <a:latin typeface="IrisUPC" pitchFamily="34" charset="-34"/>
                  <a:ea typeface="Times New Roman"/>
                  <a:cs typeface="IrisUPC" pitchFamily="34" charset="-34"/>
                </a:rPr>
                <a:t>หลักเกณฑ์การคำนวณราคากลางงานก่อสร้าง</a:t>
              </a:r>
              <a:endParaRPr lang="en-US" sz="3200" dirty="0">
                <a:solidFill>
                  <a:srgbClr val="333399"/>
                </a:solidFill>
                <a:effectLst/>
                <a:latin typeface="IrisUPC" pitchFamily="34" charset="-34"/>
                <a:ea typeface="Times New Roman"/>
                <a:cs typeface="IrisUPC" pitchFamily="34" charset="-34"/>
              </a:endParaRPr>
            </a:p>
          </p:txBody>
        </p:sp>
        <p:sp>
          <p:nvSpPr>
            <p:cNvPr id="5" name="กล่องข้อความ 2"/>
            <p:cNvSpPr txBox="1">
              <a:spLocks noChangeArrowheads="1"/>
            </p:cNvSpPr>
            <p:nvPr/>
          </p:nvSpPr>
          <p:spPr bwMode="auto">
            <a:xfrm>
              <a:off x="4334175" y="2395114"/>
              <a:ext cx="4630313" cy="952825"/>
            </a:xfrm>
            <a:prstGeom prst="rect">
              <a:avLst/>
            </a:prstGeom>
            <a:pattFill prst="lgConfetti">
              <a:fgClr>
                <a:schemeClr val="accent6">
                  <a:lumMod val="40000"/>
                  <a:lumOff val="60000"/>
                </a:schemeClr>
              </a:fgClr>
              <a:bgClr>
                <a:schemeClr val="bg1"/>
              </a:bgClr>
            </a:pattFill>
            <a:ln w="12700">
              <a:solidFill>
                <a:srgbClr val="003300"/>
              </a:solidFill>
              <a:miter lim="800000"/>
              <a:headEnd/>
              <a:tailEnd/>
            </a:ln>
            <a:effectLst>
              <a:outerShdw blurRad="50800" dist="38100" dir="18900000" algn="bl" rotWithShape="0">
                <a:prstClr val="black">
                  <a:alpha val="40000"/>
                </a:prstClr>
              </a:outerShdw>
            </a:effectLst>
            <a:scene3d>
              <a:camera prst="orthographicFront"/>
              <a:lightRig rig="soft" dir="t"/>
            </a:scene3d>
            <a:sp3d contourW="25400">
              <a:bevelT w="50800" h="50800" prst="angle"/>
              <a:bevelB w="0" h="0"/>
              <a:contourClr>
                <a:schemeClr val="bg1"/>
              </a:contourClr>
            </a:sp3d>
          </p:spPr>
          <p:txBody>
            <a:bodyPr rot="0" vert="horz" wrap="square" lIns="91440" tIns="45720" rIns="91440" bIns="45720" anchor="ctr" anchorCtr="0">
              <a:spAutoFit/>
              <a:sp3d contourW="12700">
                <a:contourClr>
                  <a:schemeClr val="accent2">
                    <a:lumMod val="60000"/>
                    <a:lumOff val="40000"/>
                  </a:schemeClr>
                </a:contourClr>
              </a:sp3d>
            </a:bodyPr>
            <a:lstStyle/>
            <a:p>
              <a:pPr algn="ctr">
                <a:lnSpc>
                  <a:spcPts val="2200"/>
                </a:lnSpc>
                <a:spcAft>
                  <a:spcPts val="0"/>
                </a:spcAft>
              </a:pPr>
              <a:r>
                <a:rPr lang="th-TH" sz="2200" b="1" dirty="0">
                  <a:solidFill>
                    <a:srgbClr val="004600"/>
                  </a:solidFill>
                  <a:effectLst>
                    <a:innerShdw blurRad="63500" dist="50800" dir="18900000">
                      <a:prstClr val="black">
                        <a:alpha val="50000"/>
                      </a:prstClr>
                    </a:innerShdw>
                  </a:effectLst>
                  <a:latin typeface="IrisUPC" pitchFamily="34" charset="-34"/>
                  <a:ea typeface="Times New Roman"/>
                  <a:cs typeface="IrisUPC" pitchFamily="34" charset="-34"/>
                </a:rPr>
                <a:t>หลักเกณฑ์การคำนวณราคากลางงานก่อสร้างอาคาร</a:t>
              </a:r>
              <a:br>
                <a:rPr lang="th-TH" sz="2200" b="1" dirty="0">
                  <a:solidFill>
                    <a:srgbClr val="004600"/>
                  </a:solidFill>
                  <a:effectLst>
                    <a:innerShdw blurRad="63500" dist="50800" dir="18900000">
                      <a:prstClr val="black">
                        <a:alpha val="50000"/>
                      </a:prstClr>
                    </a:innerShdw>
                  </a:effectLst>
                  <a:latin typeface="IrisUPC" pitchFamily="34" charset="-34"/>
                  <a:ea typeface="Times New Roman"/>
                  <a:cs typeface="IrisUPC" pitchFamily="34" charset="-34"/>
                </a:rPr>
              </a:br>
              <a:r>
                <a:rPr lang="th-TH" sz="2200" b="1" dirty="0">
                  <a:solidFill>
                    <a:srgbClr val="004600"/>
                  </a:solidFill>
                  <a:effectLst>
                    <a:innerShdw blurRad="63500" dist="50800" dir="18900000">
                      <a:prstClr val="black">
                        <a:alpha val="50000"/>
                      </a:prstClr>
                    </a:innerShdw>
                  </a:effectLst>
                  <a:latin typeface="IrisUPC" pitchFamily="34" charset="-34"/>
                  <a:ea typeface="Times New Roman"/>
                  <a:cs typeface="IrisUPC" pitchFamily="34" charset="-34"/>
                </a:rPr>
                <a:t>หลักเกณฑ์การคำนวณราคากลางงานก่อสร้างทางฯ </a:t>
              </a:r>
            </a:p>
            <a:p>
              <a:pPr algn="ctr">
                <a:lnSpc>
                  <a:spcPts val="2200"/>
                </a:lnSpc>
                <a:spcAft>
                  <a:spcPts val="0"/>
                </a:spcAft>
              </a:pPr>
              <a:r>
                <a:rPr lang="th-TH" sz="2200" b="1" dirty="0">
                  <a:solidFill>
                    <a:srgbClr val="004600"/>
                  </a:solidFill>
                  <a:effectLst>
                    <a:innerShdw blurRad="63500" dist="50800" dir="18900000">
                      <a:prstClr val="black">
                        <a:alpha val="50000"/>
                      </a:prstClr>
                    </a:innerShdw>
                  </a:effectLst>
                  <a:latin typeface="IrisUPC" pitchFamily="34" charset="-34"/>
                  <a:ea typeface="Times New Roman"/>
                  <a:cs typeface="IrisUPC" pitchFamily="34" charset="-34"/>
                </a:rPr>
                <a:t>หลักเกณฑ์การคำนวณราคากลางงานก่อสร้างชลประทาน</a:t>
              </a:r>
              <a:endParaRPr lang="en-US" sz="2200" dirty="0">
                <a:solidFill>
                  <a:srgbClr val="004600"/>
                </a:solidFill>
                <a:effectLst>
                  <a:innerShdw blurRad="63500" dist="50800" dir="18900000">
                    <a:prstClr val="black">
                      <a:alpha val="50000"/>
                    </a:prstClr>
                  </a:innerShdw>
                </a:effectLst>
                <a:latin typeface="IrisUPC" pitchFamily="34" charset="-34"/>
                <a:ea typeface="Times New Roman"/>
                <a:cs typeface="IrisUPC" pitchFamily="34" charset="-34"/>
              </a:endParaRPr>
            </a:p>
          </p:txBody>
        </p:sp>
        <p:sp>
          <p:nvSpPr>
            <p:cNvPr id="6" name="กล่องข้อความ 2"/>
            <p:cNvSpPr txBox="1">
              <a:spLocks noChangeArrowheads="1"/>
            </p:cNvSpPr>
            <p:nvPr/>
          </p:nvSpPr>
          <p:spPr bwMode="auto">
            <a:xfrm>
              <a:off x="236280" y="2388315"/>
              <a:ext cx="3721472" cy="768243"/>
            </a:xfrm>
            <a:prstGeom prst="rect">
              <a:avLst/>
            </a:prstGeom>
            <a:pattFill prst="lgConfetti">
              <a:fgClr>
                <a:schemeClr val="accent6">
                  <a:lumMod val="40000"/>
                  <a:lumOff val="60000"/>
                </a:schemeClr>
              </a:fgClr>
              <a:bgClr>
                <a:schemeClr val="bg1"/>
              </a:bgClr>
            </a:pattFill>
            <a:ln w="12700">
              <a:solidFill>
                <a:srgbClr val="003300"/>
              </a:solidFill>
              <a:miter lim="800000"/>
              <a:headEnd/>
              <a:tailEnd/>
            </a:ln>
            <a:effectLst>
              <a:outerShdw blurRad="50800" dist="38100" dir="18900000" algn="bl" rotWithShape="0">
                <a:prstClr val="black">
                  <a:alpha val="40000"/>
                </a:prstClr>
              </a:outerShdw>
            </a:effectLst>
            <a:scene3d>
              <a:camera prst="orthographicFront"/>
              <a:lightRig rig="soft" dir="t"/>
            </a:scene3d>
            <a:sp3d contourW="25400">
              <a:bevelT w="50800" h="50800" prst="angle"/>
              <a:bevelB w="0" h="0"/>
              <a:contourClr>
                <a:schemeClr val="bg1"/>
              </a:contourClr>
            </a:sp3d>
          </p:spPr>
          <p:txBody>
            <a:bodyPr rot="0" vert="horz" wrap="square" lIns="91440" tIns="45720" rIns="91440" bIns="45720" anchor="ctr" anchorCtr="0">
              <a:noAutofit/>
              <a:sp3d contourW="12700">
                <a:contourClr>
                  <a:schemeClr val="accent2">
                    <a:lumMod val="60000"/>
                    <a:lumOff val="40000"/>
                  </a:schemeClr>
                </a:contourClr>
              </a:sp3d>
            </a:bodyPr>
            <a:lstStyle/>
            <a:p>
              <a:pPr algn="ctr">
                <a:lnSpc>
                  <a:spcPts val="2200"/>
                </a:lnSpc>
                <a:spcAft>
                  <a:spcPts val="0"/>
                </a:spcAft>
              </a:pPr>
              <a:r>
                <a:rPr lang="th-TH" sz="2200" b="1" dirty="0">
                  <a:solidFill>
                    <a:srgbClr val="004600"/>
                  </a:solidFill>
                  <a:effectLst>
                    <a:innerShdw blurRad="63500" dist="50800" dir="18900000">
                      <a:prstClr val="black">
                        <a:alpha val="50000"/>
                      </a:prstClr>
                    </a:innerShdw>
                  </a:effectLst>
                  <a:latin typeface="IrisUPC" pitchFamily="34" charset="-34"/>
                  <a:ea typeface="Times New Roman"/>
                  <a:cs typeface="IrisUPC" pitchFamily="34" charset="-34"/>
                </a:rPr>
                <a:t>แนวทางและวิธีปฏิบัติเกี่ยวกับหลักเกณฑ์</a:t>
              </a:r>
            </a:p>
            <a:p>
              <a:pPr algn="ctr">
                <a:lnSpc>
                  <a:spcPts val="2200"/>
                </a:lnSpc>
                <a:spcAft>
                  <a:spcPts val="0"/>
                </a:spcAft>
              </a:pPr>
              <a:r>
                <a:rPr lang="th-TH" sz="2200" b="1" dirty="0">
                  <a:solidFill>
                    <a:srgbClr val="004600"/>
                  </a:solidFill>
                  <a:effectLst>
                    <a:innerShdw blurRad="63500" dist="50800" dir="18900000">
                      <a:prstClr val="black">
                        <a:alpha val="50000"/>
                      </a:prstClr>
                    </a:innerShdw>
                  </a:effectLst>
                  <a:latin typeface="IrisUPC" pitchFamily="34" charset="-34"/>
                  <a:ea typeface="Times New Roman"/>
                  <a:cs typeface="IrisUPC" pitchFamily="34" charset="-34"/>
                </a:rPr>
                <a:t>การคำนวณราคากลางงานก่อสร้าง</a:t>
              </a:r>
              <a:endParaRPr lang="en-US" sz="2200" dirty="0">
                <a:solidFill>
                  <a:srgbClr val="004600"/>
                </a:solidFill>
                <a:effectLst>
                  <a:innerShdw blurRad="63500" dist="50800" dir="18900000">
                    <a:prstClr val="black">
                      <a:alpha val="50000"/>
                    </a:prstClr>
                  </a:innerShdw>
                </a:effectLst>
                <a:latin typeface="IrisUPC" pitchFamily="34" charset="-34"/>
                <a:ea typeface="Times New Roman"/>
                <a:cs typeface="IrisUPC" pitchFamily="34" charset="-34"/>
              </a:endParaRPr>
            </a:p>
          </p:txBody>
        </p:sp>
        <p:sp>
          <p:nvSpPr>
            <p:cNvPr id="7" name="กล่องข้อความ 2"/>
            <p:cNvSpPr txBox="1">
              <a:spLocks noChangeArrowheads="1"/>
            </p:cNvSpPr>
            <p:nvPr/>
          </p:nvSpPr>
          <p:spPr bwMode="auto">
            <a:xfrm>
              <a:off x="107504" y="4480574"/>
              <a:ext cx="2232247" cy="656590"/>
            </a:xfrm>
            <a:prstGeom prst="rect">
              <a:avLst/>
            </a:prstGeom>
            <a:pattFill prst="lgConfetti">
              <a:fgClr>
                <a:schemeClr val="accent4">
                  <a:lumMod val="40000"/>
                  <a:lumOff val="60000"/>
                </a:schemeClr>
              </a:fgClr>
              <a:bgClr>
                <a:schemeClr val="bg1"/>
              </a:bgClr>
            </a:pattFill>
            <a:ln w="12700">
              <a:solidFill>
                <a:srgbClr val="7030A0"/>
              </a:solidFill>
              <a:miter lim="800000"/>
              <a:headEnd/>
              <a:tailEnd/>
            </a:ln>
            <a:effectLst>
              <a:outerShdw blurRad="50800" dist="38100" dir="18900000" algn="bl" rotWithShape="0">
                <a:prstClr val="black">
                  <a:alpha val="40000"/>
                </a:prstClr>
              </a:outerShdw>
            </a:effectLst>
            <a:scene3d>
              <a:camera prst="orthographicFront"/>
              <a:lightRig rig="soft" dir="t"/>
            </a:scene3d>
            <a:sp3d>
              <a:bevelT w="57150" h="57150"/>
              <a:bevelB w="57150" h="57150"/>
            </a:sp3d>
          </p:spPr>
          <p:txBody>
            <a:bodyPr rot="0" vert="horz" wrap="square" lIns="91440" tIns="45720" rIns="91440" bIns="45720" anchor="t" anchorCtr="0">
              <a:spAutoFit/>
            </a:bodyPr>
            <a:lstStyle/>
            <a:p>
              <a:pPr algn="ctr">
                <a:lnSpc>
                  <a:spcPts val="2200"/>
                </a:lnSpc>
                <a:spcAft>
                  <a:spcPts val="0"/>
                </a:spcAft>
              </a:pPr>
              <a:r>
                <a:rPr lang="th-TH" sz="2000" b="1" dirty="0">
                  <a:solidFill>
                    <a:srgbClr val="003300"/>
                  </a:solidFill>
                  <a:effectLst>
                    <a:innerShdw blurRad="63500" dist="50800">
                      <a:prstClr val="black">
                        <a:alpha val="50000"/>
                      </a:prstClr>
                    </a:innerShdw>
                  </a:effectLst>
                  <a:latin typeface="IrisUPC" pitchFamily="34" charset="-34"/>
                  <a:ea typeface="Times New Roman"/>
                  <a:cs typeface="IrisUPC" pitchFamily="34" charset="-34"/>
                </a:rPr>
                <a:t>หลักเกณฑ์การคำนวณ</a:t>
              </a:r>
            </a:p>
            <a:p>
              <a:pPr algn="ctr">
                <a:lnSpc>
                  <a:spcPts val="2200"/>
                </a:lnSpc>
                <a:spcAft>
                  <a:spcPts val="0"/>
                </a:spcAft>
              </a:pPr>
              <a:r>
                <a:rPr lang="th-TH" sz="2000" b="1" dirty="0">
                  <a:solidFill>
                    <a:srgbClr val="003300"/>
                  </a:solidFill>
                  <a:effectLst>
                    <a:innerShdw blurRad="63500" dist="50800">
                      <a:prstClr val="black">
                        <a:alpha val="50000"/>
                      </a:prstClr>
                    </a:innerShdw>
                  </a:effectLst>
                  <a:latin typeface="IrisUPC" pitchFamily="34" charset="-34"/>
                  <a:ea typeface="Times New Roman"/>
                  <a:cs typeface="IrisUPC" pitchFamily="34" charset="-34"/>
                </a:rPr>
                <a:t>ค่างานต้นทุน (</a:t>
              </a:r>
              <a:r>
                <a:rPr lang="en-US" sz="2000" b="1" dirty="0">
                  <a:solidFill>
                    <a:srgbClr val="003300"/>
                  </a:solidFill>
                  <a:effectLst>
                    <a:innerShdw blurRad="63500" dist="50800">
                      <a:prstClr val="black">
                        <a:alpha val="50000"/>
                      </a:prstClr>
                    </a:innerShdw>
                  </a:effectLst>
                  <a:latin typeface="IrisUPC" pitchFamily="34" charset="-34"/>
                  <a:ea typeface="Times New Roman"/>
                  <a:cs typeface="IrisUPC" pitchFamily="34" charset="-34"/>
                </a:rPr>
                <a:t>Direct Cost</a:t>
              </a:r>
              <a:r>
                <a:rPr lang="th-TH" sz="2000" b="1" dirty="0">
                  <a:solidFill>
                    <a:srgbClr val="003300"/>
                  </a:solidFill>
                  <a:effectLst>
                    <a:innerShdw blurRad="63500" dist="50800">
                      <a:prstClr val="black">
                        <a:alpha val="50000"/>
                      </a:prstClr>
                    </a:innerShdw>
                  </a:effectLst>
                  <a:latin typeface="IrisUPC" pitchFamily="34" charset="-34"/>
                  <a:ea typeface="Times New Roman"/>
                  <a:cs typeface="IrisUPC" pitchFamily="34" charset="-34"/>
                </a:rPr>
                <a:t>)</a:t>
              </a:r>
              <a:endParaRPr lang="en-US" sz="2000" dirty="0">
                <a:solidFill>
                  <a:srgbClr val="003300"/>
                </a:solidFill>
                <a:effectLst>
                  <a:innerShdw blurRad="63500" dist="50800">
                    <a:prstClr val="black">
                      <a:alpha val="50000"/>
                    </a:prstClr>
                  </a:innerShdw>
                </a:effectLst>
                <a:latin typeface="IrisUPC" pitchFamily="34" charset="-34"/>
                <a:ea typeface="Times New Roman"/>
                <a:cs typeface="IrisUPC" pitchFamily="34" charset="-34"/>
              </a:endParaRPr>
            </a:p>
          </p:txBody>
        </p:sp>
        <p:sp>
          <p:nvSpPr>
            <p:cNvPr id="8" name="กล่องข้อความ 2"/>
            <p:cNvSpPr txBox="1">
              <a:spLocks noChangeArrowheads="1"/>
            </p:cNvSpPr>
            <p:nvPr/>
          </p:nvSpPr>
          <p:spPr bwMode="auto">
            <a:xfrm>
              <a:off x="2445882" y="4480240"/>
              <a:ext cx="2304818" cy="656590"/>
            </a:xfrm>
            <a:prstGeom prst="rect">
              <a:avLst/>
            </a:prstGeom>
            <a:pattFill prst="lgConfetti">
              <a:fgClr>
                <a:schemeClr val="accent4">
                  <a:lumMod val="40000"/>
                  <a:lumOff val="60000"/>
                </a:schemeClr>
              </a:fgClr>
              <a:bgClr>
                <a:schemeClr val="bg1"/>
              </a:bgClr>
            </a:pattFill>
            <a:ln w="12700">
              <a:solidFill>
                <a:srgbClr val="7030A0"/>
              </a:solidFill>
              <a:miter lim="800000"/>
              <a:headEnd/>
              <a:tailEnd/>
            </a:ln>
            <a:effectLst>
              <a:outerShdw blurRad="50800" dist="38100" dir="18900000" algn="bl" rotWithShape="0">
                <a:prstClr val="black">
                  <a:alpha val="40000"/>
                </a:prstClr>
              </a:outerShdw>
            </a:effectLst>
            <a:scene3d>
              <a:camera prst="orthographicFront"/>
              <a:lightRig rig="soft" dir="t"/>
            </a:scene3d>
            <a:sp3d>
              <a:bevelT w="57150" h="57150"/>
              <a:bevelB w="57150" h="57150"/>
            </a:sp3d>
          </p:spPr>
          <p:txBody>
            <a:bodyPr rot="0" vert="horz" wrap="square" lIns="91440" tIns="45720" rIns="91440" bIns="45720" anchor="t" anchorCtr="0">
              <a:spAutoFit/>
            </a:bodyPr>
            <a:lstStyle/>
            <a:p>
              <a:pPr algn="ctr">
                <a:lnSpc>
                  <a:spcPts val="2200"/>
                </a:lnSpc>
                <a:spcAft>
                  <a:spcPts val="0"/>
                </a:spcAft>
              </a:pPr>
              <a:r>
                <a:rPr lang="th-TH" sz="2000" b="1" dirty="0">
                  <a:solidFill>
                    <a:srgbClr val="003300"/>
                  </a:solidFill>
                  <a:effectLst>
                    <a:innerShdw blurRad="63500" dist="50800">
                      <a:prstClr val="black">
                        <a:alpha val="50000"/>
                      </a:prstClr>
                    </a:innerShdw>
                  </a:effectLst>
                  <a:latin typeface="IrisUPC" pitchFamily="34" charset="-34"/>
                  <a:ea typeface="Times New Roman"/>
                  <a:cs typeface="IrisUPC" pitchFamily="34" charset="-34"/>
                </a:rPr>
                <a:t>ค่าใช้จ่ายในการดำเนินงานก่อสร้าง (</a:t>
              </a:r>
              <a:r>
                <a:rPr lang="en-US" sz="2000" b="1" dirty="0">
                  <a:solidFill>
                    <a:srgbClr val="003300"/>
                  </a:solidFill>
                  <a:effectLst>
                    <a:innerShdw blurRad="63500" dist="50800">
                      <a:prstClr val="black">
                        <a:alpha val="50000"/>
                      </a:prstClr>
                    </a:innerShdw>
                  </a:effectLst>
                  <a:latin typeface="IrisUPC" pitchFamily="34" charset="-34"/>
                  <a:ea typeface="Times New Roman"/>
                  <a:cs typeface="IrisUPC" pitchFamily="34" charset="-34"/>
                </a:rPr>
                <a:t>Indirect Cost</a:t>
              </a:r>
              <a:r>
                <a:rPr lang="th-TH" sz="2000" b="1" dirty="0">
                  <a:solidFill>
                    <a:srgbClr val="003300"/>
                  </a:solidFill>
                  <a:effectLst>
                    <a:innerShdw blurRad="63500" dist="50800">
                      <a:prstClr val="black">
                        <a:alpha val="50000"/>
                      </a:prstClr>
                    </a:innerShdw>
                  </a:effectLst>
                  <a:latin typeface="IrisUPC" pitchFamily="34" charset="-34"/>
                  <a:ea typeface="Times New Roman"/>
                  <a:cs typeface="IrisUPC" pitchFamily="34" charset="-34"/>
                </a:rPr>
                <a:t>)</a:t>
              </a:r>
              <a:endParaRPr lang="en-US" sz="2000" dirty="0">
                <a:solidFill>
                  <a:srgbClr val="003300"/>
                </a:solidFill>
                <a:effectLst>
                  <a:innerShdw blurRad="63500" dist="50800">
                    <a:prstClr val="black">
                      <a:alpha val="50000"/>
                    </a:prstClr>
                  </a:innerShdw>
                </a:effectLst>
                <a:latin typeface="IrisUPC" pitchFamily="34" charset="-34"/>
                <a:ea typeface="Times New Roman"/>
                <a:cs typeface="IrisUPC" pitchFamily="34" charset="-34"/>
              </a:endParaRPr>
            </a:p>
          </p:txBody>
        </p:sp>
        <p:sp>
          <p:nvSpPr>
            <p:cNvPr id="9" name="กล่องข้อความ 2"/>
            <p:cNvSpPr txBox="1">
              <a:spLocks noChangeArrowheads="1"/>
            </p:cNvSpPr>
            <p:nvPr/>
          </p:nvSpPr>
          <p:spPr bwMode="auto">
            <a:xfrm>
              <a:off x="4860588" y="4480240"/>
              <a:ext cx="1746298" cy="656590"/>
            </a:xfrm>
            <a:prstGeom prst="rect">
              <a:avLst/>
            </a:prstGeom>
            <a:pattFill prst="lgConfetti">
              <a:fgClr>
                <a:schemeClr val="accent4">
                  <a:lumMod val="40000"/>
                  <a:lumOff val="60000"/>
                </a:schemeClr>
              </a:fgClr>
              <a:bgClr>
                <a:schemeClr val="bg1"/>
              </a:bgClr>
            </a:pattFill>
            <a:ln w="12700">
              <a:solidFill>
                <a:srgbClr val="7030A0"/>
              </a:solidFill>
              <a:miter lim="800000"/>
              <a:headEnd/>
              <a:tailEnd/>
            </a:ln>
            <a:effectLst>
              <a:outerShdw blurRad="50800" dist="38100" dir="18900000" algn="bl" rotWithShape="0">
                <a:prstClr val="black">
                  <a:alpha val="40000"/>
                </a:prstClr>
              </a:outerShdw>
            </a:effectLst>
            <a:scene3d>
              <a:camera prst="orthographicFront"/>
              <a:lightRig rig="soft" dir="t"/>
            </a:scene3d>
            <a:sp3d>
              <a:bevelT w="57150" h="57150"/>
              <a:bevelB w="57150" h="57150"/>
            </a:sp3d>
          </p:spPr>
          <p:txBody>
            <a:bodyPr rot="0" vert="horz" wrap="square" lIns="91440" tIns="45720" rIns="91440" bIns="45720" anchor="t" anchorCtr="0">
              <a:spAutoFit/>
            </a:bodyPr>
            <a:lstStyle/>
            <a:p>
              <a:pPr algn="ctr">
                <a:lnSpc>
                  <a:spcPts val="2200"/>
                </a:lnSpc>
                <a:spcAft>
                  <a:spcPts val="0"/>
                </a:spcAft>
              </a:pPr>
              <a:r>
                <a:rPr lang="th-TH" sz="2000" b="1" dirty="0">
                  <a:solidFill>
                    <a:srgbClr val="003300"/>
                  </a:solidFill>
                  <a:effectLst>
                    <a:innerShdw blurRad="63500" dist="50800">
                      <a:prstClr val="black">
                        <a:alpha val="50000"/>
                      </a:prstClr>
                    </a:innerShdw>
                  </a:effectLst>
                  <a:latin typeface="IrisUPC" pitchFamily="34" charset="-34"/>
                  <a:ea typeface="Times New Roman"/>
                  <a:cs typeface="IrisUPC" pitchFamily="34" charset="-34"/>
                </a:rPr>
                <a:t>ค่าใช้จ่ายพิเศษ</a:t>
              </a:r>
              <a:br>
                <a:rPr lang="th-TH" sz="2000" b="1" dirty="0">
                  <a:solidFill>
                    <a:srgbClr val="003300"/>
                  </a:solidFill>
                  <a:effectLst>
                    <a:innerShdw blurRad="63500" dist="50800">
                      <a:prstClr val="black">
                        <a:alpha val="50000"/>
                      </a:prstClr>
                    </a:innerShdw>
                  </a:effectLst>
                  <a:latin typeface="IrisUPC" pitchFamily="34" charset="-34"/>
                  <a:ea typeface="Times New Roman"/>
                  <a:cs typeface="IrisUPC" pitchFamily="34" charset="-34"/>
                </a:rPr>
              </a:br>
              <a:r>
                <a:rPr lang="th-TH" sz="2000" b="1" dirty="0">
                  <a:solidFill>
                    <a:srgbClr val="003300"/>
                  </a:solidFill>
                  <a:effectLst>
                    <a:innerShdw blurRad="63500" dist="50800">
                      <a:prstClr val="black">
                        <a:alpha val="50000"/>
                      </a:prstClr>
                    </a:innerShdw>
                  </a:effectLst>
                  <a:latin typeface="IrisUPC" pitchFamily="34" charset="-34"/>
                  <a:ea typeface="Times New Roman"/>
                  <a:cs typeface="IrisUPC" pitchFamily="34" charset="-34"/>
                </a:rPr>
                <a:t>ตามข้อกำหนดฯ</a:t>
              </a:r>
              <a:endParaRPr lang="en-US" sz="2000" dirty="0">
                <a:solidFill>
                  <a:srgbClr val="003300"/>
                </a:solidFill>
                <a:effectLst>
                  <a:innerShdw blurRad="63500" dist="50800">
                    <a:prstClr val="black">
                      <a:alpha val="50000"/>
                    </a:prstClr>
                  </a:innerShdw>
                </a:effectLst>
                <a:latin typeface="IrisUPC" pitchFamily="34" charset="-34"/>
                <a:ea typeface="Times New Roman"/>
                <a:cs typeface="IrisUPC" pitchFamily="34" charset="-34"/>
              </a:endParaRPr>
            </a:p>
          </p:txBody>
        </p:sp>
        <p:sp>
          <p:nvSpPr>
            <p:cNvPr id="10" name="กล่องข้อความ 2"/>
            <p:cNvSpPr txBox="1">
              <a:spLocks noChangeArrowheads="1"/>
            </p:cNvSpPr>
            <p:nvPr/>
          </p:nvSpPr>
          <p:spPr bwMode="auto">
            <a:xfrm>
              <a:off x="6717725" y="4480240"/>
              <a:ext cx="2318771" cy="656590"/>
            </a:xfrm>
            <a:prstGeom prst="rect">
              <a:avLst/>
            </a:prstGeom>
            <a:pattFill prst="lgConfetti">
              <a:fgClr>
                <a:srgbClr val="A7D971"/>
              </a:fgClr>
              <a:bgClr>
                <a:schemeClr val="bg1"/>
              </a:bgClr>
            </a:pattFill>
            <a:ln w="12700">
              <a:solidFill>
                <a:srgbClr val="7030A0"/>
              </a:solidFill>
              <a:miter lim="800000"/>
              <a:headEnd/>
              <a:tailEnd/>
            </a:ln>
            <a:effectLst>
              <a:outerShdw blurRad="50800" dist="38100" dir="18900000" algn="bl" rotWithShape="0">
                <a:prstClr val="black">
                  <a:alpha val="40000"/>
                </a:prstClr>
              </a:outerShdw>
            </a:effectLst>
            <a:scene3d>
              <a:camera prst="orthographicFront"/>
              <a:lightRig rig="soft" dir="t"/>
            </a:scene3d>
            <a:sp3d>
              <a:bevelT w="57150" h="57150"/>
              <a:bevelB w="57150" h="57150"/>
            </a:sp3d>
          </p:spPr>
          <p:txBody>
            <a:bodyPr rot="0" vert="horz" wrap="square" lIns="91440" tIns="45720" rIns="91440" bIns="45720" anchor="t" anchorCtr="0">
              <a:spAutoFit/>
            </a:bodyPr>
            <a:lstStyle/>
            <a:p>
              <a:pPr algn="ctr">
                <a:lnSpc>
                  <a:spcPts val="2200"/>
                </a:lnSpc>
                <a:spcAft>
                  <a:spcPts val="0"/>
                </a:spcAft>
              </a:pPr>
              <a:r>
                <a:rPr lang="th-TH" sz="2000" b="1" dirty="0">
                  <a:solidFill>
                    <a:srgbClr val="003300"/>
                  </a:solidFill>
                  <a:effectLst>
                    <a:innerShdw blurRad="63500" dist="50800">
                      <a:prstClr val="black">
                        <a:alpha val="50000"/>
                      </a:prstClr>
                    </a:innerShdw>
                  </a:effectLst>
                  <a:latin typeface="IrisUPC" pitchFamily="34" charset="-34"/>
                  <a:ea typeface="Times New Roman"/>
                  <a:cs typeface="IrisUPC" pitchFamily="34" charset="-34"/>
                </a:rPr>
                <a:t>การสรุปค่าก่อสร้างเป็นราคา-กลางและการจัดทำรายงาน</a:t>
              </a:r>
              <a:endParaRPr lang="en-US" sz="2000" dirty="0">
                <a:solidFill>
                  <a:srgbClr val="003300"/>
                </a:solidFill>
                <a:effectLst>
                  <a:innerShdw blurRad="63500" dist="50800">
                    <a:prstClr val="black">
                      <a:alpha val="50000"/>
                    </a:prstClr>
                  </a:innerShdw>
                </a:effectLst>
                <a:latin typeface="IrisUPC" pitchFamily="34" charset="-34"/>
                <a:ea typeface="Times New Roman"/>
                <a:cs typeface="IrisUPC" pitchFamily="34" charset="-34"/>
              </a:endParaRPr>
            </a:p>
          </p:txBody>
        </p:sp>
        <p:cxnSp>
          <p:nvCxnSpPr>
            <p:cNvPr id="11" name="ตัวเชื่อมต่อตรง 10"/>
            <p:cNvCxnSpPr>
              <a:cxnSpLocks/>
            </p:cNvCxnSpPr>
            <p:nvPr/>
          </p:nvCxnSpPr>
          <p:spPr>
            <a:xfrm>
              <a:off x="2145710" y="2115278"/>
              <a:ext cx="4464000" cy="0"/>
            </a:xfrm>
            <a:prstGeom prst="line">
              <a:avLst/>
            </a:prstGeom>
            <a:noFill/>
            <a:ln w="38100" cap="flat" cmpd="sng" algn="ctr">
              <a:solidFill>
                <a:srgbClr val="C00000"/>
              </a:solidFill>
              <a:prstDash val="solid"/>
            </a:ln>
            <a:effectLst/>
          </p:spPr>
        </p:cxnSp>
        <p:cxnSp>
          <p:nvCxnSpPr>
            <p:cNvPr id="12" name="ลูกศรเชื่อมต่อแบบตรง 11"/>
            <p:cNvCxnSpPr>
              <a:cxnSpLocks/>
            </p:cNvCxnSpPr>
            <p:nvPr/>
          </p:nvCxnSpPr>
          <p:spPr>
            <a:xfrm>
              <a:off x="2160224" y="2097516"/>
              <a:ext cx="0" cy="216000"/>
            </a:xfrm>
            <a:prstGeom prst="straightConnector1">
              <a:avLst/>
            </a:prstGeom>
            <a:noFill/>
            <a:ln w="38100" cap="flat" cmpd="sng" algn="ctr">
              <a:solidFill>
                <a:srgbClr val="C00000"/>
              </a:solidFill>
              <a:prstDash val="solid"/>
              <a:headEnd type="none" w="med" len="med"/>
              <a:tailEnd type="triangle" w="med" len="med"/>
            </a:ln>
            <a:effectLst/>
          </p:spPr>
        </p:cxnSp>
        <p:cxnSp>
          <p:nvCxnSpPr>
            <p:cNvPr id="13" name="ลูกศรเชื่อมต่อแบบตรง 12"/>
            <p:cNvCxnSpPr>
              <a:cxnSpLocks/>
            </p:cNvCxnSpPr>
            <p:nvPr/>
          </p:nvCxnSpPr>
          <p:spPr>
            <a:xfrm>
              <a:off x="6588224" y="2114893"/>
              <a:ext cx="0" cy="216000"/>
            </a:xfrm>
            <a:prstGeom prst="straightConnector1">
              <a:avLst/>
            </a:prstGeom>
            <a:noFill/>
            <a:ln w="38100" cap="flat" cmpd="sng" algn="ctr">
              <a:solidFill>
                <a:srgbClr val="C00000"/>
              </a:solidFill>
              <a:prstDash val="solid"/>
              <a:headEnd type="none" w="med" len="med"/>
              <a:tailEnd type="triangle" w="med" len="med"/>
            </a:ln>
            <a:effectLst/>
          </p:spPr>
        </p:cxnSp>
        <p:cxnSp>
          <p:nvCxnSpPr>
            <p:cNvPr id="14" name="ลูกศรเชื่อมต่อแบบตรง 13"/>
            <p:cNvCxnSpPr>
              <a:cxnSpLocks/>
            </p:cNvCxnSpPr>
            <p:nvPr/>
          </p:nvCxnSpPr>
          <p:spPr>
            <a:xfrm>
              <a:off x="4428546" y="1784377"/>
              <a:ext cx="0" cy="288000"/>
            </a:xfrm>
            <a:prstGeom prst="straightConnector1">
              <a:avLst/>
            </a:prstGeom>
            <a:noFill/>
            <a:ln w="57150" cap="flat" cmpd="sng" algn="ctr">
              <a:solidFill>
                <a:srgbClr val="C00000"/>
              </a:solidFill>
              <a:prstDash val="solid"/>
              <a:headEnd type="none" w="med" len="med"/>
              <a:tailEnd type="triangle" w="med" len="med"/>
            </a:ln>
            <a:effectLst/>
          </p:spPr>
        </p:cxnSp>
        <p:cxnSp>
          <p:nvCxnSpPr>
            <p:cNvPr id="16" name="ตัวเชื่อมต่อตรง 15"/>
            <p:cNvCxnSpPr>
              <a:cxnSpLocks/>
            </p:cNvCxnSpPr>
            <p:nvPr/>
          </p:nvCxnSpPr>
          <p:spPr>
            <a:xfrm>
              <a:off x="1332344" y="4242451"/>
              <a:ext cx="6336000" cy="0"/>
            </a:xfrm>
            <a:prstGeom prst="line">
              <a:avLst/>
            </a:prstGeom>
            <a:noFill/>
            <a:ln w="38100" cap="flat" cmpd="sng" algn="ctr">
              <a:solidFill>
                <a:srgbClr val="C00000"/>
              </a:solidFill>
              <a:prstDash val="solid"/>
            </a:ln>
            <a:effectLst/>
          </p:spPr>
        </p:cxnSp>
        <p:cxnSp>
          <p:nvCxnSpPr>
            <p:cNvPr id="20" name="ลูกศรเชื่อมต่อแบบตรง 19"/>
            <p:cNvCxnSpPr>
              <a:cxnSpLocks/>
            </p:cNvCxnSpPr>
            <p:nvPr/>
          </p:nvCxnSpPr>
          <p:spPr>
            <a:xfrm>
              <a:off x="6588224" y="3364369"/>
              <a:ext cx="0" cy="324000"/>
            </a:xfrm>
            <a:prstGeom prst="straightConnector1">
              <a:avLst/>
            </a:prstGeom>
            <a:noFill/>
            <a:ln w="38100" cap="flat" cmpd="sng" algn="ctr">
              <a:solidFill>
                <a:srgbClr val="C00000"/>
              </a:solidFill>
              <a:prstDash val="solid"/>
              <a:headEnd type="none" w="med" len="med"/>
              <a:tailEnd type="none" w="med" len="med"/>
            </a:ln>
            <a:effectLst/>
          </p:spPr>
        </p:cxnSp>
        <p:cxnSp>
          <p:nvCxnSpPr>
            <p:cNvPr id="26" name="ลูกศรเชื่อมต่อแบบตรง 25"/>
            <p:cNvCxnSpPr>
              <a:cxnSpLocks/>
            </p:cNvCxnSpPr>
            <p:nvPr/>
          </p:nvCxnSpPr>
          <p:spPr>
            <a:xfrm>
              <a:off x="3995772" y="2821346"/>
              <a:ext cx="288000" cy="0"/>
            </a:xfrm>
            <a:prstGeom prst="straightConnector1">
              <a:avLst/>
            </a:prstGeom>
            <a:noFill/>
            <a:ln w="19050" cap="flat" cmpd="sng" algn="ctr">
              <a:solidFill>
                <a:srgbClr val="C00000"/>
              </a:solidFill>
              <a:prstDash val="sysDot"/>
              <a:headEnd type="triangle" w="med" len="med"/>
              <a:tailEnd type="triangle" w="med" len="med"/>
            </a:ln>
            <a:effectLst/>
          </p:spPr>
        </p:cxnSp>
        <p:cxnSp>
          <p:nvCxnSpPr>
            <p:cNvPr id="49" name="ตัวเชื่อมต่อหักมุม 48"/>
            <p:cNvCxnSpPr/>
            <p:nvPr/>
          </p:nvCxnSpPr>
          <p:spPr>
            <a:xfrm rot="10800000" flipV="1">
              <a:off x="4334176" y="3683958"/>
              <a:ext cx="2268000" cy="283990"/>
            </a:xfrm>
            <a:prstGeom prst="bentConnector3">
              <a:avLst>
                <a:gd name="adj1" fmla="val 50000"/>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2" name="ลูกศรเชื่อมต่อแบบตรง 51"/>
            <p:cNvCxnSpPr>
              <a:cxnSpLocks/>
            </p:cNvCxnSpPr>
            <p:nvPr/>
          </p:nvCxnSpPr>
          <p:spPr>
            <a:xfrm>
              <a:off x="4341462" y="3952476"/>
              <a:ext cx="0" cy="216000"/>
            </a:xfrm>
            <a:prstGeom prst="straightConnector1">
              <a:avLst/>
            </a:prstGeom>
            <a:noFill/>
            <a:ln w="38100" cap="flat" cmpd="sng" algn="ctr">
              <a:solidFill>
                <a:srgbClr val="C00000"/>
              </a:solidFill>
              <a:prstDash val="solid"/>
              <a:headEnd type="none" w="med" len="med"/>
              <a:tailEnd type="triangle" w="med" len="med"/>
            </a:ln>
            <a:effectLst/>
          </p:spPr>
        </p:cxnSp>
        <p:cxnSp>
          <p:nvCxnSpPr>
            <p:cNvPr id="53" name="ลูกศรเชื่อมต่อแบบตรง 52"/>
            <p:cNvCxnSpPr>
              <a:cxnSpLocks/>
            </p:cNvCxnSpPr>
            <p:nvPr/>
          </p:nvCxnSpPr>
          <p:spPr>
            <a:xfrm>
              <a:off x="1345592" y="4227961"/>
              <a:ext cx="0" cy="216000"/>
            </a:xfrm>
            <a:prstGeom prst="straightConnector1">
              <a:avLst/>
            </a:prstGeom>
            <a:noFill/>
            <a:ln w="38100" cap="flat" cmpd="sng" algn="ctr">
              <a:solidFill>
                <a:srgbClr val="C00000"/>
              </a:solidFill>
              <a:prstDash val="solid"/>
              <a:headEnd type="none" w="med" len="med"/>
              <a:tailEnd type="triangle" w="med" len="med"/>
            </a:ln>
            <a:effectLst/>
          </p:spPr>
        </p:cxnSp>
        <p:cxnSp>
          <p:nvCxnSpPr>
            <p:cNvPr id="55" name="ลูกศรเชื่อมต่อแบบตรง 54"/>
            <p:cNvCxnSpPr>
              <a:cxnSpLocks/>
            </p:cNvCxnSpPr>
            <p:nvPr/>
          </p:nvCxnSpPr>
          <p:spPr>
            <a:xfrm>
              <a:off x="3563888" y="4244191"/>
              <a:ext cx="0" cy="216000"/>
            </a:xfrm>
            <a:prstGeom prst="straightConnector1">
              <a:avLst/>
            </a:prstGeom>
            <a:noFill/>
            <a:ln w="38100" cap="flat" cmpd="sng" algn="ctr">
              <a:solidFill>
                <a:srgbClr val="C00000"/>
              </a:solidFill>
              <a:prstDash val="solid"/>
              <a:headEnd type="none" w="med" len="med"/>
              <a:tailEnd type="triangle" w="med" len="med"/>
            </a:ln>
            <a:effectLst/>
          </p:spPr>
        </p:cxnSp>
        <p:cxnSp>
          <p:nvCxnSpPr>
            <p:cNvPr id="56" name="ลูกศรเชื่อมต่อแบบตรง 55"/>
            <p:cNvCxnSpPr>
              <a:cxnSpLocks/>
            </p:cNvCxnSpPr>
            <p:nvPr/>
          </p:nvCxnSpPr>
          <p:spPr>
            <a:xfrm>
              <a:off x="5724128" y="4233237"/>
              <a:ext cx="0" cy="216000"/>
            </a:xfrm>
            <a:prstGeom prst="straightConnector1">
              <a:avLst/>
            </a:prstGeom>
            <a:noFill/>
            <a:ln w="38100" cap="flat" cmpd="sng" algn="ctr">
              <a:solidFill>
                <a:srgbClr val="C00000"/>
              </a:solidFill>
              <a:prstDash val="solid"/>
              <a:headEnd type="none" w="med" len="med"/>
              <a:tailEnd type="triangle" w="med" len="med"/>
            </a:ln>
            <a:effectLst/>
          </p:spPr>
        </p:cxnSp>
        <p:cxnSp>
          <p:nvCxnSpPr>
            <p:cNvPr id="57" name="ลูกศรเชื่อมต่อแบบตรง 56"/>
            <p:cNvCxnSpPr>
              <a:cxnSpLocks/>
            </p:cNvCxnSpPr>
            <p:nvPr/>
          </p:nvCxnSpPr>
          <p:spPr>
            <a:xfrm>
              <a:off x="7653704" y="4233237"/>
              <a:ext cx="0" cy="216000"/>
            </a:xfrm>
            <a:prstGeom prst="straightConnector1">
              <a:avLst/>
            </a:prstGeom>
            <a:noFill/>
            <a:ln w="38100" cap="flat" cmpd="sng" algn="ctr">
              <a:solidFill>
                <a:srgbClr val="C00000"/>
              </a:solidFill>
              <a:prstDash val="solid"/>
              <a:headEnd type="none" w="med" len="med"/>
              <a:tailEnd type="triangle" w="med" len="med"/>
            </a:ln>
            <a:effectLst/>
          </p:spPr>
        </p:cxnSp>
        <p:sp>
          <p:nvSpPr>
            <p:cNvPr id="3" name="TextBox 2"/>
            <p:cNvSpPr txBox="1"/>
            <p:nvPr/>
          </p:nvSpPr>
          <p:spPr>
            <a:xfrm>
              <a:off x="251520" y="3191899"/>
              <a:ext cx="3696846" cy="307777"/>
            </a:xfrm>
            <a:prstGeom prst="rect">
              <a:avLst/>
            </a:prstGeom>
            <a:noFill/>
          </p:spPr>
          <p:txBody>
            <a:bodyPr wrap="none" rtlCol="0">
              <a:spAutoFit/>
            </a:bodyPr>
            <a:lstStyle/>
            <a:p>
              <a:pPr marL="180975" indent="-180975">
                <a:buClr>
                  <a:srgbClr val="C00000"/>
                </a:buClr>
                <a:buSzPct val="65000"/>
                <a:buFont typeface="Wingdings" pitchFamily="2" charset="2"/>
                <a:buChar char="q"/>
              </a:pPr>
              <a:r>
                <a:rPr lang="th-TH" sz="1400" b="1" dirty="0">
                  <a:solidFill>
                    <a:srgbClr val="0000CC"/>
                  </a:solidFill>
                  <a:latin typeface="IrisUPC" pitchFamily="34" charset="-34"/>
                  <a:ea typeface="Times New Roman"/>
                  <a:cs typeface="IrisUPC" pitchFamily="34" charset="-34"/>
                </a:rPr>
                <a:t> </a:t>
              </a:r>
              <a:r>
                <a:rPr lang="th-TH"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rPr>
                <a:t>ข้อกำหนด ข้อบังคับ แนวทาง และวิธีปฏิบัติฯ   จำนวน  </a:t>
              </a:r>
              <a:r>
                <a:rPr lang="th-TH" sz="1400" b="1" dirty="0">
                  <a:solidFill>
                    <a:srgbClr val="0000CC"/>
                  </a:solidFill>
                  <a:effectLst>
                    <a:innerShdw blurRad="63500" dist="50800" dir="18900000">
                      <a:prstClr val="black">
                        <a:alpha val="50000"/>
                      </a:prstClr>
                    </a:innerShdw>
                  </a:effectLst>
                  <a:latin typeface="EucrosiaUPC" pitchFamily="18" charset="-34"/>
                  <a:ea typeface="Times New Roman"/>
                  <a:cs typeface="EucrosiaUPC" pitchFamily="18" charset="-34"/>
                </a:rPr>
                <a:t>21 </a:t>
              </a:r>
              <a:r>
                <a:rPr lang="th-TH"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rPr>
                <a:t> ข้อ</a:t>
              </a:r>
              <a:endParaRPr lang="th-TH" sz="1400" b="1" dirty="0">
                <a:solidFill>
                  <a:srgbClr val="0000CC"/>
                </a:solidFill>
                <a:effectLst>
                  <a:innerShdw blurRad="63500" dist="50800" dir="18900000">
                    <a:prstClr val="black">
                      <a:alpha val="50000"/>
                    </a:prstClr>
                  </a:innerShdw>
                </a:effectLst>
              </a:endParaRPr>
            </a:p>
          </p:txBody>
        </p:sp>
        <p:sp>
          <p:nvSpPr>
            <p:cNvPr id="15" name="TextBox 14"/>
            <p:cNvSpPr txBox="1"/>
            <p:nvPr/>
          </p:nvSpPr>
          <p:spPr>
            <a:xfrm>
              <a:off x="214103" y="5155860"/>
              <a:ext cx="2286203" cy="1384995"/>
            </a:xfrm>
            <a:prstGeom prst="rect">
              <a:avLst/>
            </a:prstGeom>
            <a:noFill/>
          </p:spPr>
          <p:txBody>
            <a:bodyPr wrap="none" rtlCol="0">
              <a:spAutoFit/>
            </a:bodyPr>
            <a:lstStyle/>
            <a:p>
              <a:pPr marL="180975" indent="-180975">
                <a:spcAft>
                  <a:spcPts val="0"/>
                </a:spcAft>
                <a:buClr>
                  <a:srgbClr val="C00000"/>
                </a:buClr>
                <a:buSzPct val="65000"/>
                <a:buFont typeface="Wingdings" pitchFamily="2" charset="2"/>
                <a:buChar char="q"/>
              </a:pPr>
              <a:r>
                <a:rPr lang="th-TH"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rPr>
                <a:t>หลักเกณฑ์การถอดแบบก่อสร้าง</a:t>
              </a:r>
              <a:endParaRPr lang="en-US"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endParaRPr>
            </a:p>
            <a:p>
              <a:pPr marL="180975" indent="-180975">
                <a:spcAft>
                  <a:spcPts val="0"/>
                </a:spcAft>
                <a:buClr>
                  <a:srgbClr val="C00000"/>
                </a:buClr>
                <a:buSzPct val="65000"/>
                <a:buFont typeface="Wingdings" pitchFamily="2" charset="2"/>
                <a:buChar char="q"/>
              </a:pPr>
              <a:r>
                <a:rPr lang="th-TH"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rPr>
                <a:t>รายละเอียดประกอบการถอดแบบ</a:t>
              </a:r>
              <a:br>
                <a:rPr lang="th-TH"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rPr>
              </a:br>
              <a:r>
                <a:rPr lang="th-TH"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rPr>
                <a:t>คำนวณราคากลางงานก่อสร้าง</a:t>
              </a:r>
            </a:p>
            <a:p>
              <a:pPr marL="180975" indent="-180975">
                <a:spcAft>
                  <a:spcPts val="0"/>
                </a:spcAft>
                <a:buClr>
                  <a:srgbClr val="C00000"/>
                </a:buClr>
                <a:buSzPct val="65000"/>
                <a:buFont typeface="Wingdings" pitchFamily="2" charset="2"/>
                <a:buChar char="q"/>
              </a:pPr>
              <a:r>
                <a:rPr lang="th-TH"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rPr>
                <a:t>การรวมค่างานต้นทุนเป็นค่างานต้นทุน</a:t>
              </a:r>
              <a:br>
                <a:rPr lang="th-TH"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rPr>
              </a:br>
              <a:r>
                <a:rPr lang="th-TH"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rPr>
                <a:t>รวมทั้งโครงการงานก่อสร้าง</a:t>
              </a:r>
              <a:endParaRPr lang="en-US"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endParaRPr>
            </a:p>
            <a:p>
              <a:endParaRPr lang="th-TH" sz="1400" b="1" dirty="0"/>
            </a:p>
          </p:txBody>
        </p:sp>
        <p:sp>
          <p:nvSpPr>
            <p:cNvPr id="31" name="TextBox 30"/>
            <p:cNvSpPr txBox="1"/>
            <p:nvPr/>
          </p:nvSpPr>
          <p:spPr>
            <a:xfrm>
              <a:off x="2418723" y="5155860"/>
              <a:ext cx="2376826" cy="1169551"/>
            </a:xfrm>
            <a:prstGeom prst="rect">
              <a:avLst/>
            </a:prstGeom>
            <a:noFill/>
          </p:spPr>
          <p:txBody>
            <a:bodyPr wrap="square" rtlCol="0">
              <a:spAutoFit/>
            </a:bodyPr>
            <a:lstStyle/>
            <a:p>
              <a:pPr marL="180975" indent="-180975">
                <a:spcAft>
                  <a:spcPts val="0"/>
                </a:spcAft>
                <a:buClr>
                  <a:srgbClr val="C00000"/>
                </a:buClr>
                <a:buSzPct val="65000"/>
                <a:buFont typeface="Wingdings" pitchFamily="2" charset="2"/>
                <a:buChar char="q"/>
              </a:pPr>
              <a:r>
                <a:rPr lang="th-TH"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rPr>
                <a:t>ตาราง </a:t>
              </a:r>
              <a:r>
                <a:rPr lang="en-US" sz="1400" b="1" dirty="0">
                  <a:solidFill>
                    <a:srgbClr val="0000CC"/>
                  </a:solidFill>
                  <a:effectLst>
                    <a:innerShdw blurRad="63500" dist="50800" dir="18900000">
                      <a:prstClr val="black">
                        <a:alpha val="50000"/>
                      </a:prstClr>
                    </a:innerShdw>
                  </a:effectLst>
                  <a:latin typeface="Angsana New" pitchFamily="18" charset="-34"/>
                  <a:ea typeface="Times New Roman"/>
                  <a:cs typeface="Angsana New" pitchFamily="18" charset="-34"/>
                </a:rPr>
                <a:t>Factor F</a:t>
              </a:r>
              <a:r>
                <a:rPr lang="en-US"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rPr>
                <a:t> </a:t>
              </a:r>
              <a:r>
                <a:rPr lang="th-TH"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rPr>
                <a:t>งานก่อสร้างอาคาร</a:t>
              </a:r>
              <a:endParaRPr lang="en-US"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endParaRPr>
            </a:p>
            <a:p>
              <a:pPr marL="180975" indent="-180975">
                <a:spcAft>
                  <a:spcPts val="0"/>
                </a:spcAft>
                <a:buClr>
                  <a:srgbClr val="C00000"/>
                </a:buClr>
                <a:buSzPct val="65000"/>
                <a:buFont typeface="Wingdings" pitchFamily="2" charset="2"/>
                <a:buChar char="q"/>
              </a:pPr>
              <a:r>
                <a:rPr lang="th-TH"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rPr>
                <a:t>ตาราง </a:t>
              </a:r>
              <a:r>
                <a:rPr lang="en-US" sz="1400" b="1" dirty="0">
                  <a:solidFill>
                    <a:srgbClr val="0000CC"/>
                  </a:solidFill>
                  <a:effectLst>
                    <a:innerShdw blurRad="63500" dist="50800" dir="18900000">
                      <a:prstClr val="black">
                        <a:alpha val="50000"/>
                      </a:prstClr>
                    </a:innerShdw>
                  </a:effectLst>
                  <a:latin typeface="Angsana New" pitchFamily="18" charset="-34"/>
                  <a:ea typeface="Times New Roman"/>
                  <a:cs typeface="Angsana New" pitchFamily="18" charset="-34"/>
                </a:rPr>
                <a:t>Factor F</a:t>
              </a:r>
              <a:r>
                <a:rPr lang="en-US"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rPr>
                <a:t> </a:t>
              </a:r>
              <a:r>
                <a:rPr lang="th-TH"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rPr>
                <a:t>งานก่อสร้างทาง</a:t>
              </a:r>
            </a:p>
            <a:p>
              <a:pPr marL="180975" indent="-180975">
                <a:spcAft>
                  <a:spcPts val="0"/>
                </a:spcAft>
                <a:buClr>
                  <a:srgbClr val="C00000"/>
                </a:buClr>
                <a:buSzPct val="65000"/>
                <a:buFont typeface="Wingdings" pitchFamily="2" charset="2"/>
                <a:buChar char="q"/>
              </a:pPr>
              <a:r>
                <a:rPr lang="th-TH"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rPr>
                <a:t>ตาราง</a:t>
              </a:r>
              <a:r>
                <a:rPr lang="th-TH" sz="1400" b="1" dirty="0">
                  <a:solidFill>
                    <a:srgbClr val="0000CC"/>
                  </a:solidFill>
                  <a:effectLst>
                    <a:innerShdw blurRad="63500" dist="50800" dir="18900000">
                      <a:prstClr val="black">
                        <a:alpha val="50000"/>
                      </a:prstClr>
                    </a:innerShdw>
                  </a:effectLst>
                  <a:latin typeface="Angsana New" pitchFamily="18" charset="-34"/>
                  <a:ea typeface="Times New Roman"/>
                  <a:cs typeface="Angsana New" pitchFamily="18" charset="-34"/>
                </a:rPr>
                <a:t> </a:t>
              </a:r>
              <a:r>
                <a:rPr lang="en-US" sz="1400" b="1" dirty="0">
                  <a:solidFill>
                    <a:srgbClr val="0000CC"/>
                  </a:solidFill>
                  <a:effectLst>
                    <a:innerShdw blurRad="63500" dist="50800" dir="18900000">
                      <a:prstClr val="black">
                        <a:alpha val="50000"/>
                      </a:prstClr>
                    </a:innerShdw>
                  </a:effectLst>
                  <a:latin typeface="Angsana New" pitchFamily="18" charset="-34"/>
                  <a:ea typeface="Times New Roman"/>
                  <a:cs typeface="Angsana New" pitchFamily="18" charset="-34"/>
                </a:rPr>
                <a:t>Factor F</a:t>
              </a:r>
              <a:r>
                <a:rPr lang="en-US"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rPr>
                <a:t> </a:t>
              </a:r>
              <a:r>
                <a:rPr lang="th-TH"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rPr>
                <a:t>งานก่อสร้างสะพาน</a:t>
              </a:r>
              <a:br>
                <a:rPr lang="th-TH"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rPr>
              </a:br>
              <a:r>
                <a:rPr lang="th-TH"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rPr>
                <a:t>และท่อเหลี่ยม</a:t>
              </a:r>
            </a:p>
            <a:p>
              <a:pPr marL="180975" indent="-180975">
                <a:spcAft>
                  <a:spcPts val="0"/>
                </a:spcAft>
                <a:buClr>
                  <a:srgbClr val="C00000"/>
                </a:buClr>
                <a:buSzPct val="65000"/>
                <a:buFont typeface="Wingdings" pitchFamily="2" charset="2"/>
                <a:buChar char="q"/>
              </a:pPr>
              <a:r>
                <a:rPr lang="th-TH"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rPr>
                <a:t>ตาราง</a:t>
              </a:r>
              <a:r>
                <a:rPr lang="th-TH" sz="1400" b="1" dirty="0">
                  <a:solidFill>
                    <a:srgbClr val="0000CC"/>
                  </a:solidFill>
                  <a:effectLst>
                    <a:innerShdw blurRad="63500" dist="50800" dir="18900000">
                      <a:prstClr val="black">
                        <a:alpha val="50000"/>
                      </a:prstClr>
                    </a:innerShdw>
                  </a:effectLst>
                  <a:latin typeface="Angsana New" pitchFamily="18" charset="-34"/>
                  <a:ea typeface="Times New Roman"/>
                  <a:cs typeface="Angsana New" pitchFamily="18" charset="-34"/>
                </a:rPr>
                <a:t> </a:t>
              </a:r>
              <a:r>
                <a:rPr lang="en-US" sz="1400" b="1" dirty="0">
                  <a:solidFill>
                    <a:srgbClr val="0000CC"/>
                  </a:solidFill>
                  <a:effectLst>
                    <a:innerShdw blurRad="63500" dist="50800" dir="18900000">
                      <a:prstClr val="black">
                        <a:alpha val="50000"/>
                      </a:prstClr>
                    </a:innerShdw>
                  </a:effectLst>
                  <a:latin typeface="Angsana New" pitchFamily="18" charset="-34"/>
                  <a:ea typeface="Times New Roman"/>
                  <a:cs typeface="Angsana New" pitchFamily="18" charset="-34"/>
                </a:rPr>
                <a:t>Factor F</a:t>
              </a:r>
              <a:r>
                <a:rPr lang="en-US"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rPr>
                <a:t> </a:t>
              </a:r>
              <a:r>
                <a:rPr lang="th-TH"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rPr>
                <a:t>งานก่อสร้างชลประทาน</a:t>
              </a:r>
            </a:p>
          </p:txBody>
        </p:sp>
        <p:sp>
          <p:nvSpPr>
            <p:cNvPr id="2" name="TextBox 1"/>
            <p:cNvSpPr txBox="1"/>
            <p:nvPr/>
          </p:nvSpPr>
          <p:spPr>
            <a:xfrm>
              <a:off x="4795271" y="5137164"/>
              <a:ext cx="1887055" cy="738664"/>
            </a:xfrm>
            <a:prstGeom prst="rect">
              <a:avLst/>
            </a:prstGeom>
            <a:noFill/>
          </p:spPr>
          <p:txBody>
            <a:bodyPr wrap="none" rtlCol="0">
              <a:spAutoFit/>
            </a:bodyPr>
            <a:lstStyle/>
            <a:p>
              <a:pPr marL="180975" indent="-180975">
                <a:buClr>
                  <a:srgbClr val="C00000"/>
                </a:buClr>
                <a:buSzPct val="65000"/>
                <a:buFont typeface="Wingdings" pitchFamily="2" charset="2"/>
                <a:buChar char="q"/>
              </a:pPr>
              <a:r>
                <a:rPr lang="th-TH"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rPr>
                <a:t>หลักเกณฑ์และวิธีการคำนวณ</a:t>
              </a:r>
              <a:br>
                <a:rPr lang="th-TH"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rPr>
              </a:br>
              <a:r>
                <a:rPr lang="th-TH"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rPr>
                <a:t>ค่าใช้จ่ายพิเศษตามข้อกำหนด</a:t>
              </a:r>
              <a:br>
                <a:rPr lang="th-TH"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rPr>
              </a:br>
              <a:r>
                <a:rPr lang="th-TH"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rPr>
                <a:t>และค่าใช้จ่ายอื่นที่เป็นต้องมี</a:t>
              </a:r>
              <a:endParaRPr lang="en-US"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endParaRPr>
            </a:p>
          </p:txBody>
        </p:sp>
        <p:sp>
          <p:nvSpPr>
            <p:cNvPr id="17" name="TextBox 16"/>
            <p:cNvSpPr txBox="1"/>
            <p:nvPr/>
          </p:nvSpPr>
          <p:spPr>
            <a:xfrm>
              <a:off x="6732240" y="5155860"/>
              <a:ext cx="2250937" cy="1600438"/>
            </a:xfrm>
            <a:prstGeom prst="rect">
              <a:avLst/>
            </a:prstGeom>
            <a:noFill/>
          </p:spPr>
          <p:txBody>
            <a:bodyPr wrap="none" rtlCol="0">
              <a:spAutoFit/>
            </a:bodyPr>
            <a:lstStyle/>
            <a:p>
              <a:pPr marL="177800" indent="-177800">
                <a:spcAft>
                  <a:spcPts val="0"/>
                </a:spcAft>
                <a:buClr>
                  <a:srgbClr val="C00000"/>
                </a:buClr>
                <a:buSzPct val="65000"/>
                <a:buFont typeface="Wingdings" pitchFamily="2" charset="2"/>
                <a:buChar char="q"/>
              </a:pPr>
              <a:r>
                <a:rPr lang="th-TH"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rPr>
                <a:t>หลักเกณฑ์และวิธีการนำค่างานต้นทุน</a:t>
              </a:r>
              <a:br>
                <a:rPr lang="th-TH"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rPr>
              </a:br>
              <a:r>
                <a:rPr lang="th-TH"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rPr>
                <a:t>ค่าใช้จ่ายในการดำเนินงานก่อสร้าง</a:t>
              </a:r>
              <a:br>
                <a:rPr lang="th-TH"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rPr>
              </a:br>
              <a:r>
                <a:rPr lang="th-TH"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rPr>
                <a:t>ค่าใช้จ่ายพิเศษฯ  และค่าใช้จ่ายอื่นๆ</a:t>
              </a:r>
              <a:br>
                <a:rPr lang="th-TH"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rPr>
              </a:br>
              <a:r>
                <a:rPr lang="th-TH"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rPr>
                <a:t>มาคำนวณรวมกัน  ได้เป็นราคากลาง</a:t>
              </a:r>
              <a:br>
                <a:rPr lang="th-TH"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rPr>
              </a:br>
              <a:r>
                <a:rPr lang="th-TH"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rPr>
                <a:t>งานก่อสร้าง</a:t>
              </a:r>
              <a:endParaRPr lang="en-US"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endParaRPr>
            </a:p>
            <a:p>
              <a:pPr marL="177800" indent="-177800">
                <a:spcAft>
                  <a:spcPts val="0"/>
                </a:spcAft>
                <a:buClr>
                  <a:srgbClr val="C00000"/>
                </a:buClr>
                <a:buSzPct val="65000"/>
                <a:buFont typeface="Wingdings" pitchFamily="2" charset="2"/>
                <a:buChar char="q"/>
              </a:pPr>
              <a:r>
                <a:rPr lang="th-TH"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rPr>
                <a:t>แบบฟอร์มและการจัดทำรายงานการ</a:t>
              </a:r>
              <a:br>
                <a:rPr lang="th-TH"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rPr>
              </a:br>
              <a:r>
                <a:rPr lang="th-TH"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rPr>
                <a:t>คำนวณราคากลางงานก่อสร้าง</a:t>
              </a:r>
              <a:endParaRPr lang="en-US" sz="1400" b="1" dirty="0">
                <a:solidFill>
                  <a:srgbClr val="0000CC"/>
                </a:solidFill>
                <a:effectLst>
                  <a:innerShdw blurRad="63500" dist="50800" dir="18900000">
                    <a:prstClr val="black">
                      <a:alpha val="50000"/>
                    </a:prstClr>
                  </a:innerShdw>
                </a:effectLst>
                <a:latin typeface="IrisUPC" pitchFamily="34" charset="-34"/>
                <a:ea typeface="Times New Roman"/>
                <a:cs typeface="IrisUPC" pitchFamily="34" charset="-34"/>
              </a:endParaRPr>
            </a:p>
          </p:txBody>
        </p:sp>
        <p:sp>
          <p:nvSpPr>
            <p:cNvPr id="30" name="ปุ่มปฏิบัติการ: กำหนดเอง 29">
              <a:hlinkClick r:id="rId4" action="ppaction://hlinksldjump" highlightClick="1"/>
            </p:cNvPr>
            <p:cNvSpPr/>
            <p:nvPr/>
          </p:nvSpPr>
          <p:spPr>
            <a:xfrm>
              <a:off x="3860973" y="3024111"/>
              <a:ext cx="36000" cy="36000"/>
            </a:xfrm>
            <a:prstGeom prst="actionButtonBlank">
              <a:avLst/>
            </a:prstGeom>
            <a:solidFill>
              <a:schemeClr val="tx2"/>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grpSp>
    </p:spTree>
    <p:extLst>
      <p:ext uri="{BB962C8B-B14F-4D97-AF65-F5344CB8AC3E}">
        <p14:creationId xmlns:p14="http://schemas.microsoft.com/office/powerpoint/2010/main" val="1724073153"/>
      </p:ext>
    </p:extLst>
  </p:cSld>
  <p:clrMapOvr>
    <a:masterClrMapping/>
  </p:clrMapOvr>
  <p:transition spd="slow">
    <p:wedg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กลม-กลม.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3994" y="4046738"/>
            <a:ext cx="7580023" cy="3366604"/>
          </a:xfrm>
          <a:prstGeom prst="rect">
            <a:avLst/>
          </a:prstGeom>
        </p:spPr>
      </p:pic>
      <p:sp>
        <p:nvSpPr>
          <p:cNvPr id="6" name="TextBox 5"/>
          <p:cNvSpPr txBox="1"/>
          <p:nvPr/>
        </p:nvSpPr>
        <p:spPr>
          <a:xfrm>
            <a:off x="179512" y="90627"/>
            <a:ext cx="8784976" cy="540469"/>
          </a:xfrm>
          <a:prstGeom prst="rect">
            <a:avLst/>
          </a:prstGeom>
          <a:noFill/>
        </p:spPr>
        <p:txBody>
          <a:bodyPr wrap="square" rtlCol="0">
            <a:spAutoFit/>
          </a:bodyPr>
          <a:lstStyle/>
          <a:p>
            <a:pPr marL="0" marR="0" lvl="0" indent="0" algn="ctr" defTabSz="653156" rtl="0" eaLnBrk="1" fontAlgn="auto" latinLnBrk="0" hangingPunct="1">
              <a:lnSpc>
                <a:spcPct val="104000"/>
              </a:lnSpc>
              <a:spcBef>
                <a:spcPct val="20000"/>
              </a:spcBef>
              <a:spcAft>
                <a:spcPts val="0"/>
              </a:spcAft>
              <a:buClr>
                <a:srgbClr val="4F81BD">
                  <a:lumMod val="50000"/>
                </a:srgbClr>
              </a:buClr>
              <a:buSzPct val="90000"/>
              <a:buFontTx/>
              <a:buNone/>
              <a:tabLst/>
              <a:defRPr/>
            </a:pPr>
            <a:r>
              <a:rPr kumimoji="0" lang="th-TH" sz="2800" b="1" i="0" u="none" strike="noStrike" kern="0" cap="none" spc="0" normalizeH="0" baseline="0" noProof="0" dirty="0">
                <a:ln>
                  <a:noFill/>
                </a:ln>
                <a:solidFill>
                  <a:srgbClr val="0000CC"/>
                </a:solidFill>
                <a:effectLst/>
                <a:uLnTx/>
                <a:uFillTx/>
                <a:latin typeface="IrisUPC" panose="020B0604020202020204" pitchFamily="34" charset="-34"/>
                <a:ea typeface="+mn-ea"/>
                <a:cs typeface="IrisUPC" panose="020B0604020202020204" pitchFamily="34" charset="-34"/>
              </a:rPr>
              <a:t>ภาพรวมระบบคำณวนราคากลางงานก่อสร้างด้วยอิเล็กทรอนิกส์</a:t>
            </a:r>
            <a:endParaRPr kumimoji="0" lang="en-US" sz="2800" b="1" i="0" u="none" strike="noStrike" kern="0" cap="none" spc="0" normalizeH="0" baseline="0" noProof="0" dirty="0">
              <a:ln>
                <a:noFill/>
              </a:ln>
              <a:solidFill>
                <a:srgbClr val="0000CC"/>
              </a:solidFill>
              <a:effectLst/>
              <a:uLnTx/>
              <a:uFillTx/>
              <a:latin typeface="IrisUPC" panose="020B0604020202020204" pitchFamily="34" charset="-34"/>
              <a:ea typeface="+mn-ea"/>
              <a:cs typeface="IrisUPC" panose="020B0604020202020204" pitchFamily="34" charset="-34"/>
            </a:endParaRPr>
          </a:p>
        </p:txBody>
      </p:sp>
      <p:sp>
        <p:nvSpPr>
          <p:cNvPr id="13" name="Rounded Rectangle 12"/>
          <p:cNvSpPr/>
          <p:nvPr/>
        </p:nvSpPr>
        <p:spPr>
          <a:xfrm>
            <a:off x="230418" y="777860"/>
            <a:ext cx="2412175" cy="5905362"/>
          </a:xfrm>
          <a:prstGeom prst="roundRect">
            <a:avLst>
              <a:gd name="adj" fmla="val 10017"/>
            </a:avLst>
          </a:prstGeom>
          <a:solidFill>
            <a:srgbClr val="66FF33"/>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653156" rtl="0" eaLnBrk="1" fontAlgn="auto" latinLnBrk="0" hangingPunct="1">
              <a:lnSpc>
                <a:spcPct val="100000"/>
              </a:lnSpc>
              <a:spcBef>
                <a:spcPts val="0"/>
              </a:spcBef>
              <a:spcAft>
                <a:spcPts val="0"/>
              </a:spcAft>
              <a:buClrTx/>
              <a:buSzTx/>
              <a:buFontTx/>
              <a:buNone/>
              <a:tabLst/>
              <a:defRPr/>
            </a:pPr>
            <a:endParaRPr kumimoji="0" lang="en-US" sz="1286" b="0" i="0" u="none" strike="noStrike" kern="0" cap="none" spc="0" normalizeH="0" baseline="0" noProof="0">
              <a:ln>
                <a:noFill/>
              </a:ln>
              <a:solidFill>
                <a:prstClr val="black"/>
              </a:solidFill>
              <a:effectLst/>
              <a:uLnTx/>
              <a:uFillTx/>
              <a:latin typeface="TH SarabunIT๙" panose="020B0500040200020003" pitchFamily="34" charset="-34"/>
              <a:ea typeface="+mn-ea"/>
              <a:cs typeface="TH SarabunIT๙" panose="020B0500040200020003" pitchFamily="34" charset="-34"/>
            </a:endParaRPr>
          </a:p>
        </p:txBody>
      </p:sp>
      <p:sp>
        <p:nvSpPr>
          <p:cNvPr id="14" name="Rounded Rectangle 13"/>
          <p:cNvSpPr/>
          <p:nvPr/>
        </p:nvSpPr>
        <p:spPr>
          <a:xfrm>
            <a:off x="4359635" y="777859"/>
            <a:ext cx="2582069" cy="5905363"/>
          </a:xfrm>
          <a:prstGeom prst="roundRect">
            <a:avLst>
              <a:gd name="adj" fmla="val 10017"/>
            </a:avLst>
          </a:prstGeom>
          <a:solidFill>
            <a:srgbClr val="FFFF00"/>
          </a:solidFill>
          <a:ln>
            <a:solidFill>
              <a:schemeClr val="accent4">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53156" rtl="0" eaLnBrk="1" fontAlgn="auto" latinLnBrk="0" hangingPunct="1">
              <a:lnSpc>
                <a:spcPct val="100000"/>
              </a:lnSpc>
              <a:spcBef>
                <a:spcPts val="0"/>
              </a:spcBef>
              <a:spcAft>
                <a:spcPts val="0"/>
              </a:spcAft>
              <a:buClrTx/>
              <a:buSzTx/>
              <a:buFontTx/>
              <a:buNone/>
              <a:tabLst/>
              <a:defRPr/>
            </a:pPr>
            <a:endParaRPr kumimoji="0" lang="th-TH" sz="2000" b="1" i="0" u="none" strike="noStrike" kern="0" cap="none" spc="0" normalizeH="0" baseline="0" noProof="0" dirty="0">
              <a:ln>
                <a:noFill/>
              </a:ln>
              <a:solidFill>
                <a:prstClr val="black"/>
              </a:solidFill>
              <a:effectLst/>
              <a:uLnTx/>
              <a:uFillTx/>
              <a:latin typeface="TH SarabunIT๙" panose="020B0500040200020003" pitchFamily="34" charset="-34"/>
              <a:ea typeface="+mn-ea"/>
              <a:cs typeface="TH SarabunIT๙" panose="020B0500040200020003" pitchFamily="34" charset="-34"/>
            </a:endParaRPr>
          </a:p>
        </p:txBody>
      </p:sp>
      <p:sp>
        <p:nvSpPr>
          <p:cNvPr id="15" name="Rounded Rectangle 14"/>
          <p:cNvSpPr/>
          <p:nvPr/>
        </p:nvSpPr>
        <p:spPr>
          <a:xfrm>
            <a:off x="4708286" y="2274979"/>
            <a:ext cx="1833384" cy="355218"/>
          </a:xfrm>
          <a:prstGeom prst="roundRect">
            <a:avLst/>
          </a:prstGeom>
          <a:solidFill>
            <a:srgbClr val="624B7D"/>
          </a:soli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53156" rtl="0" eaLnBrk="1" fontAlgn="auto" latinLnBrk="0" hangingPunct="1">
              <a:lnSpc>
                <a:spcPct val="100000"/>
              </a:lnSpc>
              <a:spcBef>
                <a:spcPts val="0"/>
              </a:spcBef>
              <a:spcAft>
                <a:spcPts val="0"/>
              </a:spcAft>
              <a:buClrTx/>
              <a:buSzTx/>
              <a:buFontTx/>
              <a:buNone/>
              <a:tabLst/>
              <a:defRPr/>
            </a:pPr>
            <a:r>
              <a:rPr kumimoji="0" lang="th-TH" sz="1429" b="1" i="0" u="none" strike="noStrike" kern="0" cap="none" spc="0" normalizeH="0" baseline="0" noProof="0" dirty="0">
                <a:ln>
                  <a:noFill/>
                </a:ln>
                <a:solidFill>
                  <a:srgbClr val="FFFFFF"/>
                </a:solidFill>
                <a:effectLst/>
                <a:uLnTx/>
                <a:uFillTx/>
                <a:latin typeface="TH SarabunIT๙" panose="020B0500040200020003" pitchFamily="34" charset="-34"/>
                <a:ea typeface="+mn-ea"/>
                <a:cs typeface="TH SarabunIT๙" panose="020B0500040200020003" pitchFamily="34" charset="-34"/>
              </a:rPr>
              <a:t>เลือกโครงการ</a:t>
            </a:r>
          </a:p>
        </p:txBody>
      </p:sp>
      <p:sp>
        <p:nvSpPr>
          <p:cNvPr id="17" name="Rounded Rectangle 16"/>
          <p:cNvSpPr/>
          <p:nvPr/>
        </p:nvSpPr>
        <p:spPr>
          <a:xfrm>
            <a:off x="4728751" y="3510015"/>
            <a:ext cx="1833384" cy="444219"/>
          </a:xfrm>
          <a:prstGeom prst="roundRect">
            <a:avLst/>
          </a:prstGeom>
          <a:solidFill>
            <a:srgbClr val="624B7D"/>
          </a:soli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53156" rtl="0" eaLnBrk="1" fontAlgn="auto" latinLnBrk="0" hangingPunct="1">
              <a:lnSpc>
                <a:spcPct val="100000"/>
              </a:lnSpc>
              <a:spcBef>
                <a:spcPts val="0"/>
              </a:spcBef>
              <a:spcAft>
                <a:spcPts val="0"/>
              </a:spcAft>
              <a:buClrTx/>
              <a:buSzTx/>
              <a:buFontTx/>
              <a:buNone/>
              <a:tabLst/>
              <a:defRPr/>
            </a:pPr>
            <a:r>
              <a:rPr kumimoji="0" lang="th-TH" sz="1429" b="1" i="0" u="none" strike="noStrike" kern="0" cap="none" spc="0" normalizeH="0" baseline="0" noProof="0" dirty="0">
                <a:ln>
                  <a:noFill/>
                </a:ln>
                <a:solidFill>
                  <a:prstClr val="white"/>
                </a:solidFill>
                <a:effectLst/>
                <a:uLnTx/>
                <a:uFillTx/>
                <a:latin typeface="TH SarabunIT๙" panose="020B0500040200020003" pitchFamily="34" charset="-34"/>
                <a:ea typeface="+mn-ea"/>
                <a:cs typeface="TH SarabunIT๙" panose="020B0500040200020003" pitchFamily="34" charset="-34"/>
              </a:rPr>
              <a:t>คำนวณราคากลาง</a:t>
            </a:r>
            <a:endParaRPr kumimoji="0" lang="en-US" sz="1429" b="1" i="0" u="none" strike="noStrike" kern="0" cap="none" spc="0" normalizeH="0" baseline="0" noProof="0" dirty="0">
              <a:ln>
                <a:noFill/>
              </a:ln>
              <a:solidFill>
                <a:prstClr val="white"/>
              </a:solidFill>
              <a:effectLst/>
              <a:uLnTx/>
              <a:uFillTx/>
              <a:latin typeface="TH SarabunIT๙" panose="020B0500040200020003" pitchFamily="34" charset="-34"/>
              <a:ea typeface="+mn-ea"/>
              <a:cs typeface="TH SarabunIT๙" panose="020B0500040200020003" pitchFamily="34" charset="-34"/>
            </a:endParaRPr>
          </a:p>
        </p:txBody>
      </p:sp>
      <p:sp>
        <p:nvSpPr>
          <p:cNvPr id="20" name="Rounded Rectangle 19"/>
          <p:cNvSpPr/>
          <p:nvPr/>
        </p:nvSpPr>
        <p:spPr>
          <a:xfrm>
            <a:off x="4736629" y="4188617"/>
            <a:ext cx="1833384" cy="395899"/>
          </a:xfrm>
          <a:prstGeom prst="roundRect">
            <a:avLst/>
          </a:prstGeom>
          <a:solidFill>
            <a:srgbClr val="624B7D"/>
          </a:soli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53156" rtl="0" eaLnBrk="1" fontAlgn="auto" latinLnBrk="0" hangingPunct="1">
              <a:lnSpc>
                <a:spcPct val="100000"/>
              </a:lnSpc>
              <a:spcBef>
                <a:spcPts val="0"/>
              </a:spcBef>
              <a:spcAft>
                <a:spcPts val="0"/>
              </a:spcAft>
              <a:buClrTx/>
              <a:buSzTx/>
              <a:buFontTx/>
              <a:buNone/>
              <a:tabLst/>
              <a:defRPr/>
            </a:pPr>
            <a:r>
              <a:rPr kumimoji="0" lang="th-TH" sz="1429" b="1" i="0" u="none" strike="noStrike" kern="0" cap="none" spc="0" normalizeH="0" baseline="0" noProof="0" dirty="0">
                <a:ln>
                  <a:noFill/>
                </a:ln>
                <a:solidFill>
                  <a:prstClr val="white"/>
                </a:solidFill>
                <a:effectLst/>
                <a:uLnTx/>
                <a:uFillTx/>
                <a:latin typeface="TH SarabunIT๙" panose="020B0500040200020003" pitchFamily="34" charset="-34"/>
                <a:ea typeface="+mn-ea"/>
                <a:cs typeface="TH SarabunIT๙" panose="020B0500040200020003" pitchFamily="34" charset="-34"/>
              </a:rPr>
              <a:t>อนุมัติ </a:t>
            </a:r>
            <a:r>
              <a:rPr kumimoji="0" lang="en-US" sz="1429" b="1" i="0" u="none" strike="noStrike" kern="0" cap="none" spc="0" normalizeH="0" baseline="0" noProof="0" dirty="0">
                <a:ln>
                  <a:noFill/>
                </a:ln>
                <a:solidFill>
                  <a:prstClr val="white"/>
                </a:solidFill>
                <a:effectLst/>
                <a:uLnTx/>
                <a:uFillTx/>
                <a:latin typeface="TH SarabunIT๙" panose="020B0500040200020003" pitchFamily="34" charset="-34"/>
                <a:ea typeface="+mn-ea"/>
                <a:cs typeface="TH SarabunIT๙" panose="020B0500040200020003" pitchFamily="34" charset="-34"/>
              </a:rPr>
              <a:t>,</a:t>
            </a:r>
            <a:r>
              <a:rPr kumimoji="0" lang="th-TH" sz="1429" b="1" i="0" u="none" strike="noStrike" kern="0" cap="none" spc="0" normalizeH="0" baseline="0" noProof="0" dirty="0">
                <a:ln>
                  <a:noFill/>
                </a:ln>
                <a:solidFill>
                  <a:prstClr val="white"/>
                </a:solidFill>
                <a:effectLst/>
                <a:uLnTx/>
                <a:uFillTx/>
                <a:latin typeface="TH SarabunIT๙" panose="020B0500040200020003" pitchFamily="34" charset="-34"/>
                <a:ea typeface="+mn-ea"/>
                <a:cs typeface="TH SarabunIT๙" panose="020B0500040200020003" pitchFamily="34" charset="-34"/>
              </a:rPr>
              <a:t> </a:t>
            </a:r>
            <a:r>
              <a:rPr kumimoji="0" lang="en-US" sz="1429" b="1" i="0" u="none" strike="noStrike" kern="0" cap="none" spc="0" normalizeH="0" baseline="0" noProof="0" dirty="0">
                <a:ln>
                  <a:noFill/>
                </a:ln>
                <a:solidFill>
                  <a:prstClr val="white"/>
                </a:solidFill>
                <a:effectLst/>
                <a:uLnTx/>
                <a:uFillTx/>
                <a:latin typeface="TH SarabunIT๙" panose="020B0500040200020003" pitchFamily="34" charset="-34"/>
                <a:ea typeface="+mn-ea"/>
                <a:cs typeface="TH SarabunIT๙" panose="020B0500040200020003" pitchFamily="34" charset="-34"/>
              </a:rPr>
              <a:t>lock BOQ</a:t>
            </a:r>
            <a:endParaRPr kumimoji="0" lang="th-TH" sz="1429" b="1" i="0" u="none" strike="noStrike" kern="0" cap="none" spc="0" normalizeH="0" baseline="0" noProof="0" dirty="0">
              <a:ln>
                <a:noFill/>
              </a:ln>
              <a:solidFill>
                <a:prstClr val="white"/>
              </a:solidFill>
              <a:effectLst/>
              <a:uLnTx/>
              <a:uFillTx/>
              <a:latin typeface="TH SarabunIT๙" panose="020B0500040200020003" pitchFamily="34" charset="-34"/>
              <a:ea typeface="+mn-ea"/>
              <a:cs typeface="TH SarabunIT๙" panose="020B0500040200020003" pitchFamily="34" charset="-34"/>
            </a:endParaRPr>
          </a:p>
        </p:txBody>
      </p:sp>
      <p:cxnSp>
        <p:nvCxnSpPr>
          <p:cNvPr id="23" name="Elbow Connector 22"/>
          <p:cNvCxnSpPr>
            <a:stCxn id="20" idx="1"/>
          </p:cNvCxnSpPr>
          <p:nvPr/>
        </p:nvCxnSpPr>
        <p:spPr>
          <a:xfrm rot="10800000">
            <a:off x="2484815" y="3095005"/>
            <a:ext cx="2251815" cy="1291561"/>
          </a:xfrm>
          <a:prstGeom prst="bentConnector3">
            <a:avLst>
              <a:gd name="adj1" fmla="val 50000"/>
            </a:avLst>
          </a:prstGeom>
          <a:ln w="38100">
            <a:solidFill>
              <a:srgbClr val="00B050"/>
            </a:solidFill>
            <a:prstDash val="dash"/>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2619091" y="2618429"/>
            <a:ext cx="1756984" cy="532197"/>
          </a:xfrm>
          <a:prstGeom prst="rect">
            <a:avLst/>
          </a:prstGeom>
          <a:noFill/>
        </p:spPr>
        <p:txBody>
          <a:bodyPr wrap="square" rtlCol="0">
            <a:spAutoFit/>
          </a:bodyPr>
          <a:lstStyle/>
          <a:p>
            <a:pPr marL="0" marR="0" lvl="0" indent="0" algn="l" defTabSz="653156" rtl="0" eaLnBrk="1" fontAlgn="auto" latinLnBrk="0" hangingPunct="1">
              <a:lnSpc>
                <a:spcPct val="100000"/>
              </a:lnSpc>
              <a:spcBef>
                <a:spcPts val="0"/>
              </a:spcBef>
              <a:spcAft>
                <a:spcPts val="0"/>
              </a:spcAft>
              <a:buClrTx/>
              <a:buSzTx/>
              <a:buFontTx/>
              <a:buNone/>
              <a:tabLst/>
              <a:defRPr/>
            </a:pPr>
            <a:r>
              <a:rPr kumimoji="0" lang="th-TH" sz="1429" b="1" i="0" u="none" strike="noStrike" kern="0" cap="none" spc="0" normalizeH="0" baseline="0" noProof="0" dirty="0">
                <a:ln>
                  <a:noFill/>
                </a:ln>
                <a:solidFill>
                  <a:sysClr val="windowText" lastClr="000000"/>
                </a:solidFill>
                <a:effectLst/>
                <a:uLnTx/>
                <a:uFillTx/>
                <a:latin typeface="AngsanaUPC" panose="02020603050405020304" pitchFamily="18" charset="-34"/>
                <a:ea typeface="+mn-ea"/>
                <a:cs typeface="AngsanaUPC" panose="02020603050405020304" pitchFamily="18" charset="-34"/>
              </a:rPr>
              <a:t>ราคากลาง และ</a:t>
            </a:r>
            <a:endParaRPr kumimoji="0" lang="en-US" sz="1429" b="1" i="0" u="none" strike="noStrike" kern="0" cap="none" spc="0" normalizeH="0" baseline="0" noProof="0" dirty="0">
              <a:ln>
                <a:noFill/>
              </a:ln>
              <a:solidFill>
                <a:sysClr val="windowText" lastClr="000000"/>
              </a:solidFill>
              <a:effectLst/>
              <a:uLnTx/>
              <a:uFillTx/>
              <a:latin typeface="AngsanaUPC" panose="02020603050405020304" pitchFamily="18" charset="-34"/>
              <a:ea typeface="+mn-ea"/>
              <a:cs typeface="AngsanaUPC" panose="02020603050405020304" pitchFamily="18" charset="-34"/>
            </a:endParaRPr>
          </a:p>
          <a:p>
            <a:pPr marL="0" marR="0" lvl="0" indent="0" algn="l" defTabSz="653156" rtl="0" eaLnBrk="1" fontAlgn="auto" latinLnBrk="0" hangingPunct="1">
              <a:lnSpc>
                <a:spcPct val="100000"/>
              </a:lnSpc>
              <a:spcBef>
                <a:spcPts val="0"/>
              </a:spcBef>
              <a:spcAft>
                <a:spcPts val="0"/>
              </a:spcAft>
              <a:buClrTx/>
              <a:buSzTx/>
              <a:buFontTx/>
              <a:buNone/>
              <a:tabLst/>
              <a:defRPr/>
            </a:pPr>
            <a:r>
              <a:rPr kumimoji="0" lang="en-US" sz="1429" b="1" i="0" u="none" strike="noStrike" kern="0" cap="none" spc="0" normalizeH="0" baseline="0" noProof="0" dirty="0">
                <a:ln>
                  <a:noFill/>
                </a:ln>
                <a:solidFill>
                  <a:sysClr val="windowText" lastClr="000000"/>
                </a:solidFill>
                <a:effectLst/>
                <a:uLnTx/>
                <a:uFillTx/>
                <a:latin typeface="AngsanaUPC" panose="02020603050405020304" pitchFamily="18" charset="-34"/>
                <a:ea typeface="+mn-ea"/>
                <a:cs typeface="AngsanaUPC" panose="02020603050405020304" pitchFamily="18" charset="-34"/>
              </a:rPr>
              <a:t>File </a:t>
            </a:r>
            <a:r>
              <a:rPr kumimoji="0" lang="th-TH" sz="1429" b="1" i="0" u="none" strike="noStrike" kern="0" cap="none" spc="0" normalizeH="0" baseline="0" noProof="0" dirty="0">
                <a:ln>
                  <a:noFill/>
                </a:ln>
                <a:solidFill>
                  <a:sysClr val="windowText" lastClr="000000"/>
                </a:solidFill>
                <a:effectLst/>
                <a:uLnTx/>
                <a:uFillTx/>
                <a:latin typeface="AngsanaUPC" panose="02020603050405020304" pitchFamily="18" charset="-34"/>
                <a:ea typeface="+mn-ea"/>
                <a:cs typeface="AngsanaUPC" panose="02020603050405020304" pitchFamily="18" charset="-34"/>
              </a:rPr>
              <a:t>แนบเพื่อเปิดเผยราคากลาง</a:t>
            </a:r>
          </a:p>
        </p:txBody>
      </p:sp>
      <p:sp>
        <p:nvSpPr>
          <p:cNvPr id="25" name="Rounded Rectangle 24"/>
          <p:cNvSpPr/>
          <p:nvPr/>
        </p:nvSpPr>
        <p:spPr>
          <a:xfrm>
            <a:off x="599591" y="2815872"/>
            <a:ext cx="1833384" cy="428131"/>
          </a:xfrm>
          <a:prstGeom prst="roundRect">
            <a:avLst/>
          </a:prstGeom>
          <a:solidFill>
            <a:srgbClr val="FCD9BC"/>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53156" rtl="0" eaLnBrk="1" fontAlgn="auto" latinLnBrk="0" hangingPunct="1">
              <a:lnSpc>
                <a:spcPct val="100000"/>
              </a:lnSpc>
              <a:spcBef>
                <a:spcPts val="0"/>
              </a:spcBef>
              <a:spcAft>
                <a:spcPts val="0"/>
              </a:spcAft>
              <a:buClrTx/>
              <a:buSzTx/>
              <a:buFontTx/>
              <a:buNone/>
              <a:tabLst/>
              <a:defRPr/>
            </a:pPr>
            <a:r>
              <a:rPr kumimoji="0" lang="th-TH" sz="1429" b="1" i="0" u="none" strike="noStrike" kern="0" cap="none" spc="0" normalizeH="0" baseline="0" noProof="0" dirty="0">
                <a:ln>
                  <a:noFill/>
                </a:ln>
                <a:solidFill>
                  <a:srgbClr val="0000CC"/>
                </a:solidFill>
                <a:effectLst/>
                <a:uLnTx/>
                <a:uFillTx/>
                <a:latin typeface="TH SarabunIT๙" panose="020B0500040200020003" pitchFamily="34" charset="-34"/>
                <a:ea typeface="+mn-ea"/>
                <a:cs typeface="TH SarabunIT๙" panose="020B0500040200020003" pitchFamily="34" charset="-34"/>
              </a:rPr>
              <a:t>กระบวนการจัดซื้อจัดจ้าง</a:t>
            </a:r>
            <a:endParaRPr kumimoji="0" lang="en-US" sz="1429" b="1" i="0" u="none" strike="noStrike" kern="0" cap="none" spc="0" normalizeH="0" baseline="0" noProof="0" dirty="0">
              <a:ln>
                <a:noFill/>
              </a:ln>
              <a:solidFill>
                <a:srgbClr val="0000CC"/>
              </a:solidFill>
              <a:effectLst/>
              <a:uLnTx/>
              <a:uFillTx/>
              <a:latin typeface="TH SarabunIT๙" panose="020B0500040200020003" pitchFamily="34" charset="-34"/>
              <a:ea typeface="+mn-ea"/>
              <a:cs typeface="TH SarabunIT๙" panose="020B0500040200020003" pitchFamily="34" charset="-34"/>
            </a:endParaRPr>
          </a:p>
        </p:txBody>
      </p:sp>
      <p:sp>
        <p:nvSpPr>
          <p:cNvPr id="29" name="Rounded Rectangle 28"/>
          <p:cNvSpPr/>
          <p:nvPr/>
        </p:nvSpPr>
        <p:spPr>
          <a:xfrm>
            <a:off x="551329" y="5472564"/>
            <a:ext cx="1833384" cy="428131"/>
          </a:xfrm>
          <a:prstGeom prst="roundRect">
            <a:avLst/>
          </a:prstGeom>
          <a:solidFill>
            <a:srgbClr val="FCD9BC"/>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53156" rtl="0" eaLnBrk="1" fontAlgn="auto" latinLnBrk="0" hangingPunct="1">
              <a:lnSpc>
                <a:spcPct val="100000"/>
              </a:lnSpc>
              <a:spcBef>
                <a:spcPts val="0"/>
              </a:spcBef>
              <a:spcAft>
                <a:spcPts val="0"/>
              </a:spcAft>
              <a:buClrTx/>
              <a:buSzTx/>
              <a:buFontTx/>
              <a:buNone/>
              <a:tabLst/>
              <a:defRPr/>
            </a:pPr>
            <a:r>
              <a:rPr kumimoji="0" lang="th-TH" sz="1429" b="1" i="0" u="none" strike="noStrike" kern="0" cap="none" spc="0" normalizeH="0" baseline="0" noProof="0" dirty="0">
                <a:ln>
                  <a:noFill/>
                </a:ln>
                <a:solidFill>
                  <a:srgbClr val="0000CC"/>
                </a:solidFill>
                <a:effectLst/>
                <a:uLnTx/>
                <a:uFillTx/>
                <a:latin typeface="TH SarabunIT๙" panose="020B0500040200020003" pitchFamily="34" charset="-34"/>
                <a:ea typeface="+mn-ea"/>
                <a:cs typeface="TH SarabunIT๙" panose="020B0500040200020003" pitchFamily="34" charset="-34"/>
              </a:rPr>
              <a:t>กระบวนการทำสัญญา</a:t>
            </a:r>
            <a:endParaRPr kumimoji="0" lang="en-US" sz="1429" b="1" i="0" u="none" strike="noStrike" kern="0" cap="none" spc="0" normalizeH="0" baseline="0" noProof="0" dirty="0">
              <a:ln>
                <a:noFill/>
              </a:ln>
              <a:solidFill>
                <a:srgbClr val="0000CC"/>
              </a:solidFill>
              <a:effectLst/>
              <a:uLnTx/>
              <a:uFillTx/>
              <a:latin typeface="TH SarabunIT๙" panose="020B0500040200020003" pitchFamily="34" charset="-34"/>
              <a:ea typeface="+mn-ea"/>
              <a:cs typeface="TH SarabunIT๙" panose="020B0500040200020003" pitchFamily="34" charset="-34"/>
            </a:endParaRPr>
          </a:p>
        </p:txBody>
      </p:sp>
      <p:sp>
        <p:nvSpPr>
          <p:cNvPr id="31" name="Rounded Rectangle 30"/>
          <p:cNvSpPr/>
          <p:nvPr/>
        </p:nvSpPr>
        <p:spPr>
          <a:xfrm>
            <a:off x="594159" y="6054321"/>
            <a:ext cx="1833384" cy="395899"/>
          </a:xfrm>
          <a:prstGeom prst="roundRect">
            <a:avLst/>
          </a:prstGeom>
          <a:solidFill>
            <a:srgbClr val="FCD9BC"/>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53156" rtl="0" eaLnBrk="1" fontAlgn="auto" latinLnBrk="0" hangingPunct="1">
              <a:lnSpc>
                <a:spcPct val="100000"/>
              </a:lnSpc>
              <a:spcBef>
                <a:spcPts val="0"/>
              </a:spcBef>
              <a:spcAft>
                <a:spcPts val="0"/>
              </a:spcAft>
              <a:buClrTx/>
              <a:buSzTx/>
              <a:buFontTx/>
              <a:buNone/>
              <a:tabLst/>
              <a:defRPr/>
            </a:pPr>
            <a:r>
              <a:rPr kumimoji="0" lang="th-TH" sz="1429" b="1" i="0" u="none" strike="noStrike" kern="0" cap="none" spc="0" normalizeH="0" baseline="0" noProof="0" dirty="0">
                <a:ln>
                  <a:noFill/>
                </a:ln>
                <a:solidFill>
                  <a:srgbClr val="0000CC"/>
                </a:solidFill>
                <a:effectLst/>
                <a:uLnTx/>
                <a:uFillTx/>
                <a:latin typeface="TH SarabunIT๙" panose="020B0500040200020003" pitchFamily="34" charset="-34"/>
                <a:ea typeface="+mn-ea"/>
                <a:cs typeface="TH SarabunIT๙" panose="020B0500040200020003" pitchFamily="34" charset="-34"/>
              </a:rPr>
              <a:t>รายงานสรุปผลสำหรับผู้บริหาร(</a:t>
            </a:r>
            <a:r>
              <a:rPr kumimoji="0" lang="en-US" sz="1429" b="1" i="0" u="none" strike="noStrike" kern="0" cap="none" spc="0" normalizeH="0" baseline="0" noProof="0" dirty="0">
                <a:ln>
                  <a:noFill/>
                </a:ln>
                <a:solidFill>
                  <a:srgbClr val="0000CC"/>
                </a:solidFill>
                <a:effectLst/>
                <a:uLnTx/>
                <a:uFillTx/>
                <a:latin typeface="TH SarabunIT๙" panose="020B0500040200020003" pitchFamily="34" charset="-34"/>
                <a:ea typeface="+mn-ea"/>
                <a:cs typeface="TH SarabunIT๙" panose="020B0500040200020003" pitchFamily="34" charset="-34"/>
              </a:rPr>
              <a:t>MIS Report)</a:t>
            </a:r>
          </a:p>
        </p:txBody>
      </p:sp>
      <p:cxnSp>
        <p:nvCxnSpPr>
          <p:cNvPr id="34" name="Straight Arrow Connector 33"/>
          <p:cNvCxnSpPr/>
          <p:nvPr/>
        </p:nvCxnSpPr>
        <p:spPr>
          <a:xfrm>
            <a:off x="1519515" y="4621372"/>
            <a:ext cx="0" cy="180000"/>
          </a:xfrm>
          <a:prstGeom prst="straightConnector1">
            <a:avLst/>
          </a:prstGeom>
          <a:ln w="25400">
            <a:solidFill>
              <a:schemeClr val="accent4">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1506318" y="3233420"/>
            <a:ext cx="4533" cy="154286"/>
          </a:xfrm>
          <a:prstGeom prst="straightConnector1">
            <a:avLst/>
          </a:prstGeom>
          <a:ln w="25400">
            <a:solidFill>
              <a:schemeClr val="accent4">
                <a:lumMod val="7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41" name="Rounded Rectangle 40"/>
          <p:cNvSpPr/>
          <p:nvPr/>
        </p:nvSpPr>
        <p:spPr>
          <a:xfrm>
            <a:off x="4728751" y="2893156"/>
            <a:ext cx="1833384" cy="355218"/>
          </a:xfrm>
          <a:prstGeom prst="roundRect">
            <a:avLst/>
          </a:prstGeom>
          <a:solidFill>
            <a:srgbClr val="624B7D"/>
          </a:soli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53156" rtl="0" eaLnBrk="1" fontAlgn="auto" latinLnBrk="0" hangingPunct="1">
              <a:lnSpc>
                <a:spcPct val="100000"/>
              </a:lnSpc>
              <a:spcBef>
                <a:spcPts val="0"/>
              </a:spcBef>
              <a:spcAft>
                <a:spcPts val="0"/>
              </a:spcAft>
              <a:buClrTx/>
              <a:buSzTx/>
              <a:buFontTx/>
              <a:buNone/>
              <a:tabLst/>
              <a:defRPr/>
            </a:pPr>
            <a:r>
              <a:rPr kumimoji="0" lang="th-TH" sz="1429" b="1" i="0" u="none" strike="noStrike" kern="0" cap="none" spc="0" normalizeH="0" baseline="0" noProof="0" dirty="0">
                <a:ln>
                  <a:noFill/>
                </a:ln>
                <a:solidFill>
                  <a:prstClr val="white"/>
                </a:solidFill>
                <a:effectLst/>
                <a:uLnTx/>
                <a:uFillTx/>
                <a:latin typeface="TH SarabunIT๙" panose="020B0500040200020003" pitchFamily="34" charset="-34"/>
                <a:ea typeface="+mn-ea"/>
                <a:cs typeface="TH SarabunIT๙" panose="020B0500040200020003" pitchFamily="34" charset="-34"/>
              </a:rPr>
              <a:t>เลือกหลักเกณฑ์การคำนวณ</a:t>
            </a:r>
            <a:endParaRPr kumimoji="0" lang="en-US" sz="1429" b="1" i="0" u="none" strike="noStrike" kern="0" cap="none" spc="0" normalizeH="0" baseline="0" noProof="0" dirty="0">
              <a:ln>
                <a:noFill/>
              </a:ln>
              <a:solidFill>
                <a:prstClr val="white"/>
              </a:solidFill>
              <a:effectLst/>
              <a:uLnTx/>
              <a:uFillTx/>
              <a:latin typeface="TH SarabunIT๙" panose="020B0500040200020003" pitchFamily="34" charset="-34"/>
              <a:ea typeface="+mn-ea"/>
              <a:cs typeface="TH SarabunIT๙" panose="020B0500040200020003" pitchFamily="34" charset="-34"/>
            </a:endParaRPr>
          </a:p>
        </p:txBody>
      </p:sp>
      <p:sp>
        <p:nvSpPr>
          <p:cNvPr id="43" name="Rounded Rectangle 42"/>
          <p:cNvSpPr/>
          <p:nvPr/>
        </p:nvSpPr>
        <p:spPr>
          <a:xfrm>
            <a:off x="558427" y="4206600"/>
            <a:ext cx="1833384" cy="395899"/>
          </a:xfrm>
          <a:prstGeom prst="roundRect">
            <a:avLst/>
          </a:prstGeom>
          <a:solidFill>
            <a:srgbClr val="FCD9BC"/>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53156" rtl="0" eaLnBrk="1" fontAlgn="auto" latinLnBrk="0" hangingPunct="1">
              <a:lnSpc>
                <a:spcPct val="100000"/>
              </a:lnSpc>
              <a:spcBef>
                <a:spcPts val="0"/>
              </a:spcBef>
              <a:spcAft>
                <a:spcPts val="0"/>
              </a:spcAft>
              <a:buClrTx/>
              <a:buSzTx/>
              <a:buFontTx/>
              <a:buNone/>
              <a:tabLst/>
              <a:defRPr/>
            </a:pPr>
            <a:r>
              <a:rPr kumimoji="0" lang="th-TH" sz="1714" b="1" i="0" u="none" strike="noStrike" kern="0" cap="none" spc="0" normalizeH="0" baseline="0" noProof="0" dirty="0">
                <a:ln>
                  <a:noFill/>
                </a:ln>
                <a:solidFill>
                  <a:srgbClr val="0000CC"/>
                </a:solidFill>
                <a:effectLst/>
                <a:uLnTx/>
                <a:uFillTx/>
                <a:latin typeface="TH SarabunIT๙" panose="020B0500040200020003" pitchFamily="34" charset="-34"/>
                <a:ea typeface="+mn-ea"/>
                <a:cs typeface="TH SarabunIT๙" panose="020B0500040200020003" pitchFamily="34" charset="-34"/>
              </a:rPr>
              <a:t>ได้ผู้ชนะจัดซื้อจัดจ้าง</a:t>
            </a:r>
            <a:endParaRPr kumimoji="0" lang="en-US" sz="1714" b="1" i="0" u="none" strike="noStrike" kern="0" cap="none" spc="0" normalizeH="0" baseline="0" noProof="0" dirty="0">
              <a:ln>
                <a:noFill/>
              </a:ln>
              <a:solidFill>
                <a:srgbClr val="0000CC"/>
              </a:solidFill>
              <a:effectLst/>
              <a:uLnTx/>
              <a:uFillTx/>
              <a:latin typeface="TH SarabunIT๙" panose="020B0500040200020003" pitchFamily="34" charset="-34"/>
              <a:ea typeface="+mn-ea"/>
              <a:cs typeface="TH SarabunIT๙" panose="020B0500040200020003" pitchFamily="34" charset="-34"/>
            </a:endParaRPr>
          </a:p>
        </p:txBody>
      </p:sp>
      <p:sp>
        <p:nvSpPr>
          <p:cNvPr id="45" name="Rounded Rectangle 44"/>
          <p:cNvSpPr/>
          <p:nvPr/>
        </p:nvSpPr>
        <p:spPr>
          <a:xfrm>
            <a:off x="647284" y="1410742"/>
            <a:ext cx="1833384" cy="649749"/>
          </a:xfrm>
          <a:prstGeom prst="roundRect">
            <a:avLst/>
          </a:prstGeom>
          <a:solidFill>
            <a:srgbClr val="FCD9BC"/>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53156" rtl="0" eaLnBrk="1" fontAlgn="auto" latinLnBrk="0" hangingPunct="1">
              <a:lnSpc>
                <a:spcPct val="100000"/>
              </a:lnSpc>
              <a:spcBef>
                <a:spcPts val="0"/>
              </a:spcBef>
              <a:spcAft>
                <a:spcPts val="0"/>
              </a:spcAft>
              <a:buClrTx/>
              <a:buSzTx/>
              <a:buFontTx/>
              <a:buNone/>
              <a:tabLst/>
              <a:defRPr/>
            </a:pPr>
            <a:r>
              <a:rPr kumimoji="0" lang="th-TH" sz="1429" b="1" i="0" u="none" strike="noStrike" kern="0" cap="none" spc="0" normalizeH="0" baseline="0" noProof="0" dirty="0">
                <a:ln>
                  <a:noFill/>
                </a:ln>
                <a:solidFill>
                  <a:srgbClr val="0000CC"/>
                </a:solidFill>
                <a:effectLst/>
                <a:uLnTx/>
                <a:uFillTx/>
                <a:latin typeface="TH SarabunIT๙" panose="020B0500040200020003" pitchFamily="34" charset="-34"/>
                <a:ea typeface="+mn-ea"/>
                <a:cs typeface="TH SarabunIT๙" panose="020B0500040200020003" pitchFamily="34" charset="-34"/>
              </a:rPr>
              <a:t>สร้างโครงการ </a:t>
            </a:r>
          </a:p>
          <a:p>
            <a:pPr marL="0" marR="0" lvl="0" indent="0" algn="ctr" defTabSz="653156" rtl="0" eaLnBrk="1" fontAlgn="auto" latinLnBrk="0" hangingPunct="1">
              <a:lnSpc>
                <a:spcPct val="100000"/>
              </a:lnSpc>
              <a:spcBef>
                <a:spcPts val="0"/>
              </a:spcBef>
              <a:spcAft>
                <a:spcPts val="0"/>
              </a:spcAft>
              <a:buClrTx/>
              <a:buSzTx/>
              <a:buFontTx/>
              <a:buNone/>
              <a:tabLst/>
              <a:defRPr/>
            </a:pPr>
            <a:r>
              <a:rPr kumimoji="0" lang="th-TH" sz="1429" b="1" i="0" u="none" strike="noStrike" kern="0" cap="none" spc="0" normalizeH="0" baseline="0" noProof="0" dirty="0">
                <a:ln>
                  <a:noFill/>
                </a:ln>
                <a:solidFill>
                  <a:srgbClr val="0000CC"/>
                </a:solidFill>
                <a:effectLst/>
                <a:uLnTx/>
                <a:uFillTx/>
                <a:latin typeface="TH SarabunIT๙" panose="020B0500040200020003" pitchFamily="34" charset="-34"/>
                <a:ea typeface="+mn-ea"/>
                <a:cs typeface="TH SarabunIT๙" panose="020B0500040200020003" pitchFamily="34" charset="-34"/>
              </a:rPr>
              <a:t>คำนวณราคากลางงานก่อสร้าง</a:t>
            </a:r>
          </a:p>
        </p:txBody>
      </p:sp>
      <p:sp>
        <p:nvSpPr>
          <p:cNvPr id="47" name="Rounded Rectangle 46"/>
          <p:cNvSpPr/>
          <p:nvPr/>
        </p:nvSpPr>
        <p:spPr>
          <a:xfrm>
            <a:off x="649714" y="2295627"/>
            <a:ext cx="1833384" cy="355218"/>
          </a:xfrm>
          <a:prstGeom prst="roundRect">
            <a:avLst/>
          </a:prstGeom>
          <a:solidFill>
            <a:srgbClr val="FCD9BC"/>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53156" rtl="0" eaLnBrk="1" fontAlgn="auto" latinLnBrk="0" hangingPunct="1">
              <a:lnSpc>
                <a:spcPct val="100000"/>
              </a:lnSpc>
              <a:spcBef>
                <a:spcPts val="0"/>
              </a:spcBef>
              <a:spcAft>
                <a:spcPts val="0"/>
              </a:spcAft>
              <a:buClrTx/>
              <a:buSzTx/>
              <a:buFontTx/>
              <a:buNone/>
              <a:tabLst/>
              <a:defRPr/>
            </a:pPr>
            <a:r>
              <a:rPr kumimoji="0" lang="th-TH" sz="1429" b="1" i="0" u="none" strike="noStrike" kern="0" cap="none" spc="0" normalizeH="0" baseline="0" noProof="0" dirty="0">
                <a:ln>
                  <a:noFill/>
                </a:ln>
                <a:solidFill>
                  <a:srgbClr val="0000CC"/>
                </a:solidFill>
                <a:effectLst/>
                <a:uLnTx/>
                <a:uFillTx/>
                <a:latin typeface="TH SarabunIT๙" panose="020B0500040200020003" pitchFamily="34" charset="-34"/>
                <a:ea typeface="+mn-ea"/>
                <a:cs typeface="TH SarabunIT๙" panose="020B0500040200020003" pitchFamily="34" charset="-34"/>
              </a:rPr>
              <a:t>แต่งตั้งคณะกรรมการกำหนดราคากลาง</a:t>
            </a:r>
            <a:endParaRPr kumimoji="0" lang="en-US" sz="1429" b="1" i="0" u="none" strike="noStrike" kern="0" cap="none" spc="0" normalizeH="0" baseline="0" noProof="0" dirty="0">
              <a:ln>
                <a:noFill/>
              </a:ln>
              <a:solidFill>
                <a:srgbClr val="0000CC"/>
              </a:solidFill>
              <a:effectLst/>
              <a:uLnTx/>
              <a:uFillTx/>
              <a:latin typeface="TH SarabunIT๙" panose="020B0500040200020003" pitchFamily="34" charset="-34"/>
              <a:ea typeface="+mn-ea"/>
              <a:cs typeface="TH SarabunIT๙" panose="020B0500040200020003" pitchFamily="34" charset="-34"/>
            </a:endParaRPr>
          </a:p>
        </p:txBody>
      </p:sp>
      <p:sp>
        <p:nvSpPr>
          <p:cNvPr id="49" name="Rounded Rectangle 48"/>
          <p:cNvSpPr/>
          <p:nvPr/>
        </p:nvSpPr>
        <p:spPr>
          <a:xfrm>
            <a:off x="4629965" y="1629987"/>
            <a:ext cx="1954121" cy="4943509"/>
          </a:xfrm>
          <a:prstGeom prst="roundRect">
            <a:avLst/>
          </a:prstGeom>
          <a:noFill/>
          <a:ln>
            <a:solidFill>
              <a:schemeClr val="accent4">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653156" rtl="0" eaLnBrk="1" fontAlgn="auto" latinLnBrk="0" hangingPunct="1">
              <a:lnSpc>
                <a:spcPct val="100000"/>
              </a:lnSpc>
              <a:spcBef>
                <a:spcPts val="0"/>
              </a:spcBef>
              <a:spcAft>
                <a:spcPts val="0"/>
              </a:spcAft>
              <a:buClrTx/>
              <a:buSzTx/>
              <a:buFontTx/>
              <a:buNone/>
              <a:tabLst/>
              <a:defRPr/>
            </a:pPr>
            <a:endParaRPr kumimoji="0" lang="en-US" sz="1429" b="1" i="0" u="none" strike="noStrike" kern="0" cap="none" spc="0" normalizeH="0" baseline="0" noProof="0" dirty="0">
              <a:ln>
                <a:noFill/>
              </a:ln>
              <a:solidFill>
                <a:prstClr val="black"/>
              </a:solidFill>
              <a:effectLst/>
              <a:uLnTx/>
              <a:uFillTx/>
              <a:latin typeface="TH SarabunIT๙" panose="020B0500040200020003" pitchFamily="34" charset="-34"/>
              <a:ea typeface="+mn-ea"/>
              <a:cs typeface="TH SarabunIT๙" panose="020B0500040200020003" pitchFamily="34" charset="-34"/>
            </a:endParaRPr>
          </a:p>
        </p:txBody>
      </p:sp>
      <p:sp>
        <p:nvSpPr>
          <p:cNvPr id="50" name="TextBox 49"/>
          <p:cNvSpPr txBox="1"/>
          <p:nvPr/>
        </p:nvSpPr>
        <p:spPr>
          <a:xfrm>
            <a:off x="5128234" y="1645286"/>
            <a:ext cx="1007007" cy="290208"/>
          </a:xfrm>
          <a:prstGeom prst="rect">
            <a:avLst/>
          </a:prstGeom>
          <a:noFill/>
        </p:spPr>
        <p:txBody>
          <a:bodyPr wrap="none" rtlCol="0">
            <a:spAutoFit/>
          </a:bodyPr>
          <a:lstStyle/>
          <a:p>
            <a:pPr marL="0" marR="0" lvl="0" indent="0" algn="l" defTabSz="653156" rtl="0" eaLnBrk="1" fontAlgn="auto" latinLnBrk="0" hangingPunct="1">
              <a:lnSpc>
                <a:spcPct val="100000"/>
              </a:lnSpc>
              <a:spcBef>
                <a:spcPts val="0"/>
              </a:spcBef>
              <a:spcAft>
                <a:spcPts val="0"/>
              </a:spcAft>
              <a:buClrTx/>
              <a:buSzTx/>
              <a:buFontTx/>
              <a:buNone/>
              <a:tabLst/>
              <a:defRPr/>
            </a:pPr>
            <a:r>
              <a:rPr kumimoji="0" lang="th-TH" sz="1286" b="1" i="0" u="none" strike="noStrike" kern="0" cap="none" spc="0" normalizeH="0" baseline="0" noProof="0" dirty="0">
                <a:ln>
                  <a:noFill/>
                </a:ln>
                <a:solidFill>
                  <a:sysClr val="windowText" lastClr="000000"/>
                </a:solidFill>
                <a:effectLst/>
                <a:uLnTx/>
                <a:uFillTx/>
                <a:latin typeface="TH SarabunIT๙" panose="020B0500040200020003" pitchFamily="34" charset="-34"/>
                <a:ea typeface="+mn-ea"/>
                <a:cs typeface="TH SarabunIT๙" panose="020B0500040200020003" pitchFamily="34" charset="-34"/>
              </a:rPr>
              <a:t>คำนวณราคากลาง</a:t>
            </a:r>
            <a:endParaRPr kumimoji="0" lang="en-US" sz="1286" b="1" i="0" u="none" strike="noStrike" kern="0" cap="none" spc="0" normalizeH="0" baseline="0" noProof="0" dirty="0">
              <a:ln>
                <a:noFill/>
              </a:ln>
              <a:solidFill>
                <a:sysClr val="windowText" lastClr="000000"/>
              </a:solidFill>
              <a:effectLst/>
              <a:uLnTx/>
              <a:uFillTx/>
              <a:latin typeface="TH SarabunIT๙" panose="020B0500040200020003" pitchFamily="34" charset="-34"/>
              <a:ea typeface="+mn-ea"/>
              <a:cs typeface="TH SarabunIT๙" panose="020B0500040200020003" pitchFamily="34" charset="-34"/>
            </a:endParaRPr>
          </a:p>
        </p:txBody>
      </p:sp>
      <p:cxnSp>
        <p:nvCxnSpPr>
          <p:cNvPr id="52" name="Straight Arrow Connector 51"/>
          <p:cNvCxnSpPr>
            <a:stCxn id="45" idx="2"/>
            <a:endCxn id="47" idx="0"/>
          </p:cNvCxnSpPr>
          <p:nvPr/>
        </p:nvCxnSpPr>
        <p:spPr>
          <a:xfrm>
            <a:off x="1563977" y="2060491"/>
            <a:ext cx="2429" cy="235136"/>
          </a:xfrm>
          <a:prstGeom prst="straightConnector1">
            <a:avLst/>
          </a:prstGeom>
          <a:ln w="25400">
            <a:solidFill>
              <a:schemeClr val="accent4">
                <a:lumMod val="7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54" name="Rounded Rectangle 53"/>
          <p:cNvSpPr/>
          <p:nvPr/>
        </p:nvSpPr>
        <p:spPr>
          <a:xfrm>
            <a:off x="4708286" y="5724658"/>
            <a:ext cx="1833384" cy="395899"/>
          </a:xfrm>
          <a:prstGeom prst="roundRect">
            <a:avLst/>
          </a:prstGeom>
          <a:solidFill>
            <a:srgbClr val="624B7D"/>
          </a:soli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53156" rtl="0" eaLnBrk="1" fontAlgn="auto" latinLnBrk="0" hangingPunct="1">
              <a:lnSpc>
                <a:spcPct val="100000"/>
              </a:lnSpc>
              <a:spcBef>
                <a:spcPts val="0"/>
              </a:spcBef>
              <a:spcAft>
                <a:spcPts val="0"/>
              </a:spcAft>
              <a:buClrTx/>
              <a:buSzTx/>
              <a:buFontTx/>
              <a:buNone/>
              <a:tabLst/>
              <a:defRPr/>
            </a:pPr>
            <a:r>
              <a:rPr kumimoji="0" lang="th-TH" sz="1429" b="1" i="0" u="none" strike="noStrike" kern="0" cap="none" spc="0" normalizeH="0" baseline="0" noProof="0" dirty="0">
                <a:ln>
                  <a:noFill/>
                </a:ln>
                <a:solidFill>
                  <a:prstClr val="white"/>
                </a:solidFill>
                <a:effectLst/>
                <a:uLnTx/>
                <a:uFillTx/>
                <a:latin typeface="TH SarabunIT๙" panose="020B0500040200020003" pitchFamily="34" charset="-34"/>
                <a:ea typeface="+mn-ea"/>
                <a:cs typeface="TH SarabunIT๙" panose="020B0500040200020003" pitchFamily="34" charset="-34"/>
              </a:rPr>
              <a:t>ปรับปรุงข้อมูล </a:t>
            </a:r>
            <a:r>
              <a:rPr kumimoji="0" lang="en-US" sz="1429" b="1" i="0" u="none" strike="noStrike" kern="0" cap="none" spc="0" normalizeH="0" baseline="0" noProof="0" dirty="0">
                <a:ln>
                  <a:noFill/>
                </a:ln>
                <a:solidFill>
                  <a:prstClr val="white"/>
                </a:solidFill>
                <a:effectLst/>
                <a:uLnTx/>
                <a:uFillTx/>
                <a:latin typeface="TH SarabunIT๙" panose="020B0500040200020003" pitchFamily="34" charset="-34"/>
                <a:ea typeface="+mn-ea"/>
                <a:cs typeface="TH SarabunIT๙" panose="020B0500040200020003" pitchFamily="34" charset="-34"/>
              </a:rPr>
              <a:t>BOQ</a:t>
            </a:r>
            <a:endParaRPr kumimoji="0" lang="th-TH" sz="1429" b="1" i="0" u="none" strike="noStrike" kern="0" cap="none" spc="0" normalizeH="0" baseline="0" noProof="0" dirty="0">
              <a:ln>
                <a:noFill/>
              </a:ln>
              <a:solidFill>
                <a:prstClr val="white"/>
              </a:solidFill>
              <a:effectLst/>
              <a:uLnTx/>
              <a:uFillTx/>
              <a:latin typeface="TH SarabunIT๙" panose="020B0500040200020003" pitchFamily="34" charset="-34"/>
              <a:ea typeface="+mn-ea"/>
              <a:cs typeface="TH SarabunIT๙" panose="020B0500040200020003" pitchFamily="34" charset="-34"/>
            </a:endParaRPr>
          </a:p>
        </p:txBody>
      </p:sp>
      <p:cxnSp>
        <p:nvCxnSpPr>
          <p:cNvPr id="55" name="Elbow Connector 54"/>
          <p:cNvCxnSpPr>
            <a:stCxn id="68" idx="3"/>
            <a:endCxn id="67" idx="1"/>
          </p:cNvCxnSpPr>
          <p:nvPr/>
        </p:nvCxnSpPr>
        <p:spPr>
          <a:xfrm>
            <a:off x="2232521" y="3715494"/>
            <a:ext cx="2376000" cy="1354810"/>
          </a:xfrm>
          <a:prstGeom prst="bentConnector3">
            <a:avLst>
              <a:gd name="adj1" fmla="val 50000"/>
            </a:avLst>
          </a:prstGeom>
          <a:ln w="38100">
            <a:solidFill>
              <a:srgbClr val="FA4B2E"/>
            </a:solidFill>
            <a:prstDash val="dash"/>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56" name="Elbow Connector 55"/>
          <p:cNvCxnSpPr>
            <a:stCxn id="29" idx="3"/>
            <a:endCxn id="54" idx="1"/>
          </p:cNvCxnSpPr>
          <p:nvPr/>
        </p:nvCxnSpPr>
        <p:spPr>
          <a:xfrm>
            <a:off x="2384713" y="5686630"/>
            <a:ext cx="2323573" cy="235978"/>
          </a:xfrm>
          <a:prstGeom prst="bentConnector3">
            <a:avLst>
              <a:gd name="adj1" fmla="val 50000"/>
            </a:avLst>
          </a:prstGeom>
          <a:ln w="38100">
            <a:solidFill>
              <a:srgbClr val="00B0F0"/>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57" name="Elbow Connector 56"/>
          <p:cNvCxnSpPr/>
          <p:nvPr/>
        </p:nvCxnSpPr>
        <p:spPr>
          <a:xfrm rot="5400000">
            <a:off x="5524812" y="3392723"/>
            <a:ext cx="223540" cy="770"/>
          </a:xfrm>
          <a:prstGeom prst="bentConnector3">
            <a:avLst/>
          </a:prstGeom>
          <a:ln w="25400">
            <a:solidFill>
              <a:schemeClr val="accent4">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a:stCxn id="29" idx="2"/>
          </p:cNvCxnSpPr>
          <p:nvPr/>
        </p:nvCxnSpPr>
        <p:spPr>
          <a:xfrm>
            <a:off x="1468021" y="5900695"/>
            <a:ext cx="8611" cy="154286"/>
          </a:xfrm>
          <a:prstGeom prst="straightConnector1">
            <a:avLst/>
          </a:prstGeom>
          <a:ln w="25400">
            <a:solidFill>
              <a:schemeClr val="accent4">
                <a:lumMod val="7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2702725" y="2171900"/>
            <a:ext cx="1516660" cy="312265"/>
          </a:xfrm>
          <a:prstGeom prst="rect">
            <a:avLst/>
          </a:prstGeom>
          <a:noFill/>
        </p:spPr>
        <p:txBody>
          <a:bodyPr wrap="square" rtlCol="0">
            <a:spAutoFit/>
          </a:bodyPr>
          <a:lstStyle/>
          <a:p>
            <a:pPr marL="0" marR="0" lvl="0" indent="0" algn="l" defTabSz="653156" rtl="0" eaLnBrk="1" fontAlgn="auto" latinLnBrk="0" hangingPunct="1">
              <a:lnSpc>
                <a:spcPct val="100000"/>
              </a:lnSpc>
              <a:spcBef>
                <a:spcPts val="0"/>
              </a:spcBef>
              <a:spcAft>
                <a:spcPts val="0"/>
              </a:spcAft>
              <a:buClrTx/>
              <a:buSzTx/>
              <a:buFontTx/>
              <a:buNone/>
              <a:tabLst/>
              <a:defRPr/>
            </a:pPr>
            <a:r>
              <a:rPr kumimoji="0" lang="en-US" sz="1286" b="1" i="0" u="none" strike="noStrike" kern="0" cap="none" spc="0" normalizeH="0" baseline="0" noProof="0" dirty="0">
                <a:ln>
                  <a:noFill/>
                </a:ln>
                <a:solidFill>
                  <a:sysClr val="windowText" lastClr="000000"/>
                </a:solidFill>
                <a:effectLst/>
                <a:uLnTx/>
                <a:uFillTx/>
                <a:latin typeface="AngsanaUPC" panose="02020603050405020304" pitchFamily="18" charset="-34"/>
                <a:ea typeface="+mn-ea"/>
                <a:cs typeface="AngsanaUPC" panose="02020603050405020304" pitchFamily="18" charset="-34"/>
              </a:rPr>
              <a:t>email </a:t>
            </a:r>
            <a:r>
              <a:rPr kumimoji="0" lang="th-TH" sz="1429" b="1" i="0" u="none" strike="noStrike" kern="0" cap="none" spc="0" normalizeH="0" baseline="0" noProof="0" dirty="0">
                <a:ln>
                  <a:noFill/>
                </a:ln>
                <a:solidFill>
                  <a:sysClr val="windowText" lastClr="000000"/>
                </a:solidFill>
                <a:effectLst/>
                <a:uLnTx/>
                <a:uFillTx/>
                <a:latin typeface="AngsanaUPC" panose="02020603050405020304" pitchFamily="18" charset="-34"/>
                <a:ea typeface="+mn-ea"/>
                <a:cs typeface="AngsanaUPC" panose="02020603050405020304" pitchFamily="18" charset="-34"/>
              </a:rPr>
              <a:t>รหัส</a:t>
            </a:r>
            <a:r>
              <a:rPr kumimoji="0" lang="th-TH" sz="1286" b="1" i="0" u="none" strike="noStrike" kern="0" cap="none" spc="0" normalizeH="0" baseline="0" noProof="0" dirty="0">
                <a:ln>
                  <a:noFill/>
                </a:ln>
                <a:solidFill>
                  <a:sysClr val="windowText" lastClr="000000"/>
                </a:solidFill>
                <a:effectLst/>
                <a:uLnTx/>
                <a:uFillTx/>
                <a:latin typeface="AngsanaUPC" panose="02020603050405020304" pitchFamily="18" charset="-34"/>
                <a:ea typeface="+mn-ea"/>
                <a:cs typeface="AngsanaUPC" panose="02020603050405020304" pitchFamily="18" charset="-34"/>
              </a:rPr>
              <a:t>ผู้ใช้ และรหัสผ่าน</a:t>
            </a:r>
          </a:p>
        </p:txBody>
      </p:sp>
      <p:sp>
        <p:nvSpPr>
          <p:cNvPr id="67" name="Rounded Rectangle 66"/>
          <p:cNvSpPr/>
          <p:nvPr/>
        </p:nvSpPr>
        <p:spPr>
          <a:xfrm>
            <a:off x="4728751" y="4872355"/>
            <a:ext cx="1833384" cy="395899"/>
          </a:xfrm>
          <a:prstGeom prst="roundRect">
            <a:avLst/>
          </a:prstGeom>
          <a:solidFill>
            <a:srgbClr val="624B7D"/>
          </a:soli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53156" rtl="0" eaLnBrk="1" fontAlgn="auto" latinLnBrk="0" hangingPunct="1">
              <a:lnSpc>
                <a:spcPct val="100000"/>
              </a:lnSpc>
              <a:spcBef>
                <a:spcPts val="0"/>
              </a:spcBef>
              <a:spcAft>
                <a:spcPts val="0"/>
              </a:spcAft>
              <a:buClrTx/>
              <a:buSzTx/>
              <a:buFontTx/>
              <a:buNone/>
              <a:tabLst/>
              <a:defRPr/>
            </a:pPr>
            <a:r>
              <a:rPr kumimoji="0" lang="th-TH" sz="1429" b="1" i="0" u="none" strike="noStrike" kern="0" cap="none" spc="0" normalizeH="0" baseline="0" noProof="0" dirty="0">
                <a:ln>
                  <a:noFill/>
                </a:ln>
                <a:solidFill>
                  <a:prstClr val="white"/>
                </a:solidFill>
                <a:effectLst/>
                <a:uLnTx/>
                <a:uFillTx/>
                <a:latin typeface="TH SarabunIT๙" panose="020B0500040200020003" pitchFamily="34" charset="-34"/>
                <a:ea typeface="+mn-ea"/>
                <a:cs typeface="TH SarabunIT๙" panose="020B0500040200020003" pitchFamily="34" charset="-34"/>
              </a:rPr>
              <a:t>ทบทวนราคากลาง</a:t>
            </a:r>
          </a:p>
        </p:txBody>
      </p:sp>
      <p:sp>
        <p:nvSpPr>
          <p:cNvPr id="68" name="Flowchart: Decision 67"/>
          <p:cNvSpPr/>
          <p:nvPr/>
        </p:nvSpPr>
        <p:spPr>
          <a:xfrm>
            <a:off x="776677" y="3356337"/>
            <a:ext cx="1455844" cy="718314"/>
          </a:xfrm>
          <a:prstGeom prst="flowChartDecision">
            <a:avLst/>
          </a:prstGeom>
          <a:solidFill>
            <a:srgbClr val="FCD9BC"/>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53156" rtl="0" eaLnBrk="1" fontAlgn="auto" latinLnBrk="0" hangingPunct="1">
              <a:lnSpc>
                <a:spcPct val="100000"/>
              </a:lnSpc>
              <a:spcBef>
                <a:spcPts val="0"/>
              </a:spcBef>
              <a:spcAft>
                <a:spcPts val="0"/>
              </a:spcAft>
              <a:buClrTx/>
              <a:buSzTx/>
              <a:buFontTx/>
              <a:buNone/>
              <a:tabLst/>
              <a:defRPr/>
            </a:pPr>
            <a:r>
              <a:rPr kumimoji="0" lang="th-TH" sz="1429" b="1" i="0" u="none" strike="noStrike" kern="0" cap="none" spc="0" normalizeH="0" baseline="0" noProof="0" dirty="0">
                <a:ln>
                  <a:noFill/>
                </a:ln>
                <a:solidFill>
                  <a:srgbClr val="0000CC"/>
                </a:solidFill>
                <a:effectLst/>
                <a:uLnTx/>
                <a:uFillTx/>
                <a:latin typeface="TH SarabunIT๙" panose="020B0500040200020003" pitchFamily="34" charset="-34"/>
                <a:ea typeface="+mn-ea"/>
                <a:cs typeface="TH SarabunIT๙" panose="020B0500040200020003" pitchFamily="34" charset="-34"/>
              </a:rPr>
              <a:t>ทวบทวนราคากลาง</a:t>
            </a:r>
          </a:p>
        </p:txBody>
      </p:sp>
      <p:sp>
        <p:nvSpPr>
          <p:cNvPr id="72" name="TextBox 71"/>
          <p:cNvSpPr txBox="1"/>
          <p:nvPr/>
        </p:nvSpPr>
        <p:spPr>
          <a:xfrm>
            <a:off x="1548211" y="3250173"/>
            <a:ext cx="816339" cy="356123"/>
          </a:xfrm>
          <a:prstGeom prst="rect">
            <a:avLst/>
          </a:prstGeom>
          <a:noFill/>
        </p:spPr>
        <p:txBody>
          <a:bodyPr wrap="square" rtlCol="0">
            <a:spAutoFit/>
          </a:bodyPr>
          <a:lstStyle/>
          <a:p>
            <a:pPr marL="0" marR="0" lvl="0" indent="0" algn="ctr" defTabSz="653156" rtl="0" eaLnBrk="1" fontAlgn="auto" latinLnBrk="0" hangingPunct="1">
              <a:lnSpc>
                <a:spcPct val="100000"/>
              </a:lnSpc>
              <a:spcBef>
                <a:spcPts val="0"/>
              </a:spcBef>
              <a:spcAft>
                <a:spcPts val="0"/>
              </a:spcAft>
              <a:buClrTx/>
              <a:buSzTx/>
              <a:buFontTx/>
              <a:buNone/>
              <a:tabLst/>
              <a:defRPr/>
            </a:pPr>
            <a:r>
              <a:rPr kumimoji="0" lang="en-US" sz="1714" b="1" i="0" u="none" strike="noStrike" kern="0" cap="none" spc="0" normalizeH="0" baseline="0" noProof="0" dirty="0">
                <a:ln>
                  <a:noFill/>
                </a:ln>
                <a:solidFill>
                  <a:sysClr val="windowText" lastClr="000000"/>
                </a:solidFill>
                <a:effectLst/>
                <a:uLnTx/>
                <a:uFillTx/>
                <a:latin typeface="TH SarabunIT๙" panose="020B0500040200020003" pitchFamily="34" charset="-34"/>
                <a:ea typeface="+mn-ea"/>
                <a:cs typeface="TH SarabunIT๙" panose="020B0500040200020003" pitchFamily="34" charset="-34"/>
              </a:rPr>
              <a:t>Y</a:t>
            </a:r>
            <a:endParaRPr kumimoji="0" lang="th-TH" sz="1714" b="1" i="0" u="none" strike="noStrike" kern="0" cap="none" spc="0" normalizeH="0" baseline="0" noProof="0" dirty="0">
              <a:ln>
                <a:noFill/>
              </a:ln>
              <a:solidFill>
                <a:sysClr val="windowText" lastClr="000000"/>
              </a:solidFill>
              <a:effectLst/>
              <a:uLnTx/>
              <a:uFillTx/>
              <a:latin typeface="TH SarabunIT๙" panose="020B0500040200020003" pitchFamily="34" charset="-34"/>
              <a:ea typeface="+mn-ea"/>
              <a:cs typeface="TH SarabunIT๙" panose="020B0500040200020003" pitchFamily="34" charset="-34"/>
            </a:endParaRPr>
          </a:p>
        </p:txBody>
      </p:sp>
      <p:sp>
        <p:nvSpPr>
          <p:cNvPr id="73" name="TextBox 72"/>
          <p:cNvSpPr txBox="1"/>
          <p:nvPr/>
        </p:nvSpPr>
        <p:spPr>
          <a:xfrm>
            <a:off x="1656980" y="3900597"/>
            <a:ext cx="186398" cy="356123"/>
          </a:xfrm>
          <a:prstGeom prst="rect">
            <a:avLst/>
          </a:prstGeom>
          <a:noFill/>
        </p:spPr>
        <p:txBody>
          <a:bodyPr wrap="square" rtlCol="0">
            <a:spAutoFit/>
          </a:bodyPr>
          <a:lstStyle/>
          <a:p>
            <a:pPr marL="0" marR="0" lvl="0" indent="0" algn="l" defTabSz="653156" rtl="0" eaLnBrk="1" fontAlgn="auto" latinLnBrk="0" hangingPunct="1">
              <a:lnSpc>
                <a:spcPct val="100000"/>
              </a:lnSpc>
              <a:spcBef>
                <a:spcPts val="0"/>
              </a:spcBef>
              <a:spcAft>
                <a:spcPts val="0"/>
              </a:spcAft>
              <a:buClrTx/>
              <a:buSzTx/>
              <a:buFontTx/>
              <a:buNone/>
              <a:tabLst/>
              <a:defRPr/>
            </a:pPr>
            <a:r>
              <a:rPr kumimoji="0" lang="en-US" sz="1714" b="1" i="0" u="none" strike="noStrike" kern="0" cap="none" spc="0" normalizeH="0" baseline="0" noProof="0" dirty="0">
                <a:ln>
                  <a:noFill/>
                </a:ln>
                <a:solidFill>
                  <a:sysClr val="windowText" lastClr="000000"/>
                </a:solidFill>
                <a:effectLst/>
                <a:uLnTx/>
                <a:uFillTx/>
                <a:latin typeface="TH SarabunIT๙" panose="020B0500040200020003" pitchFamily="34" charset="-34"/>
                <a:ea typeface="+mn-ea"/>
                <a:cs typeface="TH SarabunIT๙" panose="020B0500040200020003" pitchFamily="34" charset="-34"/>
              </a:rPr>
              <a:t>N</a:t>
            </a:r>
            <a:endParaRPr kumimoji="0" lang="th-TH" sz="1714" b="1" i="0" u="none" strike="noStrike" kern="0" cap="none" spc="0" normalizeH="0" baseline="0" noProof="0" dirty="0">
              <a:ln>
                <a:noFill/>
              </a:ln>
              <a:solidFill>
                <a:sysClr val="windowText" lastClr="000000"/>
              </a:solidFill>
              <a:effectLst/>
              <a:uLnTx/>
              <a:uFillTx/>
              <a:latin typeface="TH SarabunIT๙" panose="020B0500040200020003" pitchFamily="34" charset="-34"/>
              <a:ea typeface="+mn-ea"/>
              <a:cs typeface="TH SarabunIT๙" panose="020B0500040200020003" pitchFamily="34" charset="-34"/>
            </a:endParaRPr>
          </a:p>
        </p:txBody>
      </p:sp>
      <p:sp>
        <p:nvSpPr>
          <p:cNvPr id="74" name="Rounded Rectangle 73"/>
          <p:cNvSpPr/>
          <p:nvPr/>
        </p:nvSpPr>
        <p:spPr>
          <a:xfrm>
            <a:off x="551329" y="4815020"/>
            <a:ext cx="1929340" cy="486467"/>
          </a:xfrm>
          <a:prstGeom prst="roundRect">
            <a:avLst/>
          </a:prstGeom>
          <a:solidFill>
            <a:srgbClr val="FCD9BC"/>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53156" rtl="0" eaLnBrk="1" fontAlgn="auto" latinLnBrk="0" hangingPunct="1">
              <a:lnSpc>
                <a:spcPct val="100000"/>
              </a:lnSpc>
              <a:spcBef>
                <a:spcPts val="0"/>
              </a:spcBef>
              <a:spcAft>
                <a:spcPts val="0"/>
              </a:spcAft>
              <a:buClrTx/>
              <a:buSzTx/>
              <a:buFontTx/>
              <a:buNone/>
              <a:tabLst/>
              <a:defRPr/>
            </a:pPr>
            <a:r>
              <a:rPr kumimoji="0" lang="en-US" sz="1143" b="1" i="0" u="none" strike="noStrike" kern="0" cap="none" spc="0" normalizeH="0" baseline="0" noProof="0" dirty="0">
                <a:ln>
                  <a:noFill/>
                </a:ln>
                <a:solidFill>
                  <a:srgbClr val="0000CC"/>
                </a:solidFill>
                <a:effectLst/>
                <a:uLnTx/>
                <a:uFillTx/>
                <a:latin typeface="TH SarabunIT๙" panose="020B0500040200020003" pitchFamily="34" charset="-34"/>
                <a:ea typeface="+mn-ea"/>
                <a:cs typeface="TH SarabunIT๙" panose="020B0500040200020003" pitchFamily="34" charset="-34"/>
              </a:rPr>
              <a:t>Email </a:t>
            </a:r>
            <a:r>
              <a:rPr kumimoji="0" lang="th-TH" sz="1143" b="1" i="0" u="none" strike="noStrike" kern="0" cap="none" spc="0" normalizeH="0" baseline="0" noProof="0" dirty="0">
                <a:ln>
                  <a:noFill/>
                </a:ln>
                <a:solidFill>
                  <a:srgbClr val="0000CC"/>
                </a:solidFill>
                <a:effectLst/>
                <a:uLnTx/>
                <a:uFillTx/>
                <a:latin typeface="TH SarabunIT๙" panose="020B0500040200020003" pitchFamily="34" charset="-34"/>
                <a:ea typeface="+mn-ea"/>
                <a:cs typeface="TH SarabunIT๙" panose="020B0500040200020003" pitchFamily="34" charset="-34"/>
              </a:rPr>
              <a:t>แจ้งเตือน </a:t>
            </a:r>
          </a:p>
          <a:p>
            <a:pPr marL="0" marR="0" lvl="0" indent="0" algn="ctr" defTabSz="653156" rtl="0" eaLnBrk="1" fontAlgn="auto" latinLnBrk="0" hangingPunct="1">
              <a:lnSpc>
                <a:spcPct val="100000"/>
              </a:lnSpc>
              <a:spcBef>
                <a:spcPts val="0"/>
              </a:spcBef>
              <a:spcAft>
                <a:spcPts val="0"/>
              </a:spcAft>
              <a:buClrTx/>
              <a:buSzTx/>
              <a:buFontTx/>
              <a:buNone/>
              <a:tabLst/>
              <a:defRPr/>
            </a:pPr>
            <a:r>
              <a:rPr kumimoji="0" lang="th-TH" sz="1143" b="1" i="0" u="none" strike="noStrike" kern="0" cap="none" spc="0" normalizeH="0" baseline="0" noProof="0" dirty="0">
                <a:ln>
                  <a:noFill/>
                </a:ln>
                <a:solidFill>
                  <a:srgbClr val="0000CC"/>
                </a:solidFill>
                <a:effectLst/>
                <a:uLnTx/>
                <a:uFillTx/>
                <a:latin typeface="TH SarabunPSK" panose="020B0500040200020003" pitchFamily="34" charset="-34"/>
                <a:ea typeface="+mn-ea"/>
                <a:cs typeface="TH SarabunPSK" panose="020B0500040200020003" pitchFamily="34" charset="-34"/>
              </a:rPr>
              <a:t>คณะกรรมการ </a:t>
            </a:r>
            <a:r>
              <a:rPr kumimoji="0" lang="en-US" sz="1143" b="1" i="0" u="none" strike="noStrike" kern="0" cap="none" spc="0" normalizeH="0" baseline="0" noProof="0" dirty="0">
                <a:ln>
                  <a:noFill/>
                </a:ln>
                <a:solidFill>
                  <a:srgbClr val="0000CC"/>
                </a:solidFill>
                <a:effectLst/>
                <a:uLnTx/>
                <a:uFillTx/>
                <a:latin typeface="TH SarabunPSK" panose="020B0500040200020003" pitchFamily="34" charset="-34"/>
                <a:ea typeface="+mn-ea"/>
                <a:cs typeface="TH SarabunPSK" panose="020B0500040200020003" pitchFamily="34" charset="-34"/>
              </a:rPr>
              <a:t>(</a:t>
            </a:r>
            <a:r>
              <a:rPr kumimoji="0" lang="th-TH" sz="1143" b="1" i="0" u="none" strike="noStrike" kern="0" cap="none" spc="0" normalizeH="0" baseline="0" noProof="0" dirty="0">
                <a:ln>
                  <a:noFill/>
                </a:ln>
                <a:solidFill>
                  <a:srgbClr val="0000CC"/>
                </a:solidFill>
                <a:effectLst/>
                <a:uLnTx/>
                <a:uFillTx/>
                <a:latin typeface="TH SarabunPSK" panose="020B0500040200020003" pitchFamily="34" charset="-34"/>
                <a:ea typeface="+mn-ea"/>
                <a:cs typeface="TH SarabunPSK" panose="020B0500040200020003" pitchFamily="34" charset="-34"/>
              </a:rPr>
              <a:t>ราคากลาง</a:t>
            </a:r>
            <a:r>
              <a:rPr kumimoji="0" lang="en-US" sz="1143" b="1" i="0" u="none" strike="noStrike" kern="0" cap="none" spc="0" normalizeH="0" baseline="0" noProof="0" dirty="0">
                <a:ln>
                  <a:noFill/>
                </a:ln>
                <a:solidFill>
                  <a:srgbClr val="0000CC"/>
                </a:solidFill>
                <a:effectLst/>
                <a:uLnTx/>
                <a:uFillTx/>
                <a:latin typeface="TH SarabunPSK" panose="020B0500040200020003" pitchFamily="34" charset="-34"/>
                <a:ea typeface="+mn-ea"/>
                <a:cs typeface="TH SarabunPSK" panose="020B0500040200020003" pitchFamily="34" charset="-34"/>
              </a:rPr>
              <a:t> &lt; &gt; = 15%)</a:t>
            </a:r>
          </a:p>
        </p:txBody>
      </p:sp>
      <p:cxnSp>
        <p:nvCxnSpPr>
          <p:cNvPr id="75" name="Straight Arrow Connector 74"/>
          <p:cNvCxnSpPr/>
          <p:nvPr/>
        </p:nvCxnSpPr>
        <p:spPr>
          <a:xfrm>
            <a:off x="1510851" y="4063685"/>
            <a:ext cx="0" cy="154286"/>
          </a:xfrm>
          <a:prstGeom prst="straightConnector1">
            <a:avLst/>
          </a:prstGeom>
          <a:ln w="25400">
            <a:solidFill>
              <a:schemeClr val="accent4">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80" name="Straight Arrow Connector 79"/>
          <p:cNvCxnSpPr/>
          <p:nvPr/>
        </p:nvCxnSpPr>
        <p:spPr>
          <a:xfrm>
            <a:off x="1499266" y="5301513"/>
            <a:ext cx="0" cy="180000"/>
          </a:xfrm>
          <a:prstGeom prst="straightConnector1">
            <a:avLst/>
          </a:prstGeom>
          <a:ln w="25400">
            <a:solidFill>
              <a:schemeClr val="accent4">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84" name="Straight Arrow Connector 83"/>
          <p:cNvCxnSpPr/>
          <p:nvPr/>
        </p:nvCxnSpPr>
        <p:spPr>
          <a:xfrm>
            <a:off x="2483098" y="2473235"/>
            <a:ext cx="2088902" cy="0"/>
          </a:xfrm>
          <a:prstGeom prst="straightConnector1">
            <a:avLst/>
          </a:prstGeom>
          <a:ln w="38100">
            <a:solidFill>
              <a:srgbClr val="FFC000"/>
            </a:solidFill>
            <a:prstDash val="dash"/>
            <a:tailEnd type="triangle"/>
          </a:ln>
        </p:spPr>
        <p:style>
          <a:lnRef idx="2">
            <a:schemeClr val="accent1"/>
          </a:lnRef>
          <a:fillRef idx="0">
            <a:schemeClr val="accent1"/>
          </a:fillRef>
          <a:effectRef idx="1">
            <a:schemeClr val="accent1"/>
          </a:effectRef>
          <a:fontRef idx="minor">
            <a:schemeClr val="tx1"/>
          </a:fontRef>
        </p:style>
      </p:cxnSp>
      <p:cxnSp>
        <p:nvCxnSpPr>
          <p:cNvPr id="98" name="Curved Connector 97"/>
          <p:cNvCxnSpPr/>
          <p:nvPr/>
        </p:nvCxnSpPr>
        <p:spPr>
          <a:xfrm rot="10800000" flipV="1">
            <a:off x="6584088" y="3393108"/>
            <a:ext cx="916692" cy="322386"/>
          </a:xfrm>
          <a:prstGeom prst="curvedConnector3">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cxnSp>
        <p:nvCxnSpPr>
          <p:cNvPr id="100" name="Elbow Connector 99"/>
          <p:cNvCxnSpPr/>
          <p:nvPr/>
        </p:nvCxnSpPr>
        <p:spPr>
          <a:xfrm rot="5400000">
            <a:off x="5525582" y="4070754"/>
            <a:ext cx="223540" cy="770"/>
          </a:xfrm>
          <a:prstGeom prst="bentConnector3">
            <a:avLst/>
          </a:prstGeom>
          <a:ln w="25400">
            <a:solidFill>
              <a:schemeClr val="accent4">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01" name="Elbow Connector 100"/>
          <p:cNvCxnSpPr/>
          <p:nvPr/>
        </p:nvCxnSpPr>
        <p:spPr>
          <a:xfrm rot="5400000">
            <a:off x="5508523" y="2757393"/>
            <a:ext cx="223540" cy="770"/>
          </a:xfrm>
          <a:prstGeom prst="bentConnector3">
            <a:avLst/>
          </a:prstGeom>
          <a:ln w="25400">
            <a:solidFill>
              <a:schemeClr val="accent4">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09" name="Elbow Connector 108"/>
          <p:cNvCxnSpPr/>
          <p:nvPr/>
        </p:nvCxnSpPr>
        <p:spPr>
          <a:xfrm rot="5400000">
            <a:off x="5534961" y="4741452"/>
            <a:ext cx="223540" cy="770"/>
          </a:xfrm>
          <a:prstGeom prst="bentConnector3">
            <a:avLst/>
          </a:prstGeom>
          <a:ln w="25400">
            <a:solidFill>
              <a:schemeClr val="accent4">
                <a:lumMod val="7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1094230" y="866232"/>
            <a:ext cx="655949" cy="400110"/>
          </a:xfrm>
          <a:prstGeom prst="rect">
            <a:avLst/>
          </a:prstGeom>
          <a:noFill/>
        </p:spPr>
        <p:txBody>
          <a:bodyPr wrap="none" rtlCol="0">
            <a:spAutoFit/>
          </a:bodyPr>
          <a:lstStyle/>
          <a:p>
            <a:pPr marL="0" marR="0" lvl="0" indent="0" algn="l" defTabSz="653156"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ysClr val="windowText" lastClr="000000"/>
                </a:solidFill>
                <a:effectLst/>
                <a:uLnTx/>
                <a:uFillTx/>
                <a:latin typeface="TH SarabunPSK" panose="020B0500040200020003" pitchFamily="34" charset="-34"/>
                <a:ea typeface="+mn-ea"/>
                <a:cs typeface="TH SarabunPSK" panose="020B0500040200020003" pitchFamily="34" charset="-34"/>
              </a:rPr>
              <a:t>e-GP3</a:t>
            </a:r>
          </a:p>
        </p:txBody>
      </p:sp>
      <p:sp>
        <p:nvSpPr>
          <p:cNvPr id="12" name="TextBox 11"/>
          <p:cNvSpPr txBox="1"/>
          <p:nvPr/>
        </p:nvSpPr>
        <p:spPr>
          <a:xfrm>
            <a:off x="4434878" y="914544"/>
            <a:ext cx="2436886" cy="369332"/>
          </a:xfrm>
          <a:prstGeom prst="rect">
            <a:avLst/>
          </a:prstGeom>
          <a:noFill/>
        </p:spPr>
        <p:txBody>
          <a:bodyPr wrap="none" rtlCol="0">
            <a:spAutoFit/>
          </a:bodyPr>
          <a:lstStyle/>
          <a:p>
            <a:pPr marL="0" marR="0" lvl="0" indent="0" algn="l" defTabSz="653156" rtl="0" eaLnBrk="1" fontAlgn="auto" latinLnBrk="0" hangingPunct="1">
              <a:lnSpc>
                <a:spcPct val="100000"/>
              </a:lnSpc>
              <a:spcBef>
                <a:spcPts val="0"/>
              </a:spcBef>
              <a:spcAft>
                <a:spcPts val="0"/>
              </a:spcAft>
              <a:buClrTx/>
              <a:buSzTx/>
              <a:buFontTx/>
              <a:buNone/>
              <a:tabLst/>
              <a:defRPr/>
            </a:pPr>
            <a:r>
              <a:rPr kumimoji="0" lang="th-TH" sz="1800" b="1" i="0" u="none" strike="noStrike" kern="0" cap="none" spc="0" normalizeH="0" baseline="0" noProof="0" dirty="0">
                <a:ln>
                  <a:noFill/>
                </a:ln>
                <a:solidFill>
                  <a:srgbClr val="0000CC"/>
                </a:solidFill>
                <a:effectLst/>
                <a:uLnTx/>
                <a:uFillTx/>
                <a:latin typeface="TH SarabunIT๙" panose="020B0500040200020003" pitchFamily="34" charset="-34"/>
                <a:ea typeface="+mn-ea"/>
                <a:cs typeface="TH SarabunIT๙" panose="020B0500040200020003" pitchFamily="34" charset="-34"/>
              </a:rPr>
              <a:t>ระบบคำนวณราคากลางงานก่อสร้าง</a:t>
            </a:r>
            <a:endParaRPr kumimoji="0" lang="en-US" sz="1800" b="1" i="0" u="none" strike="noStrike" kern="0" cap="none" spc="0" normalizeH="0" baseline="0" noProof="0" dirty="0">
              <a:ln>
                <a:noFill/>
              </a:ln>
              <a:solidFill>
                <a:srgbClr val="0000CC"/>
              </a:solidFill>
              <a:effectLst/>
              <a:uLnTx/>
              <a:uFillTx/>
              <a:latin typeface="TH SarabunIT๙" panose="020B0500040200020003" pitchFamily="34" charset="-34"/>
              <a:ea typeface="+mn-ea"/>
              <a:cs typeface="TH SarabunIT๙" panose="020B0500040200020003" pitchFamily="34" charset="-34"/>
            </a:endParaRPr>
          </a:p>
        </p:txBody>
      </p:sp>
      <p:sp>
        <p:nvSpPr>
          <p:cNvPr id="59" name="กล่องข้อความ 58"/>
          <p:cNvSpPr txBox="1"/>
          <p:nvPr/>
        </p:nvSpPr>
        <p:spPr>
          <a:xfrm>
            <a:off x="7524328" y="2815872"/>
            <a:ext cx="1424265" cy="1169551"/>
          </a:xfrm>
          <a:prstGeom prst="rect">
            <a:avLst/>
          </a:prstGeom>
          <a:solidFill>
            <a:srgbClr val="9BE5FF"/>
          </a:solidFill>
          <a:ln w="12700">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h-TH" sz="1400" b="1" i="0" u="none" strike="noStrike" kern="0" cap="none" spc="0" normalizeH="0" baseline="0" noProof="0" dirty="0">
                <a:ln>
                  <a:noFill/>
                </a:ln>
                <a:solidFill>
                  <a:srgbClr val="F79646">
                    <a:lumMod val="50000"/>
                  </a:srgbClr>
                </a:solidFill>
                <a:effectLst/>
                <a:uLnTx/>
                <a:uFillTx/>
                <a:latin typeface="TH SarabunIT๙" panose="020B0500040200020003" pitchFamily="34" charset="-34"/>
                <a:ea typeface="+mn-ea"/>
                <a:cs typeface="TH SarabunIT๙" panose="020B0500040200020003" pitchFamily="34" charset="-34"/>
              </a:rPr>
              <a:t>ค่างานต้นทุน</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79646">
                    <a:lumMod val="50000"/>
                  </a:srgbClr>
                </a:solidFill>
                <a:effectLst/>
                <a:uLnTx/>
                <a:uFillTx/>
                <a:latin typeface="TH SarabunIT๙" panose="020B0500040200020003" pitchFamily="34" charset="-34"/>
                <a:ea typeface="+mn-ea"/>
                <a:cs typeface="TH SarabunIT๙" panose="020B0500040200020003" pitchFamily="34" charset="-34"/>
              </a:rPr>
              <a:t>Factor 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h-TH" sz="1400" b="1" i="0" u="none" strike="noStrike" kern="0" cap="none" spc="0" normalizeH="0" baseline="0" noProof="0" dirty="0">
                <a:ln>
                  <a:noFill/>
                </a:ln>
                <a:solidFill>
                  <a:srgbClr val="F79646">
                    <a:lumMod val="50000"/>
                  </a:srgbClr>
                </a:solidFill>
                <a:effectLst/>
                <a:uLnTx/>
                <a:uFillTx/>
                <a:latin typeface="TH SarabunIT๙" panose="020B0500040200020003" pitchFamily="34" charset="-34"/>
                <a:ea typeface="+mn-ea"/>
                <a:cs typeface="TH SarabunIT๙" panose="020B0500040200020003" pitchFamily="34" charset="-34"/>
              </a:rPr>
              <a:t>ค่าใช้จ่ายพิเศษฯ</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h-TH" sz="1400" b="1" i="0" u="none" strike="noStrike" kern="0" cap="none" spc="0" normalizeH="0" baseline="0" noProof="0" dirty="0">
                <a:ln>
                  <a:noFill/>
                </a:ln>
                <a:solidFill>
                  <a:srgbClr val="F79646">
                    <a:lumMod val="50000"/>
                  </a:srgbClr>
                </a:solidFill>
                <a:effectLst/>
                <a:uLnTx/>
                <a:uFillTx/>
                <a:latin typeface="TH SarabunIT๙" panose="020B0500040200020003" pitchFamily="34" charset="-34"/>
                <a:ea typeface="+mn-ea"/>
                <a:cs typeface="TH SarabunIT๙" panose="020B0500040200020003" pitchFamily="34" charset="-34"/>
              </a:rPr>
              <a:t>สรุปรวมค่าก่อสร้างฯ</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h-TH" sz="1400" b="1" i="0" u="none" strike="noStrike" kern="0" cap="none" spc="0" normalizeH="0" baseline="0" noProof="0" dirty="0">
                <a:ln>
                  <a:noFill/>
                </a:ln>
                <a:solidFill>
                  <a:srgbClr val="F79646">
                    <a:lumMod val="50000"/>
                  </a:srgbClr>
                </a:solidFill>
                <a:effectLst/>
                <a:uLnTx/>
                <a:uFillTx/>
                <a:latin typeface="TH SarabunIT๙" panose="020B0500040200020003" pitchFamily="34" charset="-34"/>
                <a:ea typeface="+mn-ea"/>
                <a:cs typeface="TH SarabunIT๙" panose="020B0500040200020003" pitchFamily="34" charset="-34"/>
              </a:rPr>
              <a:t>รายงานตามหลักเกณฑ์ฯ</a:t>
            </a:r>
          </a:p>
        </p:txBody>
      </p:sp>
    </p:spTree>
    <p:extLst>
      <p:ext uri="{BB962C8B-B14F-4D97-AF65-F5344CB8AC3E}">
        <p14:creationId xmlns:p14="http://schemas.microsoft.com/office/powerpoint/2010/main" val="1566121758"/>
      </p:ext>
    </p:extLst>
  </p:cSld>
  <p:clrMapOvr>
    <a:masterClrMapping/>
  </p:clrMapOvr>
  <p:transition spd="slow">
    <p:wedg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รูปภาพ 1"/>
          <p:cNvPicPr>
            <a:picLocks noChangeAspect="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extBox 3"/>
          <p:cNvSpPr txBox="1"/>
          <p:nvPr/>
        </p:nvSpPr>
        <p:spPr>
          <a:xfrm>
            <a:off x="72884" y="2204864"/>
            <a:ext cx="8999408" cy="2585323"/>
          </a:xfrm>
          <a:prstGeom prst="rect">
            <a:avLst/>
          </a:prstGeom>
          <a:noFill/>
        </p:spPr>
        <p:txBody>
          <a:bodyPr wrap="square" rtlCol="0">
            <a:spAutoFit/>
            <a:scene3d>
              <a:camera prst="orthographicFront"/>
              <a:lightRig rig="soft" dir="t"/>
            </a:scene3d>
            <a:sp3d extrusionH="57150" contourW="31750">
              <a:bevelT w="57150" h="57150"/>
              <a:contourClr>
                <a:schemeClr val="bg1"/>
              </a:contourClr>
            </a:sp3d>
          </a:bodyPr>
          <a:lstStyle/>
          <a:p>
            <a:pPr algn="ctr"/>
            <a:r>
              <a:rPr lang="th-TH" sz="5400" b="1" dirty="0">
                <a:gradFill>
                  <a:gsLst>
                    <a:gs pos="54000">
                      <a:srgbClr val="00B050"/>
                    </a:gs>
                    <a:gs pos="63000">
                      <a:srgbClr val="FFCC66"/>
                    </a:gs>
                    <a:gs pos="0">
                      <a:srgbClr val="9148C8"/>
                    </a:gs>
                    <a:gs pos="41000">
                      <a:srgbClr val="9148C8"/>
                    </a:gs>
                  </a:gsLst>
                  <a:lin ang="5400000" scaled="0"/>
                </a:gradFill>
                <a:effectLst>
                  <a:glow rad="228600">
                    <a:schemeClr val="accent3">
                      <a:satMod val="175000"/>
                      <a:alpha val="40000"/>
                    </a:schemeClr>
                  </a:glow>
                </a:effectLst>
                <a:latin typeface="IrisUPC" pitchFamily="34" charset="-34"/>
                <a:cs typeface="IrisUPC" pitchFamily="34" charset="-34"/>
              </a:rPr>
              <a:t>แนวทางและวิธีปฏิบัติ</a:t>
            </a:r>
          </a:p>
          <a:p>
            <a:pPr algn="ctr"/>
            <a:r>
              <a:rPr lang="th-TH" sz="5400" b="1" dirty="0">
                <a:gradFill>
                  <a:gsLst>
                    <a:gs pos="54000">
                      <a:srgbClr val="00B050"/>
                    </a:gs>
                    <a:gs pos="63000">
                      <a:srgbClr val="FFCC66"/>
                    </a:gs>
                    <a:gs pos="0">
                      <a:srgbClr val="9148C8"/>
                    </a:gs>
                    <a:gs pos="41000">
                      <a:srgbClr val="9148C8"/>
                    </a:gs>
                  </a:gsLst>
                  <a:lin ang="5400000" scaled="0"/>
                </a:gradFill>
                <a:effectLst>
                  <a:glow rad="228600">
                    <a:schemeClr val="accent3">
                      <a:satMod val="175000"/>
                      <a:alpha val="40000"/>
                    </a:schemeClr>
                  </a:glow>
                </a:effectLst>
                <a:latin typeface="IrisUPC" pitchFamily="34" charset="-34"/>
                <a:cs typeface="IrisUPC" pitchFamily="34" charset="-34"/>
              </a:rPr>
              <a:t>เกี่ยวกับ</a:t>
            </a:r>
          </a:p>
          <a:p>
            <a:pPr algn="ctr"/>
            <a:r>
              <a:rPr lang="th-TH" sz="5400" b="1" dirty="0">
                <a:gradFill>
                  <a:gsLst>
                    <a:gs pos="54000">
                      <a:srgbClr val="00B050"/>
                    </a:gs>
                    <a:gs pos="63000">
                      <a:srgbClr val="FFCC66"/>
                    </a:gs>
                    <a:gs pos="0">
                      <a:srgbClr val="9148C8"/>
                    </a:gs>
                    <a:gs pos="41000">
                      <a:srgbClr val="9148C8"/>
                    </a:gs>
                  </a:gsLst>
                  <a:lin ang="5400000" scaled="0"/>
                </a:gradFill>
                <a:effectLst>
                  <a:glow rad="228600">
                    <a:schemeClr val="accent3">
                      <a:satMod val="175000"/>
                      <a:alpha val="40000"/>
                    </a:schemeClr>
                  </a:glow>
                </a:effectLst>
                <a:latin typeface="IrisUPC" pitchFamily="34" charset="-34"/>
                <a:cs typeface="IrisUPC" pitchFamily="34" charset="-34"/>
              </a:rPr>
              <a:t>หลักเกณฑ์การคำนวณราคากลางงานก่อสร้าง</a:t>
            </a:r>
          </a:p>
        </p:txBody>
      </p:sp>
      <p:pic>
        <p:nvPicPr>
          <p:cNvPr id="5" name="รูปภาพ 4" descr="แบนฟุ้ง นูน copy.png"/>
          <p:cNvPicPr>
            <a:picLocks noChangeAspect="1"/>
          </p:cNvPicPr>
          <p:nvPr/>
        </p:nvPicPr>
        <p:blipFill>
          <a:blip r:embed="rId5" cstate="print"/>
          <a:stretch>
            <a:fillRect/>
          </a:stretch>
        </p:blipFill>
        <p:spPr>
          <a:xfrm>
            <a:off x="8737649" y="6445102"/>
            <a:ext cx="370855" cy="379582"/>
          </a:xfrm>
          <a:prstGeom prst="rect">
            <a:avLst/>
          </a:prstGeom>
        </p:spPr>
      </p:pic>
    </p:spTree>
    <p:extLst>
      <p:ext uri="{BB962C8B-B14F-4D97-AF65-F5344CB8AC3E}">
        <p14:creationId xmlns:p14="http://schemas.microsoft.com/office/powerpoint/2010/main" val="3567440297"/>
      </p:ext>
    </p:extLst>
  </p:cSld>
  <p:clrMapOvr>
    <a:masterClrMapping/>
  </p:clrMapOvr>
  <p:transition spd="slow">
    <p:wedge/>
  </p:transition>
</p:sld>
</file>

<file path=ppt/slides/slide26.xml><?xml version="1.0" encoding="utf-8"?>
<p:sld xmlns:a="http://schemas.openxmlformats.org/drawingml/2006/main" xmlns:r="http://schemas.openxmlformats.org/officeDocument/2006/relationships" xmlns:p="http://schemas.openxmlformats.org/presentationml/2006/main">
  <p:cSld>
    <p:bg>
      <p:bgPr>
        <a:pattFill prst="weave">
          <a:fgClr>
            <a:srgbClr val="DEE8F2"/>
          </a:fgClr>
          <a:bgClr>
            <a:schemeClr val="bg1"/>
          </a:bgClr>
        </a:pattFill>
        <a:effectLst/>
      </p:bgPr>
    </p:bg>
    <p:spTree>
      <p:nvGrpSpPr>
        <p:cNvPr id="1" name=""/>
        <p:cNvGrpSpPr/>
        <p:nvPr/>
      </p:nvGrpSpPr>
      <p:grpSpPr>
        <a:xfrm>
          <a:off x="0" y="0"/>
          <a:ext cx="0" cy="0"/>
          <a:chOff x="0" y="0"/>
          <a:chExt cx="0" cy="0"/>
        </a:xfrm>
      </p:grpSpPr>
      <p:sp>
        <p:nvSpPr>
          <p:cNvPr id="480260" name="Text Box 4"/>
          <p:cNvSpPr txBox="1">
            <a:spLocks noChangeArrowheads="1"/>
          </p:cNvSpPr>
          <p:nvPr/>
        </p:nvSpPr>
        <p:spPr bwMode="auto">
          <a:xfrm>
            <a:off x="251520" y="1268760"/>
            <a:ext cx="8678893" cy="1338828"/>
          </a:xfrm>
          <a:prstGeom prst="rect">
            <a:avLst/>
          </a:prstGeom>
          <a:noFill/>
          <a:ln w="9525">
            <a:noFill/>
            <a:miter lim="800000"/>
            <a:headEnd/>
            <a:tailEnd/>
          </a:ln>
          <a:effectLst/>
          <a:scene3d>
            <a:camera prst="orthographicFront"/>
            <a:lightRig rig="threePt" dir="t"/>
          </a:scene3d>
          <a:sp3d>
            <a:contourClr>
              <a:srgbClr val="66FF33"/>
            </a:contourClr>
          </a:sp3d>
        </p:spPr>
        <p:txBody>
          <a:bodyPr wrap="square">
            <a:spAutoFit/>
          </a:bodyPr>
          <a:lstStyle/>
          <a:p>
            <a:pPr marL="269875" indent="-269875">
              <a:lnSpc>
                <a:spcPts val="2400"/>
              </a:lnSpc>
              <a:buClr>
                <a:srgbClr val="003300"/>
              </a:buClr>
              <a:buSzPct val="65000"/>
              <a:buFont typeface="Wingdings" pitchFamily="2" charset="2"/>
              <a:buChar char="v"/>
            </a:pPr>
            <a:r>
              <a:rPr lang="th-TH" sz="2400" b="1" dirty="0">
                <a:solidFill>
                  <a:srgbClr val="002A00"/>
                </a:solidFill>
                <a:effectLst>
                  <a:innerShdw blurRad="114300">
                    <a:prstClr val="black"/>
                  </a:innerShdw>
                </a:effectLst>
                <a:latin typeface="IrisUPC" pitchFamily="34" charset="-34"/>
                <a:cs typeface="IrisUPC" pitchFamily="34" charset="-34"/>
              </a:rPr>
              <a:t>เป็นข้อบังคับ   ข้อกำหนด   แนวทาง   และวิธีปฏิบัติเพื่อให้มีการนำหลักเกณฑ์การคำนวณราคากลางงานก่อสร้างไปใช้ปฏิบัติได้อย่างถูกต้องและมีประสิทธิภาพ</a:t>
            </a:r>
          </a:p>
          <a:p>
            <a:pPr>
              <a:lnSpc>
                <a:spcPts val="2400"/>
              </a:lnSpc>
              <a:buClr>
                <a:srgbClr val="003300"/>
              </a:buClr>
              <a:buSzPct val="65000"/>
            </a:pPr>
            <a:endParaRPr lang="th-TH" sz="600" b="1" dirty="0">
              <a:solidFill>
                <a:srgbClr val="002A00"/>
              </a:solidFill>
              <a:effectLst>
                <a:innerShdw blurRad="114300">
                  <a:prstClr val="black"/>
                </a:innerShdw>
              </a:effectLst>
              <a:latin typeface="IrisUPC" pitchFamily="34" charset="-34"/>
              <a:cs typeface="IrisUPC" pitchFamily="34" charset="-34"/>
            </a:endParaRPr>
          </a:p>
          <a:p>
            <a:pPr marL="269875" indent="-269875">
              <a:lnSpc>
                <a:spcPts val="2400"/>
              </a:lnSpc>
              <a:buClr>
                <a:srgbClr val="003300"/>
              </a:buClr>
              <a:buSzPct val="65000"/>
              <a:buFont typeface="Wingdings" pitchFamily="2" charset="2"/>
              <a:buChar char="v"/>
            </a:pPr>
            <a:r>
              <a:rPr lang="th-TH" sz="2400" b="1" dirty="0">
                <a:solidFill>
                  <a:srgbClr val="002A00"/>
                </a:solidFill>
                <a:effectLst>
                  <a:innerShdw blurRad="114300">
                    <a:prstClr val="black"/>
                  </a:innerShdw>
                </a:effectLst>
                <a:latin typeface="IrisUPC" pitchFamily="34" charset="-34"/>
                <a:cs typeface="IrisUPC" pitchFamily="34" charset="-34"/>
              </a:rPr>
              <a:t>ประกอบด้วยแนวทางและวิธีปฏิบัติ   รวม  </a:t>
            </a:r>
            <a:r>
              <a:rPr lang="th-TH" sz="2400" b="1" dirty="0">
                <a:solidFill>
                  <a:srgbClr val="002A00"/>
                </a:solidFill>
                <a:effectLst>
                  <a:innerShdw blurRad="114300">
                    <a:prstClr val="black"/>
                  </a:innerShdw>
                </a:effectLst>
                <a:latin typeface="EucrosiaUPC" pitchFamily="18" charset="-34"/>
                <a:cs typeface="EucrosiaUPC" pitchFamily="18" charset="-34"/>
              </a:rPr>
              <a:t>21</a:t>
            </a:r>
            <a:r>
              <a:rPr lang="th-TH" sz="2400" b="1" dirty="0">
                <a:solidFill>
                  <a:srgbClr val="002A00"/>
                </a:solidFill>
                <a:effectLst>
                  <a:innerShdw blurRad="114300">
                    <a:prstClr val="black"/>
                  </a:innerShdw>
                </a:effectLst>
                <a:latin typeface="IrisUPC" pitchFamily="34" charset="-34"/>
                <a:cs typeface="IrisUPC" pitchFamily="34" charset="-34"/>
              </a:rPr>
              <a:t>  ข้อ  ในเรื่องต่างๆ  ดังนี้</a:t>
            </a:r>
          </a:p>
        </p:txBody>
      </p:sp>
      <p:sp>
        <p:nvSpPr>
          <p:cNvPr id="480261" name="Text Box 5"/>
          <p:cNvSpPr txBox="1">
            <a:spLocks noChangeArrowheads="1"/>
          </p:cNvSpPr>
          <p:nvPr/>
        </p:nvSpPr>
        <p:spPr bwMode="auto">
          <a:xfrm>
            <a:off x="467544" y="2565031"/>
            <a:ext cx="8208963" cy="4104329"/>
          </a:xfrm>
          <a:prstGeom prst="rect">
            <a:avLst/>
          </a:prstGeom>
          <a:pattFill prst="lgConfetti">
            <a:fgClr>
              <a:schemeClr val="accent6">
                <a:lumMod val="20000"/>
                <a:lumOff val="80000"/>
              </a:schemeClr>
            </a:fgClr>
            <a:bgClr>
              <a:schemeClr val="bg1"/>
            </a:bgClr>
          </a:pattFill>
          <a:ln w="12700" algn="ctr">
            <a:solidFill>
              <a:schemeClr val="bg1"/>
            </a:solidFill>
            <a:miter lim="800000"/>
            <a:headEnd/>
            <a:tailEnd/>
          </a:ln>
          <a:effectLst/>
          <a:scene3d>
            <a:camera prst="orthographicFront"/>
            <a:lightRig rig="soft" dir="t"/>
          </a:scene3d>
          <a:sp3d extrusionH="31750" contourW="12700" prstMaterial="plastic">
            <a:bevelT w="31750" h="31750" prst="angle"/>
            <a:contourClr>
              <a:srgbClr val="FF0000"/>
            </a:contourClr>
          </a:sp3d>
        </p:spPr>
        <p:txBody>
          <a:bodyPr>
            <a:spAutoFit/>
          </a:bodyPr>
          <a:lstStyle/>
          <a:p>
            <a:pPr marL="180975">
              <a:lnSpc>
                <a:spcPts val="2300"/>
              </a:lnSpc>
              <a:spcBef>
                <a:spcPts val="400"/>
              </a:spcBef>
              <a:buClr>
                <a:srgbClr val="0000CC"/>
              </a:buClr>
            </a:pPr>
            <a:r>
              <a:rPr lang="th-TH" sz="2200" b="1" dirty="0">
                <a:solidFill>
                  <a:srgbClr val="0000CC"/>
                </a:solidFill>
                <a:latin typeface="EucrosiaUPC" pitchFamily="18" charset="-34"/>
                <a:cs typeface="EucrosiaUPC" pitchFamily="18" charset="-34"/>
              </a:rPr>
              <a:t> 1.  </a:t>
            </a: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ขอบเขตการบังคับใช้</a:t>
            </a:r>
          </a:p>
          <a:p>
            <a:pPr marL="180975">
              <a:lnSpc>
                <a:spcPts val="2300"/>
              </a:lnSpc>
              <a:spcBef>
                <a:spcPts val="400"/>
              </a:spcBef>
              <a:buClr>
                <a:srgbClr val="0000CC"/>
              </a:buClr>
            </a:pPr>
            <a:r>
              <a:rPr lang="th-TH" sz="2200" b="1" dirty="0">
                <a:solidFill>
                  <a:srgbClr val="0000CC"/>
                </a:solidFill>
                <a:effectLst>
                  <a:innerShdw blurRad="63500" dist="50800">
                    <a:prstClr val="black">
                      <a:alpha val="50000"/>
                    </a:prstClr>
                  </a:innerShdw>
                </a:effectLst>
                <a:latin typeface="EucrosiaUPC" pitchFamily="18" charset="-34"/>
                <a:cs typeface="EucrosiaUPC" pitchFamily="18" charset="-34"/>
              </a:rPr>
              <a:t> 2.  </a:t>
            </a: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ข้อกำหนดให้ใช้หลักเกณฑ์การคำนวณราคากลางงานก่อสร้างนี้ แทนหลักเกณฑ์ฯ เดิม</a:t>
            </a:r>
            <a:endParaRPr lang="en-US" sz="2200" b="1" dirty="0">
              <a:solidFill>
                <a:srgbClr val="0000CC"/>
              </a:solidFill>
              <a:effectLst>
                <a:innerShdw blurRad="63500" dist="50800">
                  <a:prstClr val="black">
                    <a:alpha val="50000"/>
                  </a:prstClr>
                </a:innerShdw>
              </a:effectLst>
              <a:latin typeface="IrisUPC" pitchFamily="34" charset="-34"/>
              <a:cs typeface="IrisUPC" pitchFamily="34" charset="-34"/>
            </a:endParaRPr>
          </a:p>
          <a:p>
            <a:pPr marL="180975">
              <a:lnSpc>
                <a:spcPts val="2300"/>
              </a:lnSpc>
              <a:spcBef>
                <a:spcPts val="400"/>
              </a:spcBef>
              <a:buClr>
                <a:srgbClr val="0000CC"/>
              </a:buClr>
            </a:pPr>
            <a:r>
              <a:rPr lang="th-TH" sz="2200" b="1" dirty="0">
                <a:solidFill>
                  <a:srgbClr val="0000CC"/>
                </a:solidFill>
                <a:effectLst>
                  <a:innerShdw blurRad="63500" dist="50800">
                    <a:prstClr val="black">
                      <a:alpha val="50000"/>
                    </a:prstClr>
                  </a:innerShdw>
                </a:effectLst>
                <a:latin typeface="EucrosiaUPC" pitchFamily="18" charset="-34"/>
                <a:cs typeface="EucrosiaUPC" pitchFamily="18" charset="-34"/>
              </a:rPr>
              <a:t> 3. </a:t>
            </a: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 ข้อกำหนดให้ใช้หลักเกณฑ์การคำนวณราคากลางงานก่อสร้างนี้กับทุกโครงการ/งานก่อสร้าง</a:t>
            </a:r>
            <a:r>
              <a:rPr lang="en-US" sz="2200" b="1" dirty="0">
                <a:solidFill>
                  <a:srgbClr val="0000CC"/>
                </a:solidFill>
                <a:effectLst>
                  <a:innerShdw blurRad="63500" dist="50800">
                    <a:prstClr val="black">
                      <a:alpha val="50000"/>
                    </a:prstClr>
                  </a:innerShdw>
                </a:effectLst>
                <a:latin typeface="IrisUPC" pitchFamily="34" charset="-34"/>
                <a:cs typeface="IrisUPC" pitchFamily="34" charset="-34"/>
              </a:rPr>
              <a:t/>
            </a:r>
            <a:br>
              <a:rPr lang="en-US" sz="2200" b="1" dirty="0">
                <a:solidFill>
                  <a:srgbClr val="0000CC"/>
                </a:solidFill>
                <a:effectLst>
                  <a:innerShdw blurRad="63500" dist="50800">
                    <a:prstClr val="black">
                      <a:alpha val="50000"/>
                    </a:prstClr>
                  </a:innerShdw>
                </a:effectLst>
                <a:latin typeface="IrisUPC" pitchFamily="34" charset="-34"/>
                <a:cs typeface="IrisUPC" pitchFamily="34" charset="-34"/>
              </a:rPr>
            </a:b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      โดยไม่คำนึงถึงวงเงินหรือมูลค่าของโครงการ/งานก่อสร้าง</a:t>
            </a:r>
          </a:p>
          <a:p>
            <a:pPr marL="180975">
              <a:lnSpc>
                <a:spcPts val="2300"/>
              </a:lnSpc>
              <a:spcBef>
                <a:spcPts val="400"/>
              </a:spcBef>
              <a:buClr>
                <a:srgbClr val="0000CC"/>
              </a:buClr>
            </a:pPr>
            <a:r>
              <a:rPr lang="th-TH" sz="2200" b="1" dirty="0">
                <a:solidFill>
                  <a:srgbClr val="0000CC"/>
                </a:solidFill>
                <a:effectLst>
                  <a:innerShdw blurRad="63500" dist="50800">
                    <a:prstClr val="black">
                      <a:alpha val="50000"/>
                    </a:prstClr>
                  </a:innerShdw>
                </a:effectLst>
                <a:latin typeface="EucrosiaUPC" pitchFamily="18" charset="-34"/>
                <a:cs typeface="EucrosiaUPC" pitchFamily="18" charset="-34"/>
              </a:rPr>
              <a:t> 4.</a:t>
            </a: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  งานก่อสร้างที่อยู่ในบังคับต้องคำนวณราคากลางตามหลักเกณฑ์ฯ</a:t>
            </a:r>
          </a:p>
          <a:p>
            <a:pPr marL="180975">
              <a:lnSpc>
                <a:spcPts val="2300"/>
              </a:lnSpc>
              <a:spcBef>
                <a:spcPts val="400"/>
              </a:spcBef>
              <a:buClr>
                <a:srgbClr val="0000CC"/>
              </a:buClr>
            </a:pPr>
            <a:r>
              <a:rPr lang="th-TH" sz="2200" b="1" dirty="0">
                <a:solidFill>
                  <a:srgbClr val="0000CC"/>
                </a:solidFill>
                <a:effectLst>
                  <a:innerShdw blurRad="63500" dist="50800">
                    <a:prstClr val="black">
                      <a:alpha val="50000"/>
                    </a:prstClr>
                  </a:innerShdw>
                </a:effectLst>
                <a:latin typeface="EucrosiaUPC" pitchFamily="18" charset="-34"/>
                <a:cs typeface="EucrosiaUPC" pitchFamily="18" charset="-34"/>
              </a:rPr>
              <a:t> 5. </a:t>
            </a: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 ข้อกำหนดในการใช้หลักเกณฑ์การคำนวณราคากลางงานก่อสร้างแต่ละหลักเกณฑ์ฯ</a:t>
            </a:r>
          </a:p>
          <a:p>
            <a:pPr marL="180975">
              <a:lnSpc>
                <a:spcPts val="2300"/>
              </a:lnSpc>
              <a:spcBef>
                <a:spcPts val="400"/>
              </a:spcBef>
              <a:buClr>
                <a:srgbClr val="0000CC"/>
              </a:buClr>
            </a:pPr>
            <a:r>
              <a:rPr lang="th-TH" sz="2200" b="1" dirty="0">
                <a:solidFill>
                  <a:srgbClr val="0000CC"/>
                </a:solidFill>
                <a:effectLst>
                  <a:innerShdw blurRad="63500" dist="50800">
                    <a:prstClr val="black">
                      <a:alpha val="50000"/>
                    </a:prstClr>
                  </a:innerShdw>
                </a:effectLst>
                <a:latin typeface="EucrosiaUPC" pitchFamily="18" charset="-34"/>
                <a:cs typeface="EucrosiaUPC" pitchFamily="18" charset="-34"/>
              </a:rPr>
              <a:t> 6. </a:t>
            </a: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 ความหมายและขอบเขตของงานก่อสร้างแต่ละกลุ่มเพื่อประกอบการเลือกใช้หลักเกณฑ์ฯ</a:t>
            </a:r>
          </a:p>
          <a:p>
            <a:pPr marL="180975">
              <a:lnSpc>
                <a:spcPts val="2300"/>
              </a:lnSpc>
              <a:spcBef>
                <a:spcPts val="400"/>
              </a:spcBef>
              <a:buClr>
                <a:srgbClr val="0000CC"/>
              </a:buClr>
            </a:pPr>
            <a:r>
              <a:rPr lang="th-TH" sz="2200" b="1" dirty="0">
                <a:solidFill>
                  <a:srgbClr val="0000CC"/>
                </a:solidFill>
                <a:effectLst>
                  <a:innerShdw blurRad="63500" dist="50800">
                    <a:prstClr val="black">
                      <a:alpha val="50000"/>
                    </a:prstClr>
                  </a:innerShdw>
                </a:effectLst>
                <a:latin typeface="EucrosiaUPC" pitchFamily="18" charset="-34"/>
                <a:cs typeface="EucrosiaUPC" pitchFamily="18" charset="-34"/>
              </a:rPr>
              <a:t> 7. </a:t>
            </a: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 แนวทางการนำหลักเกณฑ์การคำนวณราคากลางงานก่อสร้างนี้ ไปใช้กับงานก่อสร้างอื่น</a:t>
            </a:r>
          </a:p>
          <a:p>
            <a:pPr marL="180975">
              <a:lnSpc>
                <a:spcPts val="2300"/>
              </a:lnSpc>
              <a:spcBef>
                <a:spcPts val="400"/>
              </a:spcBef>
              <a:buClr>
                <a:srgbClr val="0000CC"/>
              </a:buClr>
            </a:pPr>
            <a:r>
              <a:rPr lang="th-TH" sz="2200" b="1" dirty="0">
                <a:solidFill>
                  <a:srgbClr val="0000CC"/>
                </a:solidFill>
                <a:effectLst>
                  <a:innerShdw blurRad="63500" dist="50800">
                    <a:prstClr val="black">
                      <a:alpha val="50000"/>
                    </a:prstClr>
                  </a:innerShdw>
                </a:effectLst>
                <a:latin typeface="EucrosiaUPC" pitchFamily="18" charset="-34"/>
                <a:cs typeface="EucrosiaUPC" pitchFamily="18" charset="-34"/>
              </a:rPr>
              <a:t> 8.  </a:t>
            </a: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ข้อกำหนดกรณีโครงการ/งานก่อสร้างซึ่งจัดจ้างก่อสร้างเป็นสัญญาเดียวสามารถใช้หลักเกณฑ์</a:t>
            </a:r>
            <a:b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b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      การคำนวณราคากลางงานก่อสร้างได้มากกว่า </a:t>
            </a:r>
            <a:r>
              <a:rPr lang="th-TH" sz="2200" b="1" dirty="0">
                <a:solidFill>
                  <a:srgbClr val="0000CC"/>
                </a:solidFill>
                <a:effectLst>
                  <a:innerShdw blurRad="63500" dist="50800">
                    <a:prstClr val="black">
                      <a:alpha val="50000"/>
                    </a:prstClr>
                  </a:innerShdw>
                </a:effectLst>
                <a:latin typeface="EucrosiaUPC" pitchFamily="18" charset="-34"/>
                <a:cs typeface="EucrosiaUPC" pitchFamily="18" charset="-34"/>
              </a:rPr>
              <a:t>1</a:t>
            </a: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 หลักเกณฑ์</a:t>
            </a:r>
            <a:endParaRPr lang="en-US" sz="2200" b="1" dirty="0">
              <a:solidFill>
                <a:srgbClr val="0000CC"/>
              </a:solidFill>
              <a:effectLst>
                <a:innerShdw blurRad="63500" dist="50800">
                  <a:prstClr val="black">
                    <a:alpha val="50000"/>
                  </a:prstClr>
                </a:innerShdw>
              </a:effectLst>
              <a:latin typeface="IrisUPC" pitchFamily="34" charset="-34"/>
              <a:cs typeface="IrisUPC" pitchFamily="34" charset="-34"/>
            </a:endParaRPr>
          </a:p>
          <a:p>
            <a:pPr marL="180975">
              <a:lnSpc>
                <a:spcPts val="2300"/>
              </a:lnSpc>
              <a:spcBef>
                <a:spcPts val="400"/>
              </a:spcBef>
              <a:buClr>
                <a:srgbClr val="0000CC"/>
              </a:buClr>
            </a:pPr>
            <a:r>
              <a:rPr lang="th-TH" sz="2200" b="1" dirty="0">
                <a:solidFill>
                  <a:srgbClr val="0000CC"/>
                </a:solidFill>
                <a:effectLst>
                  <a:innerShdw blurRad="63500" dist="50800">
                    <a:prstClr val="black">
                      <a:alpha val="50000"/>
                    </a:prstClr>
                  </a:innerShdw>
                </a:effectLst>
                <a:latin typeface="EucrosiaUPC" pitchFamily="18" charset="-34"/>
                <a:cs typeface="EucrosiaUPC" pitchFamily="18" charset="-34"/>
              </a:rPr>
              <a:t> 9. </a:t>
            </a: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 ข้อกำหนดเกี่ยวกับราคาและแหล่งวัสดุก่อสร้าง</a:t>
            </a:r>
            <a:r>
              <a:rPr lang="en-US" sz="2200" b="1" dirty="0">
                <a:solidFill>
                  <a:srgbClr val="0000CC"/>
                </a:solidFill>
                <a:effectLst>
                  <a:innerShdw blurRad="63500" dist="50800">
                    <a:prstClr val="black">
                      <a:alpha val="50000"/>
                    </a:prstClr>
                  </a:innerShdw>
                </a:effectLst>
                <a:latin typeface="IrisUPC" pitchFamily="34" charset="-34"/>
                <a:cs typeface="IrisUPC" pitchFamily="34" charset="-34"/>
              </a:rPr>
              <a:t> </a:t>
            </a:r>
          </a:p>
          <a:p>
            <a:pPr marL="180975">
              <a:lnSpc>
                <a:spcPts val="2300"/>
              </a:lnSpc>
              <a:spcBef>
                <a:spcPts val="400"/>
              </a:spcBef>
              <a:buClr>
                <a:srgbClr val="0000CC"/>
              </a:buClr>
            </a:pPr>
            <a:r>
              <a:rPr lang="th-TH" sz="2200" b="1" dirty="0">
                <a:solidFill>
                  <a:srgbClr val="0000CC"/>
                </a:solidFill>
                <a:effectLst>
                  <a:innerShdw blurRad="63500" dist="50800">
                    <a:prstClr val="black">
                      <a:alpha val="50000"/>
                    </a:prstClr>
                  </a:innerShdw>
                </a:effectLst>
                <a:latin typeface="EucrosiaUPC" pitchFamily="18" charset="-34"/>
                <a:cs typeface="EucrosiaUPC" pitchFamily="18" charset="-34"/>
              </a:rPr>
              <a:t>10.</a:t>
            </a: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 บทบาทของกระทรวงพาณิชย์ ในการเผยแพร่ราคาวัสดุก่อสร้าง</a:t>
            </a:r>
            <a:r>
              <a:rPr lang="en-US" sz="2200" b="1" dirty="0">
                <a:solidFill>
                  <a:srgbClr val="0000CC"/>
                </a:solidFill>
                <a:effectLst>
                  <a:innerShdw blurRad="63500" dist="50800">
                    <a:prstClr val="black">
                      <a:alpha val="50000"/>
                    </a:prstClr>
                  </a:innerShdw>
                </a:effectLst>
                <a:latin typeface="IrisUPC" pitchFamily="34" charset="-34"/>
                <a:cs typeface="IrisUPC" pitchFamily="34" charset="-34"/>
              </a:rPr>
              <a:t> </a:t>
            </a:r>
          </a:p>
        </p:txBody>
      </p:sp>
      <p:sp>
        <p:nvSpPr>
          <p:cNvPr id="3" name="TextBox 2"/>
          <p:cNvSpPr txBox="1"/>
          <p:nvPr/>
        </p:nvSpPr>
        <p:spPr>
          <a:xfrm>
            <a:off x="918114" y="179587"/>
            <a:ext cx="7289675" cy="976102"/>
          </a:xfrm>
          <a:prstGeom prst="rect">
            <a:avLst/>
          </a:prstGeom>
          <a:gradFill>
            <a:gsLst>
              <a:gs pos="0">
                <a:schemeClr val="accent3">
                  <a:lumMod val="50000"/>
                </a:schemeClr>
              </a:gs>
              <a:gs pos="50000">
                <a:srgbClr val="7030A0"/>
              </a:gs>
              <a:gs pos="100000">
                <a:schemeClr val="accent5">
                  <a:lumMod val="75000"/>
                </a:schemeClr>
              </a:gs>
            </a:gsLst>
            <a:lin ang="5400000" scaled="0"/>
          </a:gradFill>
          <a:effectLst>
            <a:outerShdw blurRad="50800" dist="38100" dir="18900000" algn="bl" rotWithShape="0">
              <a:prstClr val="black">
                <a:alpha val="40000"/>
              </a:prstClr>
            </a:outerShdw>
          </a:effectLst>
          <a:scene3d>
            <a:camera prst="orthographicFront"/>
            <a:lightRig rig="soft" dir="t"/>
          </a:scene3d>
          <a:sp3d contourW="25400">
            <a:bevelT w="38100" h="38100" prst="angle"/>
            <a:contourClr>
              <a:schemeClr val="bg1"/>
            </a:contourClr>
          </a:sp3d>
        </p:spPr>
        <p:txBody>
          <a:bodyPr wrap="none" rtlCol="0" anchor="b" anchorCtr="0">
            <a:noAutofit/>
            <a:sp3d extrusionH="57150" contourW="31750">
              <a:bevelT w="101600" h="152400"/>
              <a:extrusionClr>
                <a:schemeClr val="bg1"/>
              </a:extrusionClr>
              <a:contourClr>
                <a:schemeClr val="bg1"/>
              </a:contourClr>
            </a:sp3d>
          </a:bodyPr>
          <a:lstStyle/>
          <a:p>
            <a:pPr algn="ctr">
              <a:lnSpc>
                <a:spcPts val="3000"/>
              </a:lnSpc>
              <a:spcBef>
                <a:spcPct val="0"/>
              </a:spcBef>
              <a:buClrTx/>
              <a:buFontTx/>
              <a:buNone/>
            </a:pPr>
            <a:r>
              <a:rPr lang="th-TH" sz="3600" b="1" dirty="0">
                <a:solidFill>
                  <a:schemeClr val="accent6">
                    <a:lumMod val="50000"/>
                  </a:schemeClr>
                </a:solidFill>
                <a:effectLst>
                  <a:outerShdw blurRad="50800" dist="38100" dir="18900000" algn="bl" rotWithShape="0">
                    <a:schemeClr val="bg1">
                      <a:alpha val="40000"/>
                    </a:schemeClr>
                  </a:outerShdw>
                </a:effectLst>
                <a:latin typeface="IrisUPC" pitchFamily="34" charset="-34"/>
                <a:cs typeface="IrisUPC" pitchFamily="34" charset="-34"/>
              </a:rPr>
              <a:t>แนวทางและวิธีปฏิบัติ</a:t>
            </a:r>
          </a:p>
          <a:p>
            <a:pPr algn="ctr">
              <a:lnSpc>
                <a:spcPts val="3000"/>
              </a:lnSpc>
              <a:spcBef>
                <a:spcPct val="0"/>
              </a:spcBef>
              <a:buClrTx/>
              <a:buFontTx/>
              <a:buNone/>
            </a:pPr>
            <a:r>
              <a:rPr lang="th-TH" sz="3600" b="1" dirty="0">
                <a:solidFill>
                  <a:schemeClr val="accent6">
                    <a:lumMod val="50000"/>
                  </a:schemeClr>
                </a:solidFill>
                <a:effectLst>
                  <a:outerShdw blurRad="50800" dist="38100" dir="18900000" algn="bl" rotWithShape="0">
                    <a:schemeClr val="bg1">
                      <a:alpha val="40000"/>
                    </a:schemeClr>
                  </a:outerShdw>
                </a:effectLst>
                <a:latin typeface="IrisUPC" pitchFamily="34" charset="-34"/>
                <a:cs typeface="IrisUPC" pitchFamily="34" charset="-34"/>
              </a:rPr>
              <a:t>เกี่ยวกับหลักเกณฑ์การคำนวณราคากลางงานก่อสร้าง</a:t>
            </a:r>
          </a:p>
        </p:txBody>
      </p:sp>
      <p:pic>
        <p:nvPicPr>
          <p:cNvPr id="6" name="รูปภาพ 5"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
        <p:nvSpPr>
          <p:cNvPr id="2" name="ปุ่มปฏิบัติการ: กำหนดเอง 1">
            <a:hlinkClick r:id="rId3" action="ppaction://hlinksldjump" highlightClick="1"/>
          </p:cNvPr>
          <p:cNvSpPr/>
          <p:nvPr/>
        </p:nvSpPr>
        <p:spPr>
          <a:xfrm>
            <a:off x="2825997" y="2736079"/>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7" name="ปุ่มปฏิบัติการ: กำหนดเอง 6">
            <a:hlinkClick r:id="rId4" action="ppaction://hlinksldjump" highlightClick="1"/>
          </p:cNvPr>
          <p:cNvSpPr/>
          <p:nvPr/>
        </p:nvSpPr>
        <p:spPr>
          <a:xfrm>
            <a:off x="7857822" y="3078013"/>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8" name="ปุ่มปฏิบัติการ: กำหนดเอง 7">
            <a:hlinkClick r:id="rId5" action="ppaction://hlinksldjump" highlightClick="1"/>
          </p:cNvPr>
          <p:cNvSpPr/>
          <p:nvPr/>
        </p:nvSpPr>
        <p:spPr>
          <a:xfrm>
            <a:off x="5676458" y="3703909"/>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9" name="ปุ่มปฏิบัติการ: กำหนดเอง 8">
            <a:hlinkClick r:id="rId6" action="ppaction://hlinksldjump" highlightClick="1"/>
          </p:cNvPr>
          <p:cNvSpPr/>
          <p:nvPr/>
        </p:nvSpPr>
        <p:spPr>
          <a:xfrm>
            <a:off x="6207552" y="4038689"/>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10" name="ปุ่มปฏิบัติการ: กำหนดเอง 9">
            <a:hlinkClick r:id="rId7" action="ppaction://hlinksldjump" highlightClick="1"/>
          </p:cNvPr>
          <p:cNvSpPr/>
          <p:nvPr/>
        </p:nvSpPr>
        <p:spPr>
          <a:xfrm>
            <a:off x="7677692" y="4395084"/>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11" name="ปุ่มปฏิบัติการ: กำหนดเอง 10">
            <a:hlinkClick r:id="rId8" action="ppaction://hlinksldjump" highlightClick="1"/>
          </p:cNvPr>
          <p:cNvSpPr/>
          <p:nvPr/>
        </p:nvSpPr>
        <p:spPr>
          <a:xfrm>
            <a:off x="8022742" y="4734197"/>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12" name="ปุ่มปฏิบัติการ: กำหนดเอง 11">
            <a:hlinkClick r:id="rId9" action="ppaction://hlinksldjump" highlightClick="1"/>
          </p:cNvPr>
          <p:cNvSpPr/>
          <p:nvPr/>
        </p:nvSpPr>
        <p:spPr>
          <a:xfrm>
            <a:off x="7941055" y="5079247"/>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13" name="ปุ่มปฏิบัติการ: กำหนดเอง 12">
            <a:hlinkClick r:id="rId10" action="ppaction://hlinksldjump" highlightClick="1"/>
          </p:cNvPr>
          <p:cNvSpPr/>
          <p:nvPr/>
        </p:nvSpPr>
        <p:spPr>
          <a:xfrm>
            <a:off x="5856391" y="5718266"/>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14" name="ปุ่มปฏิบัติการ: กำหนดเอง 13">
            <a:hlinkClick r:id="rId11" action="ppaction://hlinksldjump" highlightClick="1"/>
          </p:cNvPr>
          <p:cNvSpPr/>
          <p:nvPr/>
        </p:nvSpPr>
        <p:spPr>
          <a:xfrm>
            <a:off x="4788319" y="6045331"/>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15" name="ปุ่มปฏิบัติการ: กำหนดเอง 14">
            <a:hlinkClick r:id="rId12" action="ppaction://hlinksldjump" highlightClick="1"/>
          </p:cNvPr>
          <p:cNvSpPr/>
          <p:nvPr/>
        </p:nvSpPr>
        <p:spPr>
          <a:xfrm>
            <a:off x="6012455" y="6398993"/>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Tree>
    <p:extLst>
      <p:ext uri="{BB962C8B-B14F-4D97-AF65-F5344CB8AC3E}">
        <p14:creationId xmlns:p14="http://schemas.microsoft.com/office/powerpoint/2010/main" val="3227297267"/>
      </p:ext>
    </p:extLst>
  </p:cSld>
  <p:clrMapOvr>
    <a:masterClrMapping/>
  </p:clrMapOvr>
  <p:transition spd="slow">
    <p:wedge/>
  </p:transition>
</p:sld>
</file>

<file path=ppt/slides/slide27.xml><?xml version="1.0" encoding="utf-8"?>
<p:sld xmlns:a="http://schemas.openxmlformats.org/drawingml/2006/main" xmlns:r="http://schemas.openxmlformats.org/officeDocument/2006/relationships" xmlns:p="http://schemas.openxmlformats.org/presentationml/2006/main">
  <p:cSld>
    <p:bg>
      <p:bgPr>
        <a:pattFill prst="weave">
          <a:fgClr>
            <a:srgbClr val="DEE8F2"/>
          </a:fgClr>
          <a:bgClr>
            <a:schemeClr val="bg1"/>
          </a:bgClr>
        </a:pattFill>
        <a:effectLst/>
      </p:bgPr>
    </p:bg>
    <p:spTree>
      <p:nvGrpSpPr>
        <p:cNvPr id="1" name=""/>
        <p:cNvGrpSpPr/>
        <p:nvPr/>
      </p:nvGrpSpPr>
      <p:grpSpPr>
        <a:xfrm>
          <a:off x="0" y="0"/>
          <a:ext cx="0" cy="0"/>
          <a:chOff x="0" y="0"/>
          <a:chExt cx="0" cy="0"/>
        </a:xfrm>
      </p:grpSpPr>
      <p:sp>
        <p:nvSpPr>
          <p:cNvPr id="481283" name="Text Box 3"/>
          <p:cNvSpPr txBox="1">
            <a:spLocks noChangeArrowheads="1"/>
          </p:cNvSpPr>
          <p:nvPr/>
        </p:nvSpPr>
        <p:spPr bwMode="auto">
          <a:xfrm>
            <a:off x="539552" y="954441"/>
            <a:ext cx="8064896" cy="5714919"/>
          </a:xfrm>
          <a:prstGeom prst="rect">
            <a:avLst/>
          </a:prstGeom>
          <a:pattFill prst="lgConfetti">
            <a:fgClr>
              <a:schemeClr val="accent6">
                <a:lumMod val="20000"/>
                <a:lumOff val="80000"/>
              </a:schemeClr>
            </a:fgClr>
            <a:bgClr>
              <a:schemeClr val="bg1"/>
            </a:bgClr>
          </a:pattFill>
          <a:ln w="12700" algn="ctr">
            <a:noFill/>
            <a:miter lim="800000"/>
            <a:headEnd/>
            <a:tailEnd/>
          </a:ln>
          <a:effectLst/>
          <a:scene3d>
            <a:camera prst="orthographicFront"/>
            <a:lightRig rig="soft" dir="t"/>
          </a:scene3d>
          <a:sp3d extrusionH="31750" contourW="12700">
            <a:bevelT w="31750" h="31750" prst="angle"/>
            <a:contourClr>
              <a:srgbClr val="FF0000"/>
            </a:contourClr>
          </a:sp3d>
        </p:spPr>
        <p:txBody>
          <a:bodyPr wrap="square" anchor="ctr" anchorCtr="0">
            <a:noAutofit/>
          </a:bodyPr>
          <a:lstStyle/>
          <a:p>
            <a:pPr marL="180975">
              <a:lnSpc>
                <a:spcPts val="2300"/>
              </a:lnSpc>
              <a:spcBef>
                <a:spcPts val="600"/>
              </a:spcBef>
              <a:buClr>
                <a:srgbClr val="4C004C"/>
              </a:buClr>
            </a:pPr>
            <a:r>
              <a:rPr lang="th-TH" sz="2200" b="1" dirty="0">
                <a:solidFill>
                  <a:srgbClr val="0000CC"/>
                </a:solidFill>
                <a:latin typeface="EucrosiaUPC" pitchFamily="18" charset="-34"/>
                <a:cs typeface="EucrosiaUPC" pitchFamily="18" charset="-34"/>
              </a:rPr>
              <a:t>11.  </a:t>
            </a: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ข้อกำหนดในการปรับปรุงตารางค่าขนส่งวัสดุก่อสร้าง ตารางค่าดำเนินการและค่าเสื่อมราคา</a:t>
            </a:r>
            <a:b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b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       เครื่องจักร</a:t>
            </a:r>
            <a:r>
              <a:rPr lang="en-US" sz="2200" b="1" dirty="0">
                <a:solidFill>
                  <a:srgbClr val="0000CC"/>
                </a:solidFill>
                <a:effectLst>
                  <a:innerShdw blurRad="63500" dist="50800">
                    <a:prstClr val="black">
                      <a:alpha val="50000"/>
                    </a:prstClr>
                  </a:innerShdw>
                </a:effectLst>
                <a:latin typeface="IrisUPC" pitchFamily="34" charset="-34"/>
                <a:cs typeface="IrisUPC" pitchFamily="34" charset="-34"/>
              </a:rPr>
              <a:t>  </a:t>
            </a: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 ตารางอัตราราคางานดิน   ตารางอัตราราคางานปรับปรุงฐานรากและงานระเบิด</a:t>
            </a:r>
            <a:b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b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       หิน และรายละเอียดประกอบการคำนวณฯ อื่นๆ</a:t>
            </a:r>
            <a:endParaRPr lang="en-US" sz="2200" b="1" dirty="0">
              <a:solidFill>
                <a:srgbClr val="0000CC"/>
              </a:solidFill>
              <a:effectLst>
                <a:innerShdw blurRad="63500" dist="50800">
                  <a:prstClr val="black">
                    <a:alpha val="50000"/>
                  </a:prstClr>
                </a:innerShdw>
              </a:effectLst>
              <a:latin typeface="IrisUPC" pitchFamily="34" charset="-34"/>
              <a:cs typeface="IrisUPC" pitchFamily="34" charset="-34"/>
            </a:endParaRPr>
          </a:p>
          <a:p>
            <a:pPr marL="180975">
              <a:lnSpc>
                <a:spcPts val="2300"/>
              </a:lnSpc>
              <a:spcBef>
                <a:spcPts val="600"/>
              </a:spcBef>
              <a:buClr>
                <a:srgbClr val="4C004C"/>
              </a:buClr>
            </a:pPr>
            <a:r>
              <a:rPr lang="th-TH" sz="2200" b="1" dirty="0">
                <a:solidFill>
                  <a:srgbClr val="0000CC"/>
                </a:solidFill>
                <a:effectLst>
                  <a:innerShdw blurRad="63500" dist="50800">
                    <a:prstClr val="black">
                      <a:alpha val="50000"/>
                    </a:prstClr>
                  </a:innerShdw>
                </a:effectLst>
                <a:latin typeface="EucrosiaUPC" pitchFamily="18" charset="-34"/>
                <a:cs typeface="EucrosiaUPC" pitchFamily="18" charset="-34"/>
              </a:rPr>
              <a:t>12.  </a:t>
            </a: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ข้อกำหนดในการปรับปรุงบัญชีค่าแรงงาน/ดำเนินการฯ</a:t>
            </a:r>
            <a:r>
              <a:rPr lang="en-US" sz="2200" b="1" dirty="0">
                <a:solidFill>
                  <a:srgbClr val="0000CC"/>
                </a:solidFill>
                <a:effectLst>
                  <a:innerShdw blurRad="63500" dist="50800">
                    <a:prstClr val="black">
                      <a:alpha val="50000"/>
                    </a:prstClr>
                  </a:innerShdw>
                </a:effectLst>
                <a:latin typeface="IrisUPC" pitchFamily="34" charset="-34"/>
                <a:cs typeface="IrisUPC" pitchFamily="34" charset="-34"/>
              </a:rPr>
              <a:t> </a:t>
            </a:r>
            <a:endParaRPr lang="th-TH" sz="2200" b="1" dirty="0">
              <a:solidFill>
                <a:srgbClr val="0000CC"/>
              </a:solidFill>
              <a:effectLst>
                <a:innerShdw blurRad="63500" dist="50800">
                  <a:prstClr val="black">
                    <a:alpha val="50000"/>
                  </a:prstClr>
                </a:innerShdw>
              </a:effectLst>
              <a:latin typeface="IrisUPC" pitchFamily="34" charset="-34"/>
              <a:cs typeface="IrisUPC" pitchFamily="34" charset="-34"/>
            </a:endParaRPr>
          </a:p>
          <a:p>
            <a:pPr marL="180975">
              <a:lnSpc>
                <a:spcPts val="2300"/>
              </a:lnSpc>
              <a:spcBef>
                <a:spcPts val="600"/>
              </a:spcBef>
              <a:buClr>
                <a:srgbClr val="4C004C"/>
              </a:buClr>
            </a:pPr>
            <a:r>
              <a:rPr lang="th-TH" sz="2200" b="1" dirty="0">
                <a:solidFill>
                  <a:srgbClr val="0000CC"/>
                </a:solidFill>
                <a:effectLst>
                  <a:innerShdw blurRad="63500" dist="50800">
                    <a:prstClr val="black">
                      <a:alpha val="50000"/>
                    </a:prstClr>
                  </a:innerShdw>
                </a:effectLst>
                <a:latin typeface="EucrosiaUPC" pitchFamily="18" charset="-34"/>
                <a:cs typeface="EucrosiaUPC" pitchFamily="18" charset="-34"/>
              </a:rPr>
              <a:t>13.  </a:t>
            </a: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ข้อกำหนดและการประกาศเปลี่ยนแปลงอัตราดอกเบี้ยเงินกู้ฯ และตาราง </a:t>
            </a:r>
            <a:r>
              <a:rPr lang="en-US" sz="2200" b="1" dirty="0">
                <a:solidFill>
                  <a:srgbClr val="0000CC"/>
                </a:solidFill>
                <a:effectLst>
                  <a:innerShdw blurRad="63500" dist="50800">
                    <a:prstClr val="black">
                      <a:alpha val="50000"/>
                    </a:prstClr>
                  </a:innerShdw>
                </a:effectLst>
                <a:latin typeface="Angsana New" pitchFamily="18" charset="-34"/>
                <a:cs typeface="Angsana New" pitchFamily="18" charset="-34"/>
              </a:rPr>
              <a:t>Factor F</a:t>
            </a:r>
            <a:r>
              <a:rPr lang="th-TH" sz="2200" b="1" dirty="0">
                <a:solidFill>
                  <a:srgbClr val="0000CC"/>
                </a:solidFill>
                <a:effectLst>
                  <a:innerShdw blurRad="63500" dist="50800">
                    <a:prstClr val="black">
                      <a:alpha val="50000"/>
                    </a:prstClr>
                  </a:innerShdw>
                </a:effectLst>
                <a:latin typeface="Angsana New" pitchFamily="18" charset="-34"/>
                <a:cs typeface="Angsana New" pitchFamily="18" charset="-34"/>
              </a:rPr>
              <a:t> </a:t>
            </a:r>
          </a:p>
          <a:p>
            <a:pPr marL="180975">
              <a:lnSpc>
                <a:spcPts val="2300"/>
              </a:lnSpc>
              <a:spcBef>
                <a:spcPts val="600"/>
              </a:spcBef>
              <a:buClr>
                <a:srgbClr val="4C004C"/>
              </a:buClr>
            </a:pPr>
            <a:r>
              <a:rPr lang="th-TH" sz="2200" b="1" dirty="0">
                <a:solidFill>
                  <a:srgbClr val="0000CC"/>
                </a:solidFill>
                <a:effectLst>
                  <a:innerShdw blurRad="63500" dist="50800">
                    <a:prstClr val="black">
                      <a:alpha val="50000"/>
                    </a:prstClr>
                  </a:innerShdw>
                </a:effectLst>
                <a:latin typeface="EucrosiaUPC" pitchFamily="18" charset="-34"/>
                <a:cs typeface="EucrosiaUPC" pitchFamily="18" charset="-34"/>
              </a:rPr>
              <a:t>14.  </a:t>
            </a: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ข้อกำหนดและการประกาศเปลี่ยนแปลงภาษีมูลค่าเพิ่ม และตาราง </a:t>
            </a:r>
            <a:r>
              <a:rPr lang="en-US" sz="2200" b="1" dirty="0">
                <a:solidFill>
                  <a:srgbClr val="0000CC"/>
                </a:solidFill>
                <a:effectLst>
                  <a:innerShdw blurRad="63500" dist="50800">
                    <a:prstClr val="black">
                      <a:alpha val="50000"/>
                    </a:prstClr>
                  </a:innerShdw>
                </a:effectLst>
                <a:latin typeface="Angsana New" pitchFamily="18" charset="-34"/>
                <a:cs typeface="Angsana New" pitchFamily="18" charset="-34"/>
              </a:rPr>
              <a:t>Factor F</a:t>
            </a:r>
          </a:p>
          <a:p>
            <a:pPr marL="180975">
              <a:lnSpc>
                <a:spcPts val="2300"/>
              </a:lnSpc>
              <a:spcBef>
                <a:spcPts val="600"/>
              </a:spcBef>
              <a:buClr>
                <a:srgbClr val="4C004C"/>
              </a:buClr>
            </a:pPr>
            <a:r>
              <a:rPr lang="th-TH" sz="2200" b="1" dirty="0">
                <a:solidFill>
                  <a:srgbClr val="0000CC"/>
                </a:solidFill>
                <a:effectLst>
                  <a:innerShdw blurRad="63500" dist="50800">
                    <a:prstClr val="black">
                      <a:alpha val="50000"/>
                    </a:prstClr>
                  </a:innerShdw>
                </a:effectLst>
                <a:latin typeface="EucrosiaUPC" pitchFamily="18" charset="-34"/>
                <a:cs typeface="EucrosiaUPC" pitchFamily="18" charset="-34"/>
              </a:rPr>
              <a:t>15.  </a:t>
            </a: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แนวทางปฏิบัติในการแบ่งงวดงาน  การจ่ายเงิน และการกำหนดระยะเวลาแล้วเสร็จของงาน</a:t>
            </a:r>
            <a:b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b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       ก่อสร้าง</a:t>
            </a:r>
            <a:r>
              <a:rPr lang="en-US" sz="2200" b="1" dirty="0">
                <a:solidFill>
                  <a:srgbClr val="0000CC"/>
                </a:solidFill>
                <a:effectLst>
                  <a:innerShdw blurRad="63500" dist="50800">
                    <a:prstClr val="black">
                      <a:alpha val="50000"/>
                    </a:prstClr>
                  </a:innerShdw>
                </a:effectLst>
                <a:latin typeface="IrisUPC" pitchFamily="34" charset="-34"/>
                <a:cs typeface="IrisUPC" pitchFamily="34" charset="-34"/>
              </a:rPr>
              <a:t> </a:t>
            </a:r>
          </a:p>
          <a:p>
            <a:pPr marL="180975">
              <a:lnSpc>
                <a:spcPts val="2300"/>
              </a:lnSpc>
              <a:spcBef>
                <a:spcPts val="600"/>
              </a:spcBef>
              <a:buClr>
                <a:srgbClr val="4C004C"/>
              </a:buClr>
            </a:pPr>
            <a:r>
              <a:rPr lang="th-TH" sz="2200" b="1" dirty="0">
                <a:solidFill>
                  <a:srgbClr val="0000CC"/>
                </a:solidFill>
                <a:effectLst>
                  <a:innerShdw blurRad="63500" dist="50800">
                    <a:prstClr val="black">
                      <a:alpha val="50000"/>
                    </a:prstClr>
                  </a:innerShdw>
                </a:effectLst>
                <a:latin typeface="EucrosiaUPC" pitchFamily="18" charset="-34"/>
                <a:cs typeface="EucrosiaUPC" pitchFamily="18" charset="-34"/>
              </a:rPr>
              <a:t>16.  </a:t>
            </a: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แนวทางปฏิบัติเกี่ยวกับการออกแบบก่อสร้างและประมาณการราคาในชั้นต้น</a:t>
            </a:r>
          </a:p>
          <a:p>
            <a:pPr marL="180975">
              <a:lnSpc>
                <a:spcPts val="2300"/>
              </a:lnSpc>
              <a:spcBef>
                <a:spcPts val="600"/>
              </a:spcBef>
              <a:buClr>
                <a:srgbClr val="4C004C"/>
              </a:buClr>
            </a:pPr>
            <a:r>
              <a:rPr lang="th-TH" sz="2200" b="1" dirty="0">
                <a:solidFill>
                  <a:srgbClr val="0000CC"/>
                </a:solidFill>
                <a:effectLst>
                  <a:innerShdw blurRad="63500" dist="50800">
                    <a:prstClr val="black">
                      <a:alpha val="50000"/>
                    </a:prstClr>
                  </a:innerShdw>
                </a:effectLst>
                <a:latin typeface="EucrosiaUPC" pitchFamily="18" charset="-34"/>
                <a:cs typeface="EucrosiaUPC" pitchFamily="18" charset="-34"/>
              </a:rPr>
              <a:t>17.  </a:t>
            </a: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การแต่งตั้ง องค์ประกอบ และอำนาจหน้าที่ของคณะกรรมการกำหนดราคากลาง</a:t>
            </a:r>
          </a:p>
          <a:p>
            <a:pPr marL="180975">
              <a:lnSpc>
                <a:spcPts val="2300"/>
              </a:lnSpc>
              <a:spcBef>
                <a:spcPts val="600"/>
              </a:spcBef>
              <a:buClr>
                <a:srgbClr val="4C004C"/>
              </a:buClr>
            </a:pPr>
            <a:r>
              <a:rPr lang="th-TH" sz="2200" b="1" dirty="0">
                <a:solidFill>
                  <a:srgbClr val="0000CC"/>
                </a:solidFill>
                <a:effectLst>
                  <a:innerShdw blurRad="63500" dist="50800">
                    <a:prstClr val="black">
                      <a:alpha val="50000"/>
                    </a:prstClr>
                  </a:innerShdw>
                </a:effectLst>
                <a:latin typeface="EucrosiaUPC" pitchFamily="18" charset="-34"/>
                <a:cs typeface="EucrosiaUPC" pitchFamily="18" charset="-34"/>
              </a:rPr>
              <a:t>18.  </a:t>
            </a: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การปรับปรุงราคากลางงานก่อสร้างให้มีความเป็นปัจจุบัน</a:t>
            </a:r>
            <a:endParaRPr lang="en-US" sz="2200" b="1" dirty="0">
              <a:solidFill>
                <a:srgbClr val="0000CC"/>
              </a:solidFill>
              <a:effectLst>
                <a:innerShdw blurRad="63500" dist="50800">
                  <a:prstClr val="black">
                    <a:alpha val="50000"/>
                  </a:prstClr>
                </a:innerShdw>
              </a:effectLst>
              <a:latin typeface="IrisUPC" pitchFamily="34" charset="-34"/>
              <a:cs typeface="IrisUPC" pitchFamily="34" charset="-34"/>
            </a:endParaRPr>
          </a:p>
          <a:p>
            <a:pPr marL="180975">
              <a:lnSpc>
                <a:spcPts val="2300"/>
              </a:lnSpc>
              <a:spcBef>
                <a:spcPts val="600"/>
              </a:spcBef>
              <a:buClr>
                <a:srgbClr val="4C004C"/>
              </a:buClr>
            </a:pPr>
            <a:r>
              <a:rPr lang="th-TH" sz="2200" b="1" dirty="0">
                <a:solidFill>
                  <a:srgbClr val="0000CC"/>
                </a:solidFill>
                <a:effectLst>
                  <a:innerShdw blurRad="63500" dist="50800">
                    <a:prstClr val="black">
                      <a:alpha val="50000"/>
                    </a:prstClr>
                  </a:innerShdw>
                </a:effectLst>
                <a:latin typeface="EucrosiaUPC" pitchFamily="18" charset="-34"/>
                <a:cs typeface="EucrosiaUPC" pitchFamily="18" charset="-34"/>
              </a:rPr>
              <a:t>19.  </a:t>
            </a: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แนวทางปฏิบัติกรณีมีการประกาศเปลี่ยนแปลงอัตราดอกเบี้ยเงินกู้   ภาษีมูลค่าเพิ่ม  ตาราง</a:t>
            </a:r>
            <a:b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b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     </a:t>
            </a:r>
            <a:r>
              <a:rPr lang="th-TH" sz="2200" b="1" dirty="0">
                <a:solidFill>
                  <a:srgbClr val="0000CC"/>
                </a:solidFill>
                <a:effectLst>
                  <a:innerShdw blurRad="63500" dist="50800">
                    <a:prstClr val="black">
                      <a:alpha val="50000"/>
                    </a:prstClr>
                  </a:innerShdw>
                </a:effectLst>
                <a:latin typeface="Angsana New" pitchFamily="18" charset="-34"/>
                <a:cs typeface="Angsana New" pitchFamily="18" charset="-34"/>
              </a:rPr>
              <a:t>  </a:t>
            </a:r>
            <a:r>
              <a:rPr lang="en-US" sz="2200" b="1" dirty="0">
                <a:solidFill>
                  <a:srgbClr val="0000CC"/>
                </a:solidFill>
                <a:effectLst>
                  <a:innerShdw blurRad="63500" dist="50800">
                    <a:prstClr val="black">
                      <a:alpha val="50000"/>
                    </a:prstClr>
                  </a:innerShdw>
                </a:effectLst>
                <a:latin typeface="Angsana New" pitchFamily="18" charset="-34"/>
                <a:cs typeface="Angsana New" pitchFamily="18" charset="-34"/>
              </a:rPr>
              <a:t> Factor F</a:t>
            </a:r>
            <a:r>
              <a:rPr lang="en-US" sz="2200" b="1" dirty="0">
                <a:solidFill>
                  <a:srgbClr val="0000CC"/>
                </a:solidFill>
                <a:effectLst>
                  <a:innerShdw blurRad="63500" dist="50800">
                    <a:prstClr val="black">
                      <a:alpha val="50000"/>
                    </a:prstClr>
                  </a:innerShdw>
                </a:effectLst>
                <a:latin typeface="IrisUPC" pitchFamily="34" charset="-34"/>
                <a:cs typeface="IrisUPC" pitchFamily="34" charset="-34"/>
              </a:rPr>
              <a:t>  </a:t>
            </a: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และรายละเอียดประกอบการคำนวณราคากลางงานก่อสร้าง</a:t>
            </a:r>
          </a:p>
          <a:p>
            <a:pPr marL="180975">
              <a:lnSpc>
                <a:spcPts val="2300"/>
              </a:lnSpc>
              <a:spcBef>
                <a:spcPts val="600"/>
              </a:spcBef>
              <a:buClr>
                <a:srgbClr val="4C004C"/>
              </a:buClr>
            </a:pPr>
            <a:r>
              <a:rPr lang="th-TH" sz="2200" b="1" dirty="0">
                <a:solidFill>
                  <a:srgbClr val="0000CC"/>
                </a:solidFill>
                <a:effectLst>
                  <a:innerShdw blurRad="63500" dist="50800">
                    <a:prstClr val="black">
                      <a:alpha val="50000"/>
                    </a:prstClr>
                  </a:innerShdw>
                </a:effectLst>
                <a:latin typeface="EucrosiaUPC" pitchFamily="18" charset="-34"/>
                <a:cs typeface="EucrosiaUPC" pitchFamily="18" charset="-34"/>
              </a:rPr>
              <a:t>20.  </a:t>
            </a: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ข้อกำหนดในการประกาศและเปิดเผยราคากลางงานก่อสร้าง</a:t>
            </a:r>
            <a:r>
              <a:rPr lang="en-US" sz="2200" b="1" dirty="0">
                <a:solidFill>
                  <a:srgbClr val="0000CC"/>
                </a:solidFill>
                <a:effectLst>
                  <a:innerShdw blurRad="63500" dist="50800">
                    <a:prstClr val="black">
                      <a:alpha val="50000"/>
                    </a:prstClr>
                  </a:innerShdw>
                </a:effectLst>
                <a:latin typeface="IrisUPC" pitchFamily="34" charset="-34"/>
                <a:cs typeface="IrisUPC" pitchFamily="34" charset="-34"/>
              </a:rPr>
              <a:t> </a:t>
            </a:r>
          </a:p>
          <a:p>
            <a:pPr marL="180975">
              <a:lnSpc>
                <a:spcPts val="2300"/>
              </a:lnSpc>
              <a:spcBef>
                <a:spcPts val="600"/>
              </a:spcBef>
              <a:buClr>
                <a:srgbClr val="4C004C"/>
              </a:buClr>
            </a:pPr>
            <a:r>
              <a:rPr lang="th-TH" sz="2200" b="1" dirty="0">
                <a:solidFill>
                  <a:srgbClr val="0000CC"/>
                </a:solidFill>
                <a:effectLst>
                  <a:innerShdw blurRad="63500" dist="50800">
                    <a:prstClr val="black">
                      <a:alpha val="50000"/>
                    </a:prstClr>
                  </a:innerShdw>
                </a:effectLst>
                <a:latin typeface="EucrosiaUPC" pitchFamily="18" charset="-34"/>
                <a:cs typeface="EucrosiaUPC" pitchFamily="18" charset="-34"/>
              </a:rPr>
              <a:t>21.  </a:t>
            </a: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อำนาจหน้าที่และภารกิจของหน่วยงานกลาง (กรมบัญชีกลาง) ในการกำกับดูแลการกำหนด</a:t>
            </a:r>
            <a:b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b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       ราคากลางงานก่อสร้างของทางราชการ</a:t>
            </a:r>
            <a:endParaRPr lang="en-US" sz="2200" b="1" dirty="0">
              <a:solidFill>
                <a:srgbClr val="0000CC"/>
              </a:solidFill>
              <a:effectLst>
                <a:innerShdw blurRad="63500" dist="50800">
                  <a:prstClr val="black">
                    <a:alpha val="50000"/>
                  </a:prstClr>
                </a:innerShdw>
              </a:effectLst>
              <a:latin typeface="IrisUPC" pitchFamily="34" charset="-34"/>
              <a:cs typeface="IrisUPC" pitchFamily="34" charset="-34"/>
            </a:endParaRPr>
          </a:p>
        </p:txBody>
      </p:sp>
      <p:pic>
        <p:nvPicPr>
          <p:cNvPr id="14" name="รูปภาพ 13"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
        <p:nvSpPr>
          <p:cNvPr id="4" name="ลูกศรขวาท้ายขีด 3">
            <a:hlinkClick r:id="" action="ppaction://noaction"/>
          </p:cNvPr>
          <p:cNvSpPr/>
          <p:nvPr/>
        </p:nvSpPr>
        <p:spPr>
          <a:xfrm>
            <a:off x="8886151" y="6669360"/>
            <a:ext cx="144000" cy="108000"/>
          </a:xfrm>
          <a:prstGeom prst="stripedRightArrow">
            <a:avLst/>
          </a:prstGeom>
          <a:solidFill>
            <a:srgbClr val="FF000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9" name="ปุ่มปฏิบัติการ: กำหนดเอง 8">
            <a:hlinkClick r:id="rId3" action="ppaction://hlinksldjump" highlightClick="1"/>
          </p:cNvPr>
          <p:cNvSpPr/>
          <p:nvPr/>
        </p:nvSpPr>
        <p:spPr>
          <a:xfrm>
            <a:off x="5043671" y="1802698"/>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10" name="ปุ่มปฏิบัติการ: กำหนดเอง 9">
            <a:hlinkClick r:id="rId4" action="ppaction://hlinksldjump" highlightClick="1"/>
          </p:cNvPr>
          <p:cNvSpPr/>
          <p:nvPr/>
        </p:nvSpPr>
        <p:spPr>
          <a:xfrm>
            <a:off x="5601924" y="2165854"/>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11" name="ปุ่มปฏิบัติการ: กำหนดเอง 10">
            <a:hlinkClick r:id="rId5" action="ppaction://hlinksldjump" highlightClick="1"/>
          </p:cNvPr>
          <p:cNvSpPr/>
          <p:nvPr/>
        </p:nvSpPr>
        <p:spPr>
          <a:xfrm>
            <a:off x="7644596" y="2540884"/>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12" name="ปุ่มปฏิบัติการ: กำหนดเอง 11">
            <a:hlinkClick r:id="rId6" action="ppaction://hlinksldjump" highlightClick="1"/>
          </p:cNvPr>
          <p:cNvSpPr/>
          <p:nvPr/>
        </p:nvSpPr>
        <p:spPr>
          <a:xfrm>
            <a:off x="7185805" y="2919030"/>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13" name="ปุ่มปฏิบัติการ: กำหนดเอง 12">
            <a:hlinkClick r:id="rId7" action="ppaction://hlinksldjump" highlightClick="1"/>
          </p:cNvPr>
          <p:cNvSpPr/>
          <p:nvPr/>
        </p:nvSpPr>
        <p:spPr>
          <a:xfrm>
            <a:off x="1962317" y="3569374"/>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15" name="ปุ่มปฏิบัติการ: กำหนดเอง 14">
            <a:hlinkClick r:id="rId8" action="ppaction://hlinksldjump" highlightClick="1"/>
          </p:cNvPr>
          <p:cNvSpPr/>
          <p:nvPr/>
        </p:nvSpPr>
        <p:spPr>
          <a:xfrm>
            <a:off x="7191428" y="3932597"/>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16" name="ปุ่มปฏิบัติการ: กำหนดเอง 15">
            <a:hlinkClick r:id="rId9" action="ppaction://hlinksldjump" highlightClick="1"/>
          </p:cNvPr>
          <p:cNvSpPr/>
          <p:nvPr/>
        </p:nvSpPr>
        <p:spPr>
          <a:xfrm>
            <a:off x="7482769" y="4302701"/>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17" name="ปุ่มปฏิบัติการ: กำหนดเอง 16">
            <a:hlinkClick r:id="rId10" action="ppaction://hlinksldjump" highlightClick="1"/>
          </p:cNvPr>
          <p:cNvSpPr/>
          <p:nvPr/>
        </p:nvSpPr>
        <p:spPr>
          <a:xfrm>
            <a:off x="5718781" y="4665039"/>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18" name="ปุ่มปฏิบัติการ: กำหนดเอง 17">
            <a:hlinkClick r:id="rId11" action="ppaction://hlinksldjump" highlightClick="1"/>
          </p:cNvPr>
          <p:cNvSpPr/>
          <p:nvPr/>
        </p:nvSpPr>
        <p:spPr>
          <a:xfrm>
            <a:off x="6763105" y="5340143"/>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19" name="ปุ่มปฏิบัติการ: กำหนดเอง 18">
            <a:hlinkClick r:id="rId12" action="ppaction://hlinksldjump" highlightClick="1"/>
          </p:cNvPr>
          <p:cNvSpPr/>
          <p:nvPr/>
        </p:nvSpPr>
        <p:spPr>
          <a:xfrm>
            <a:off x="6000876" y="5697362"/>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20" name="ปุ่มปฏิบัติการ: กำหนดเอง 19">
            <a:hlinkClick r:id="rId13" action="ppaction://hlinksldjump" highlightClick="1"/>
          </p:cNvPr>
          <p:cNvSpPr/>
          <p:nvPr/>
        </p:nvSpPr>
        <p:spPr>
          <a:xfrm>
            <a:off x="4341557" y="6363540"/>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21" name="ปุ่มปฏิบัติการ: กำหนดเอง 20">
            <a:hlinkClick r:id="rId14" action="ppaction://hlinksldjump" highlightClick="1"/>
          </p:cNvPr>
          <p:cNvSpPr/>
          <p:nvPr/>
        </p:nvSpPr>
        <p:spPr>
          <a:xfrm>
            <a:off x="8532440" y="6575948"/>
            <a:ext cx="36000" cy="36000"/>
          </a:xfrm>
          <a:prstGeom prst="actionButtonBlank">
            <a:avLst/>
          </a:prstGeom>
          <a:solidFill>
            <a:schemeClr val="tx2"/>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22" name="TextBox 21"/>
          <p:cNvSpPr txBox="1"/>
          <p:nvPr/>
        </p:nvSpPr>
        <p:spPr>
          <a:xfrm>
            <a:off x="918114" y="233489"/>
            <a:ext cx="7289675" cy="504056"/>
          </a:xfrm>
          <a:prstGeom prst="rect">
            <a:avLst/>
          </a:prstGeom>
          <a:gradFill>
            <a:gsLst>
              <a:gs pos="0">
                <a:schemeClr val="accent3">
                  <a:lumMod val="50000"/>
                </a:schemeClr>
              </a:gs>
              <a:gs pos="50000">
                <a:srgbClr val="7030A0"/>
              </a:gs>
              <a:gs pos="100000">
                <a:schemeClr val="accent5">
                  <a:lumMod val="75000"/>
                </a:schemeClr>
              </a:gs>
            </a:gsLst>
            <a:lin ang="5400000" scaled="0"/>
          </a:gradFill>
          <a:effectLst>
            <a:outerShdw blurRad="50800" dist="38100" dir="18900000" algn="bl" rotWithShape="0">
              <a:prstClr val="black">
                <a:alpha val="40000"/>
              </a:prstClr>
            </a:outerShdw>
          </a:effectLst>
          <a:scene3d>
            <a:camera prst="orthographicFront"/>
            <a:lightRig rig="soft" dir="t"/>
          </a:scene3d>
          <a:sp3d contourW="25400">
            <a:bevelT w="38100" h="38100" prst="angle"/>
            <a:contourClr>
              <a:schemeClr val="bg1"/>
            </a:contourClr>
          </a:sp3d>
        </p:spPr>
        <p:txBody>
          <a:bodyPr wrap="none" rtlCol="0" anchor="b" anchorCtr="0">
            <a:noAutofit/>
            <a:sp3d extrusionH="57150" contourW="31750">
              <a:bevelT w="101600" h="152400"/>
              <a:extrusionClr>
                <a:schemeClr val="bg1"/>
              </a:extrusionClr>
              <a:contourClr>
                <a:schemeClr val="bg1"/>
              </a:contourClr>
            </a:sp3d>
          </a:bodyPr>
          <a:lstStyle/>
          <a:p>
            <a:pPr algn="ctr">
              <a:lnSpc>
                <a:spcPct val="75000"/>
              </a:lnSpc>
              <a:spcBef>
                <a:spcPct val="0"/>
              </a:spcBef>
              <a:buClrTx/>
              <a:buFontTx/>
              <a:buNone/>
            </a:pPr>
            <a:r>
              <a:rPr lang="th-TH" sz="2400" b="1" dirty="0">
                <a:solidFill>
                  <a:schemeClr val="accent6">
                    <a:lumMod val="50000"/>
                  </a:schemeClr>
                </a:solidFill>
                <a:effectLst>
                  <a:outerShdw blurRad="50800" dist="38100" dir="18900000" algn="bl" rotWithShape="0">
                    <a:schemeClr val="bg1">
                      <a:alpha val="40000"/>
                    </a:schemeClr>
                  </a:outerShdw>
                </a:effectLst>
                <a:latin typeface="IrisUPC" pitchFamily="34" charset="-34"/>
                <a:cs typeface="IrisUPC" pitchFamily="34" charset="-34"/>
              </a:rPr>
              <a:t>แนวทางและวิธีปฏิบัติเกี่ยวกับหลักเกณฑ์การคำนวณราคากลางงานก่อสร้าง (ต่อ)</a:t>
            </a:r>
          </a:p>
        </p:txBody>
      </p:sp>
    </p:spTree>
    <p:extLst>
      <p:ext uri="{BB962C8B-B14F-4D97-AF65-F5344CB8AC3E}">
        <p14:creationId xmlns:p14="http://schemas.microsoft.com/office/powerpoint/2010/main" val="3186866643"/>
      </p:ext>
    </p:extLst>
  </p:cSld>
  <p:clrMapOvr>
    <a:masterClrMapping/>
  </p:clrMapOvr>
  <p:transition spd="slow">
    <p:wedge/>
  </p:transition>
</p:sld>
</file>

<file path=ppt/slides/slide28.xml><?xml version="1.0" encoding="utf-8"?>
<p:sld xmlns:a="http://schemas.openxmlformats.org/drawingml/2006/main" xmlns:r="http://schemas.openxmlformats.org/officeDocument/2006/relationships" xmlns:p="http://schemas.openxmlformats.org/presentationml/2006/main">
  <p:cSld>
    <p:bg>
      <p:bgPr>
        <a:pattFill prst="weave">
          <a:fgClr>
            <a:srgbClr val="EAF1FA"/>
          </a:fgClr>
          <a:bgClr>
            <a:schemeClr val="bg1"/>
          </a:bgClr>
        </a:pattFill>
        <a:effectLst/>
      </p:bgPr>
    </p:bg>
    <p:spTree>
      <p:nvGrpSpPr>
        <p:cNvPr id="1" name=""/>
        <p:cNvGrpSpPr/>
        <p:nvPr/>
      </p:nvGrpSpPr>
      <p:grpSpPr>
        <a:xfrm>
          <a:off x="0" y="0"/>
          <a:ext cx="0" cy="0"/>
          <a:chOff x="0" y="0"/>
          <a:chExt cx="0" cy="0"/>
        </a:xfrm>
      </p:grpSpPr>
      <p:sp>
        <p:nvSpPr>
          <p:cNvPr id="486407" name="Text Box 7"/>
          <p:cNvSpPr txBox="1">
            <a:spLocks noChangeArrowheads="1"/>
          </p:cNvSpPr>
          <p:nvPr/>
        </p:nvSpPr>
        <p:spPr bwMode="auto">
          <a:xfrm>
            <a:off x="1691680" y="3068960"/>
            <a:ext cx="5760640" cy="1008112"/>
          </a:xfrm>
          <a:prstGeom prst="rect">
            <a:avLst/>
          </a:prstGeom>
          <a:pattFill prst="lgConfetti">
            <a:fgClr>
              <a:srgbClr val="FFF1DD"/>
            </a:fgClr>
            <a:bgClr>
              <a:schemeClr val="bg1"/>
            </a:bgClr>
          </a:pattFill>
          <a:ln w="9525" algn="ctr">
            <a:noFill/>
            <a:miter lim="800000"/>
            <a:headEnd/>
            <a:tailEnd/>
          </a:ln>
          <a:effectLst/>
          <a:scene3d>
            <a:camera prst="orthographicFront"/>
            <a:lightRig rig="soft" dir="t"/>
          </a:scene3d>
          <a:sp3d contourW="12700">
            <a:bevelT w="31750" h="31750" prst="angle"/>
            <a:contourClr>
              <a:schemeClr val="accent2">
                <a:lumMod val="40000"/>
                <a:lumOff val="60000"/>
              </a:schemeClr>
            </a:contourClr>
          </a:sp3d>
        </p:spPr>
        <p:txBody>
          <a:bodyPr wrap="square" lIns="90000" tIns="46800" rIns="90000" bIns="46800" anchor="ctr" anchorCtr="0">
            <a:noAutofit/>
          </a:bodyPr>
          <a:lstStyle/>
          <a:p>
            <a:pPr algn="ctr">
              <a:lnSpc>
                <a:spcPct val="100000"/>
              </a:lnSpc>
              <a:spcBef>
                <a:spcPct val="0"/>
              </a:spcBef>
              <a:buClr>
                <a:srgbClr val="FF3300"/>
              </a:buClr>
              <a:buSzPct val="70000"/>
            </a:pPr>
            <a:r>
              <a:rPr lang="th-TH" sz="2600" b="1" dirty="0">
                <a:solidFill>
                  <a:srgbClr val="000092"/>
                </a:solidFill>
                <a:effectLst>
                  <a:innerShdw blurRad="63500" dist="50800" dir="2700000">
                    <a:prstClr val="black">
                      <a:alpha val="50000"/>
                    </a:prstClr>
                  </a:innerShdw>
                </a:effectLst>
                <a:latin typeface="IrisUPC" pitchFamily="34" charset="-34"/>
                <a:cs typeface="IrisUPC" pitchFamily="34" charset="-34"/>
              </a:rPr>
              <a:t>หลักเกณฑ์การคำนวณราคากลางงานก่อสร้างนี้</a:t>
            </a:r>
          </a:p>
          <a:p>
            <a:pPr algn="ctr">
              <a:lnSpc>
                <a:spcPct val="100000"/>
              </a:lnSpc>
              <a:spcBef>
                <a:spcPct val="0"/>
              </a:spcBef>
              <a:buClr>
                <a:srgbClr val="FF3300"/>
              </a:buClr>
              <a:buSzPct val="70000"/>
            </a:pPr>
            <a:r>
              <a:rPr lang="th-TH" sz="2600" b="1" dirty="0">
                <a:solidFill>
                  <a:srgbClr val="000092"/>
                </a:solidFill>
                <a:effectLst>
                  <a:innerShdw blurRad="63500" dist="50800" dir="2700000">
                    <a:prstClr val="black">
                      <a:alpha val="50000"/>
                    </a:prstClr>
                  </a:innerShdw>
                </a:effectLst>
                <a:latin typeface="IrisUPC" pitchFamily="34" charset="-34"/>
                <a:cs typeface="IrisUPC" pitchFamily="34" charset="-34"/>
              </a:rPr>
              <a:t>   บังคับใช้กับหน่วยงานของรัฐ</a:t>
            </a:r>
          </a:p>
        </p:txBody>
      </p:sp>
      <p:pic>
        <p:nvPicPr>
          <p:cNvPr id="7" name="Picture 8"/>
          <p:cNvPicPr>
            <a:picLocks noChangeAspect="1" noChangeArrowheads="1"/>
          </p:cNvPicPr>
          <p:nvPr/>
        </p:nvPicPr>
        <p:blipFill>
          <a:blip r:embed="rId2" cstate="print">
            <a:clrChange>
              <a:clrFrom>
                <a:srgbClr val="FFFFFF"/>
              </a:clrFrom>
              <a:clrTo>
                <a:srgbClr val="FFFFFF">
                  <a:alpha val="0"/>
                </a:srgbClr>
              </a:clrTo>
            </a:clrChange>
            <a:lum bright="100000" contrast="100000"/>
          </a:blip>
          <a:srcRect/>
          <a:stretch>
            <a:fillRect/>
          </a:stretch>
        </p:blipFill>
        <p:spPr bwMode="auto">
          <a:xfrm>
            <a:off x="50823" y="6409733"/>
            <a:ext cx="399007" cy="408940"/>
          </a:xfrm>
          <a:prstGeom prst="rect">
            <a:avLst/>
          </a:prstGeom>
          <a:noFill/>
          <a:ln w="9525">
            <a:noFill/>
            <a:miter lim="800000"/>
            <a:headEnd/>
            <a:tailEnd/>
          </a:ln>
        </p:spPr>
      </p:pic>
      <p:sp>
        <p:nvSpPr>
          <p:cNvPr id="2" name="TextBox 1"/>
          <p:cNvSpPr txBox="1"/>
          <p:nvPr/>
        </p:nvSpPr>
        <p:spPr>
          <a:xfrm>
            <a:off x="3131840" y="1599183"/>
            <a:ext cx="2887329" cy="461665"/>
          </a:xfrm>
          <a:prstGeom prst="rect">
            <a:avLst/>
          </a:prstGeom>
          <a:noFill/>
        </p:spPr>
        <p:txBody>
          <a:bodyPr wrap="none" rtlCol="0">
            <a:spAutoFit/>
          </a:bodyPr>
          <a:lstStyle/>
          <a:p>
            <a:r>
              <a:rPr lang="th-TH" sz="2400" b="1" dirty="0">
                <a:solidFill>
                  <a:schemeClr val="accent6">
                    <a:lumMod val="50000"/>
                  </a:schemeClr>
                </a:solidFill>
                <a:latin typeface="EucrosiaUPC" pitchFamily="18" charset="-34"/>
                <a:cs typeface="EucrosiaUPC" pitchFamily="18" charset="-34"/>
              </a:rPr>
              <a:t>(</a:t>
            </a:r>
            <a:r>
              <a:rPr lang="th-TH" sz="2400" b="1" dirty="0">
                <a:solidFill>
                  <a:schemeClr val="accent6">
                    <a:lumMod val="50000"/>
                  </a:schemeClr>
                </a:solidFill>
                <a:latin typeface="IrisUPC" pitchFamily="34" charset="-34"/>
                <a:cs typeface="IrisUPC" pitchFamily="34" charset="-34"/>
              </a:rPr>
              <a:t>แนวทางและวิธีปฏิบัติฯ ข้อ</a:t>
            </a:r>
            <a:r>
              <a:rPr lang="th-TH" sz="2400" b="1" dirty="0">
                <a:solidFill>
                  <a:schemeClr val="accent6">
                    <a:lumMod val="50000"/>
                  </a:schemeClr>
                </a:solidFill>
                <a:latin typeface="EucrosiaUPC" pitchFamily="18" charset="-34"/>
                <a:cs typeface="EucrosiaUPC" pitchFamily="18" charset="-34"/>
              </a:rPr>
              <a:t> 1)</a:t>
            </a:r>
          </a:p>
        </p:txBody>
      </p:sp>
      <p:sp>
        <p:nvSpPr>
          <p:cNvPr id="3" name="TextBox 2"/>
          <p:cNvSpPr txBox="1"/>
          <p:nvPr/>
        </p:nvSpPr>
        <p:spPr>
          <a:xfrm>
            <a:off x="3276171" y="1034732"/>
            <a:ext cx="2589170" cy="584775"/>
          </a:xfrm>
          <a:prstGeom prst="rect">
            <a:avLst/>
          </a:prstGeom>
          <a:noFill/>
        </p:spPr>
        <p:txBody>
          <a:bodyPr wrap="none" rtlCol="0">
            <a:spAutoFit/>
          </a:bodyPr>
          <a:lstStyle/>
          <a:p>
            <a:r>
              <a:rPr lang="th-TH" sz="3200" b="1" dirty="0">
                <a:solidFill>
                  <a:srgbClr val="0000CC"/>
                </a:solidFill>
                <a:effectLst>
                  <a:innerShdw blurRad="114300">
                    <a:prstClr val="black"/>
                  </a:innerShdw>
                </a:effectLst>
                <a:latin typeface="IrisUPC" pitchFamily="34" charset="-34"/>
                <a:cs typeface="IrisUPC" pitchFamily="34" charset="-34"/>
              </a:rPr>
              <a:t>ขอบเขตการบังคับใช้</a:t>
            </a:r>
          </a:p>
        </p:txBody>
      </p:sp>
      <p:pic>
        <p:nvPicPr>
          <p:cNvPr id="10" name="รูปภาพ 9" descr="แบนฟุ้ง นูน copy.png"/>
          <p:cNvPicPr>
            <a:picLocks noChangeAspect="1"/>
          </p:cNvPicPr>
          <p:nvPr/>
        </p:nvPicPr>
        <p:blipFill>
          <a:blip r:embed="rId3" cstate="print"/>
          <a:stretch>
            <a:fillRect/>
          </a:stretch>
        </p:blipFill>
        <p:spPr>
          <a:xfrm>
            <a:off x="18106" y="6461910"/>
            <a:ext cx="370855" cy="379582"/>
          </a:xfrm>
          <a:prstGeom prst="rect">
            <a:avLst/>
          </a:prstGeom>
        </p:spPr>
      </p:pic>
      <p:sp>
        <p:nvSpPr>
          <p:cNvPr id="9" name="ปุ่มปฏิบัติการ: กำหนดเอง 8">
            <a:hlinkClick r:id="rId4" action="ppaction://hlinksldjump" highlightClick="1"/>
          </p:cNvPr>
          <p:cNvSpPr/>
          <p:nvPr/>
        </p:nvSpPr>
        <p:spPr>
          <a:xfrm>
            <a:off x="7353569" y="3966901"/>
            <a:ext cx="45719" cy="46800"/>
          </a:xfrm>
          <a:prstGeom prst="actionButtonBlank">
            <a:avLst/>
          </a:prstGeom>
          <a:solidFill>
            <a:srgbClr val="FF00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11" name="ปุ่มปฏิบัติการ: กำหนดเอง 10">
            <a:hlinkClick r:id="rId5" action="ppaction://hlinksldjump" highlightClick="1"/>
          </p:cNvPr>
          <p:cNvSpPr/>
          <p:nvPr/>
        </p:nvSpPr>
        <p:spPr>
          <a:xfrm>
            <a:off x="9027761" y="6741270"/>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Tree>
    <p:extLst>
      <p:ext uri="{BB962C8B-B14F-4D97-AF65-F5344CB8AC3E}">
        <p14:creationId xmlns:p14="http://schemas.microsoft.com/office/powerpoint/2010/main" val="4088097399"/>
      </p:ext>
    </p:extLst>
  </p:cSld>
  <p:clrMapOvr>
    <a:masterClrMapping/>
  </p:clrMapOvr>
  <p:transition spd="slow">
    <p:wedge/>
  </p:transition>
</p:sld>
</file>

<file path=ppt/slides/slide29.xml><?xml version="1.0" encoding="utf-8"?>
<p:sld xmlns:a="http://schemas.openxmlformats.org/drawingml/2006/main" xmlns:r="http://schemas.openxmlformats.org/officeDocument/2006/relationships" xmlns:p="http://schemas.openxmlformats.org/presentationml/2006/main">
  <p:cSld>
    <p:bg>
      <p:bgPr>
        <a:pattFill prst="weave">
          <a:fgClr>
            <a:srgbClr val="EAF1FA"/>
          </a:fgClr>
          <a:bgClr>
            <a:schemeClr val="bg1"/>
          </a:bgClr>
        </a:pattFill>
        <a:effectLst/>
      </p:bgPr>
    </p:bg>
    <p:spTree>
      <p:nvGrpSpPr>
        <p:cNvPr id="1" name=""/>
        <p:cNvGrpSpPr/>
        <p:nvPr/>
      </p:nvGrpSpPr>
      <p:grpSpPr>
        <a:xfrm>
          <a:off x="0" y="0"/>
          <a:ext cx="0" cy="0"/>
          <a:chOff x="0" y="0"/>
          <a:chExt cx="0" cy="0"/>
        </a:xfrm>
      </p:grpSpPr>
      <p:sp>
        <p:nvSpPr>
          <p:cNvPr id="4" name="TextBox 3"/>
          <p:cNvSpPr txBox="1"/>
          <p:nvPr/>
        </p:nvSpPr>
        <p:spPr>
          <a:xfrm>
            <a:off x="586686" y="2771875"/>
            <a:ext cx="7963860" cy="2390785"/>
          </a:xfrm>
          <a:prstGeom prst="rect">
            <a:avLst/>
          </a:prstGeom>
          <a:pattFill prst="lgConfetti">
            <a:fgClr>
              <a:srgbClr val="FFF0DD"/>
            </a:fgClr>
            <a:bgClr>
              <a:schemeClr val="bg1"/>
            </a:bgClr>
          </a:pattFill>
          <a:scene3d>
            <a:camera prst="orthographicFront"/>
            <a:lightRig rig="soft" dir="t"/>
          </a:scene3d>
          <a:sp3d contourW="12700">
            <a:bevelT w="31750" h="31750" prst="angle"/>
            <a:contourClr>
              <a:srgbClr val="660033"/>
            </a:contourClr>
          </a:sp3d>
        </p:spPr>
        <p:txBody>
          <a:bodyPr wrap="square" rtlCol="0" anchor="ctr" anchorCtr="0">
            <a:noAutofit/>
          </a:bodyPr>
          <a:lstStyle/>
          <a:p>
            <a:r>
              <a:rPr lang="th-TH" b="1" dirty="0">
                <a:solidFill>
                  <a:srgbClr val="0000CC"/>
                </a:solidFill>
                <a:latin typeface="IrisUPC" pitchFamily="34" charset="-34"/>
                <a:cs typeface="IrisUPC" pitchFamily="34" charset="-34"/>
              </a:rPr>
              <a:t>หลักเกณฑ์  แนวทาง วิธีปฏิบัติ และรายละเอียดเกี่ยวกับการกำหนดราคากลาง</a:t>
            </a:r>
            <a:br>
              <a:rPr lang="th-TH" b="1" dirty="0">
                <a:solidFill>
                  <a:srgbClr val="0000CC"/>
                </a:solidFill>
                <a:latin typeface="IrisUPC" pitchFamily="34" charset="-34"/>
                <a:cs typeface="IrisUPC" pitchFamily="34" charset="-34"/>
              </a:rPr>
            </a:br>
            <a:r>
              <a:rPr lang="th-TH" b="1" dirty="0">
                <a:solidFill>
                  <a:srgbClr val="0000CC"/>
                </a:solidFill>
                <a:latin typeface="IrisUPC" pitchFamily="34" charset="-34"/>
                <a:cs typeface="IrisUPC" pitchFamily="34" charset="-34"/>
              </a:rPr>
              <a:t>งานก่อสร้างของทางราชการ     ตามมติคณะรัฐมนตรี  กฎ  ระเบียบ  ข้อบังคับ</a:t>
            </a:r>
            <a:br>
              <a:rPr lang="th-TH" b="1" dirty="0">
                <a:solidFill>
                  <a:srgbClr val="0000CC"/>
                </a:solidFill>
                <a:latin typeface="IrisUPC" pitchFamily="34" charset="-34"/>
                <a:cs typeface="IrisUPC" pitchFamily="34" charset="-34"/>
              </a:rPr>
            </a:br>
            <a:r>
              <a:rPr lang="th-TH" b="1" dirty="0">
                <a:solidFill>
                  <a:srgbClr val="0000CC"/>
                </a:solidFill>
                <a:latin typeface="IrisUPC" pitchFamily="34" charset="-34"/>
                <a:cs typeface="IrisUPC" pitchFamily="34" charset="-34"/>
              </a:rPr>
              <a:t>คำสั่ง  รวมทั้งตามหนังสือเวียนอื่นใด     ซึ่งได้กำหนดไว้แล้วในหลักเกณฑ์การคำนวณราคากลางงานก่อสร้างนี้    </a:t>
            </a:r>
            <a:r>
              <a:rPr lang="th-TH" b="1" dirty="0">
                <a:solidFill>
                  <a:srgbClr val="660033"/>
                </a:solidFill>
                <a:latin typeface="IrisUPC" pitchFamily="34" charset="-34"/>
                <a:cs typeface="IrisUPC" pitchFamily="34" charset="-34"/>
              </a:rPr>
              <a:t>ให้ใช้ตามหลักเกณฑ์การคำนวณราคากลางงานก่อสร้างนี้</a:t>
            </a:r>
          </a:p>
        </p:txBody>
      </p:sp>
      <p:sp>
        <p:nvSpPr>
          <p:cNvPr id="7" name="TextBox 6"/>
          <p:cNvSpPr txBox="1"/>
          <p:nvPr/>
        </p:nvSpPr>
        <p:spPr>
          <a:xfrm>
            <a:off x="3131840" y="1772816"/>
            <a:ext cx="2887329" cy="461665"/>
          </a:xfrm>
          <a:prstGeom prst="rect">
            <a:avLst/>
          </a:prstGeom>
          <a:noFill/>
        </p:spPr>
        <p:txBody>
          <a:bodyPr wrap="none" rtlCol="0">
            <a:spAutoFit/>
          </a:bodyPr>
          <a:lstStyle/>
          <a:p>
            <a:r>
              <a:rPr lang="th-TH" sz="2400" b="1" dirty="0">
                <a:solidFill>
                  <a:schemeClr val="accent6">
                    <a:lumMod val="50000"/>
                  </a:schemeClr>
                </a:solidFill>
                <a:latin typeface="EucrosiaUPC" pitchFamily="18" charset="-34"/>
                <a:cs typeface="EucrosiaUPC" pitchFamily="18" charset="-34"/>
              </a:rPr>
              <a:t>(</a:t>
            </a:r>
            <a:r>
              <a:rPr lang="th-TH" sz="2400" b="1" dirty="0">
                <a:solidFill>
                  <a:schemeClr val="accent6">
                    <a:lumMod val="50000"/>
                  </a:schemeClr>
                </a:solidFill>
                <a:latin typeface="IrisUPC" pitchFamily="34" charset="-34"/>
                <a:cs typeface="IrisUPC" pitchFamily="34" charset="-34"/>
              </a:rPr>
              <a:t>แนวทางและวิธีปฏิบัติฯ ข้อ</a:t>
            </a:r>
            <a:r>
              <a:rPr lang="th-TH" sz="2400" b="1" dirty="0">
                <a:solidFill>
                  <a:schemeClr val="accent6">
                    <a:lumMod val="50000"/>
                  </a:schemeClr>
                </a:solidFill>
                <a:latin typeface="EucrosiaUPC" pitchFamily="18" charset="-34"/>
                <a:cs typeface="EucrosiaUPC" pitchFamily="18" charset="-34"/>
              </a:rPr>
              <a:t> 2)</a:t>
            </a:r>
          </a:p>
        </p:txBody>
      </p:sp>
      <p:sp>
        <p:nvSpPr>
          <p:cNvPr id="8" name="TextBox 7"/>
          <p:cNvSpPr txBox="1"/>
          <p:nvPr/>
        </p:nvSpPr>
        <p:spPr>
          <a:xfrm>
            <a:off x="883330" y="685145"/>
            <a:ext cx="7377341" cy="1077218"/>
          </a:xfrm>
          <a:prstGeom prst="rect">
            <a:avLst/>
          </a:prstGeom>
          <a:noFill/>
        </p:spPr>
        <p:txBody>
          <a:bodyPr wrap="none" rtlCol="0">
            <a:spAutoFit/>
          </a:bodyPr>
          <a:lstStyle/>
          <a:p>
            <a:pPr algn="ctr"/>
            <a:r>
              <a:rPr lang="th-TH" sz="3200" b="1" dirty="0">
                <a:solidFill>
                  <a:srgbClr val="0000CC"/>
                </a:solidFill>
                <a:effectLst>
                  <a:innerShdw blurRad="114300">
                    <a:prstClr val="black"/>
                  </a:innerShdw>
                </a:effectLst>
                <a:latin typeface="IrisUPC" pitchFamily="34" charset="-34"/>
                <a:cs typeface="IrisUPC" pitchFamily="34" charset="-34"/>
              </a:rPr>
              <a:t>ข้อกำหนดให้ใช้หลักเกณฑ์การคำนวณราคากลางงานก่อสร้างนี้</a:t>
            </a:r>
          </a:p>
          <a:p>
            <a:pPr algn="ctr"/>
            <a:r>
              <a:rPr lang="th-TH" sz="3200" b="1" dirty="0">
                <a:solidFill>
                  <a:srgbClr val="0000CC"/>
                </a:solidFill>
                <a:effectLst>
                  <a:innerShdw blurRad="114300">
                    <a:prstClr val="black"/>
                  </a:innerShdw>
                </a:effectLst>
                <a:latin typeface="IrisUPC" pitchFamily="34" charset="-34"/>
                <a:cs typeface="IrisUPC" pitchFamily="34" charset="-34"/>
              </a:rPr>
              <a:t> แทนหลักเกณฑ์ฯ เดิม</a:t>
            </a:r>
            <a:endParaRPr lang="th-TH" sz="3200" dirty="0">
              <a:solidFill>
                <a:srgbClr val="0000CC"/>
              </a:solidFill>
            </a:endParaRPr>
          </a:p>
        </p:txBody>
      </p:sp>
      <p:pic>
        <p:nvPicPr>
          <p:cNvPr id="6" name="รูปภาพ 5"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
        <p:nvSpPr>
          <p:cNvPr id="9" name="ปุ่มปฏิบัติการ: กำหนดเอง 8">
            <a:hlinkClick r:id="rId3" action="ppaction://hlinksldjump" highlightClick="1"/>
          </p:cNvPr>
          <p:cNvSpPr/>
          <p:nvPr/>
        </p:nvSpPr>
        <p:spPr>
          <a:xfrm>
            <a:off x="8441494" y="5039919"/>
            <a:ext cx="45719" cy="46800"/>
          </a:xfrm>
          <a:prstGeom prst="actionButtonBlank">
            <a:avLst/>
          </a:prstGeom>
          <a:solidFill>
            <a:srgbClr val="FF00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10" name="ปุ่มปฏิบัติการ: กำหนดเอง 9">
            <a:hlinkClick r:id="rId4" action="ppaction://hlinksldjump" highlightClick="1"/>
          </p:cNvPr>
          <p:cNvSpPr/>
          <p:nvPr/>
        </p:nvSpPr>
        <p:spPr>
          <a:xfrm>
            <a:off x="9027761" y="6741270"/>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Tree>
    <p:extLst>
      <p:ext uri="{BB962C8B-B14F-4D97-AF65-F5344CB8AC3E}">
        <p14:creationId xmlns:p14="http://schemas.microsoft.com/office/powerpoint/2010/main" val="610521305"/>
      </p:ext>
    </p:extLst>
  </p:cSld>
  <p:clrMapOvr>
    <a:masterClrMapping/>
  </p:clrMapOvr>
  <p:transition spd="slow">
    <p:wedge/>
  </p:transition>
</p:sld>
</file>

<file path=ppt/slides/slide30.xml><?xml version="1.0" encoding="utf-8"?>
<p:sld xmlns:a="http://schemas.openxmlformats.org/drawingml/2006/main" xmlns:r="http://schemas.openxmlformats.org/officeDocument/2006/relationships" xmlns:p="http://schemas.openxmlformats.org/presentationml/2006/main">
  <p:cSld>
    <p:bg>
      <p:bgPr>
        <a:pattFill prst="weave">
          <a:fgClr>
            <a:srgbClr val="EAF1FA"/>
          </a:fgClr>
          <a:bgClr>
            <a:schemeClr val="bg1"/>
          </a:bgClr>
        </a:pattFill>
        <a:effectLst/>
      </p:bgPr>
    </p:bg>
    <p:spTree>
      <p:nvGrpSpPr>
        <p:cNvPr id="1" name=""/>
        <p:cNvGrpSpPr/>
        <p:nvPr/>
      </p:nvGrpSpPr>
      <p:grpSpPr>
        <a:xfrm>
          <a:off x="0" y="0"/>
          <a:ext cx="0" cy="0"/>
          <a:chOff x="0" y="0"/>
          <a:chExt cx="0" cy="0"/>
        </a:xfrm>
      </p:grpSpPr>
      <p:sp>
        <p:nvSpPr>
          <p:cNvPr id="4" name="TextBox 3"/>
          <p:cNvSpPr txBox="1"/>
          <p:nvPr/>
        </p:nvSpPr>
        <p:spPr>
          <a:xfrm>
            <a:off x="693928" y="3437637"/>
            <a:ext cx="7748398" cy="1296144"/>
          </a:xfrm>
          <a:prstGeom prst="rect">
            <a:avLst/>
          </a:prstGeom>
          <a:pattFill prst="lgConfetti">
            <a:fgClr>
              <a:srgbClr val="FFE3B9"/>
            </a:fgClr>
            <a:bgClr>
              <a:schemeClr val="bg1"/>
            </a:bgClr>
          </a:pattFill>
          <a:scene3d>
            <a:camera prst="orthographicFront"/>
            <a:lightRig rig="soft" dir="t"/>
          </a:scene3d>
          <a:sp3d contourW="12700">
            <a:bevelT w="31750" h="31750" prst="angle"/>
            <a:contourClr>
              <a:schemeClr val="accent6">
                <a:lumMod val="50000"/>
              </a:schemeClr>
            </a:contourClr>
          </a:sp3d>
        </p:spPr>
        <p:txBody>
          <a:bodyPr wrap="square" rtlCol="0" anchor="ctr" anchorCtr="0">
            <a:noAutofit/>
          </a:bodyPr>
          <a:lstStyle/>
          <a:p>
            <a:r>
              <a:rPr lang="th-TH" sz="3000" b="1" dirty="0">
                <a:solidFill>
                  <a:srgbClr val="0000CC"/>
                </a:solidFill>
                <a:effectLst>
                  <a:innerShdw blurRad="63500" dist="50800" dir="2700000">
                    <a:prstClr val="black">
                      <a:alpha val="50000"/>
                    </a:prstClr>
                  </a:innerShdw>
                </a:effectLst>
                <a:latin typeface="IrisUPC" pitchFamily="34" charset="-34"/>
                <a:cs typeface="IrisUPC" pitchFamily="34" charset="-34"/>
              </a:rPr>
              <a:t>หลักเกณฑ์การคำนวณราคากลางงานก่อสร้างนี้    ให้ใช้กับงานก่อสร้าง โดยไม่คำนึงถึงวงเงิน มูลค่า และหรือวงเงินงบประมาณของงานก่อสร้าง</a:t>
            </a:r>
          </a:p>
        </p:txBody>
      </p:sp>
      <p:sp>
        <p:nvSpPr>
          <p:cNvPr id="5" name="TextBox 4"/>
          <p:cNvSpPr txBox="1"/>
          <p:nvPr/>
        </p:nvSpPr>
        <p:spPr>
          <a:xfrm>
            <a:off x="3131840" y="2103239"/>
            <a:ext cx="2887329" cy="461665"/>
          </a:xfrm>
          <a:prstGeom prst="rect">
            <a:avLst/>
          </a:prstGeom>
          <a:noFill/>
        </p:spPr>
        <p:txBody>
          <a:bodyPr wrap="none" rtlCol="0">
            <a:spAutoFit/>
          </a:bodyPr>
          <a:lstStyle/>
          <a:p>
            <a:r>
              <a:rPr lang="th-TH" sz="2400" b="1" dirty="0">
                <a:solidFill>
                  <a:schemeClr val="accent6">
                    <a:lumMod val="50000"/>
                  </a:schemeClr>
                </a:solidFill>
                <a:latin typeface="EucrosiaUPC" pitchFamily="18" charset="-34"/>
                <a:cs typeface="EucrosiaUPC" pitchFamily="18" charset="-34"/>
              </a:rPr>
              <a:t>(</a:t>
            </a:r>
            <a:r>
              <a:rPr lang="th-TH" sz="2400" b="1" dirty="0">
                <a:solidFill>
                  <a:schemeClr val="accent6">
                    <a:lumMod val="50000"/>
                  </a:schemeClr>
                </a:solidFill>
                <a:latin typeface="IrisUPC" pitchFamily="34" charset="-34"/>
                <a:cs typeface="IrisUPC" pitchFamily="34" charset="-34"/>
              </a:rPr>
              <a:t>แนวทางและวิธีปฏิบัติฯ ข้อ</a:t>
            </a:r>
            <a:r>
              <a:rPr lang="th-TH" sz="2400" b="1" dirty="0">
                <a:solidFill>
                  <a:schemeClr val="accent6">
                    <a:lumMod val="50000"/>
                  </a:schemeClr>
                </a:solidFill>
                <a:latin typeface="EucrosiaUPC" pitchFamily="18" charset="-34"/>
                <a:cs typeface="EucrosiaUPC" pitchFamily="18" charset="-34"/>
              </a:rPr>
              <a:t> 3)</a:t>
            </a:r>
          </a:p>
        </p:txBody>
      </p:sp>
      <p:sp>
        <p:nvSpPr>
          <p:cNvPr id="6" name="TextBox 5"/>
          <p:cNvSpPr txBox="1"/>
          <p:nvPr/>
        </p:nvSpPr>
        <p:spPr>
          <a:xfrm>
            <a:off x="359740" y="618015"/>
            <a:ext cx="8424936" cy="1298817"/>
          </a:xfrm>
          <a:prstGeom prst="rect">
            <a:avLst/>
          </a:prstGeom>
          <a:noFill/>
        </p:spPr>
        <p:txBody>
          <a:bodyPr wrap="square" rtlCol="0">
            <a:spAutoFit/>
          </a:bodyPr>
          <a:lstStyle/>
          <a:p>
            <a:pPr algn="ctr">
              <a:lnSpc>
                <a:spcPct val="80000"/>
              </a:lnSpc>
            </a:pPr>
            <a:r>
              <a:rPr lang="th-TH" sz="3200" b="1" dirty="0">
                <a:solidFill>
                  <a:srgbClr val="0000CC"/>
                </a:solidFill>
                <a:effectLst>
                  <a:innerShdw blurRad="114300">
                    <a:prstClr val="black"/>
                  </a:innerShdw>
                </a:effectLst>
                <a:latin typeface="IrisUPC" pitchFamily="34" charset="-34"/>
                <a:cs typeface="IrisUPC" pitchFamily="34" charset="-34"/>
              </a:rPr>
              <a:t>ข้อกำหนดให้ใช้หลักเกณฑ์การคำนวณราคากลางงานก่อสร้างนี้</a:t>
            </a:r>
          </a:p>
          <a:p>
            <a:pPr algn="ctr">
              <a:lnSpc>
                <a:spcPct val="80000"/>
              </a:lnSpc>
            </a:pPr>
            <a:r>
              <a:rPr lang="th-TH" sz="3200" b="1" dirty="0">
                <a:solidFill>
                  <a:srgbClr val="0000CC"/>
                </a:solidFill>
                <a:effectLst>
                  <a:innerShdw blurRad="114300">
                    <a:prstClr val="black"/>
                  </a:innerShdw>
                </a:effectLst>
                <a:latin typeface="IrisUPC" pitchFamily="34" charset="-34"/>
                <a:cs typeface="IrisUPC" pitchFamily="34" charset="-34"/>
              </a:rPr>
              <a:t>กับทุกโครงการ/งานก่อสร้าง</a:t>
            </a:r>
            <a:endParaRPr lang="en-US" sz="3200" b="1" dirty="0">
              <a:solidFill>
                <a:srgbClr val="0000CC"/>
              </a:solidFill>
              <a:effectLst>
                <a:innerShdw blurRad="114300">
                  <a:prstClr val="black"/>
                </a:innerShdw>
              </a:effectLst>
              <a:latin typeface="IrisUPC" pitchFamily="34" charset="-34"/>
              <a:cs typeface="IrisUPC" pitchFamily="34" charset="-34"/>
            </a:endParaRPr>
          </a:p>
          <a:p>
            <a:pPr algn="ctr">
              <a:lnSpc>
                <a:spcPct val="80000"/>
              </a:lnSpc>
            </a:pPr>
            <a:r>
              <a:rPr lang="th-TH" sz="3200" b="1" dirty="0">
                <a:solidFill>
                  <a:srgbClr val="0000CC"/>
                </a:solidFill>
                <a:effectLst>
                  <a:innerShdw blurRad="114300">
                    <a:prstClr val="black"/>
                  </a:innerShdw>
                </a:effectLst>
                <a:latin typeface="IrisUPC" pitchFamily="34" charset="-34"/>
                <a:cs typeface="IrisUPC" pitchFamily="34" charset="-34"/>
              </a:rPr>
              <a:t>โดยไม่คำนึงถึงวงเงินหรือมูลค่าของโครงการ/งานก่อสร้าง</a:t>
            </a:r>
            <a:r>
              <a:rPr lang="en-US" sz="3200" b="1" dirty="0">
                <a:solidFill>
                  <a:srgbClr val="0000CC"/>
                </a:solidFill>
                <a:effectLst>
                  <a:innerShdw blurRad="114300">
                    <a:prstClr val="black"/>
                  </a:innerShdw>
                </a:effectLst>
                <a:latin typeface="IrisUPC" pitchFamily="34" charset="-34"/>
                <a:cs typeface="IrisUPC" pitchFamily="34" charset="-34"/>
              </a:rPr>
              <a:t> </a:t>
            </a:r>
          </a:p>
        </p:txBody>
      </p:sp>
      <p:pic>
        <p:nvPicPr>
          <p:cNvPr id="8" name="รูปภาพ 7"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
        <p:nvSpPr>
          <p:cNvPr id="7" name="ปุ่มปฏิบัติการ: กำหนดเอง 6">
            <a:hlinkClick r:id="rId3" action="ppaction://hlinksldjump" highlightClick="1"/>
          </p:cNvPr>
          <p:cNvSpPr/>
          <p:nvPr/>
        </p:nvSpPr>
        <p:spPr>
          <a:xfrm>
            <a:off x="8352174" y="4617340"/>
            <a:ext cx="45719" cy="46800"/>
          </a:xfrm>
          <a:prstGeom prst="actionButtonBlank">
            <a:avLst/>
          </a:prstGeom>
          <a:solidFill>
            <a:srgbClr val="FF00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9" name="ปุ่มปฏิบัติการ: กำหนดเอง 8">
            <a:hlinkClick r:id="rId4" action="ppaction://hlinksldjump" highlightClick="1"/>
          </p:cNvPr>
          <p:cNvSpPr/>
          <p:nvPr/>
        </p:nvSpPr>
        <p:spPr>
          <a:xfrm>
            <a:off x="9027761" y="6741270"/>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Tree>
    <p:extLst>
      <p:ext uri="{BB962C8B-B14F-4D97-AF65-F5344CB8AC3E}">
        <p14:creationId xmlns:p14="http://schemas.microsoft.com/office/powerpoint/2010/main" val="4192181783"/>
      </p:ext>
    </p:extLst>
  </p:cSld>
  <p:clrMapOvr>
    <a:masterClrMapping/>
  </p:clrMapOvr>
  <p:transition spd="slow">
    <p:wedge/>
  </p:transition>
</p:sld>
</file>

<file path=ppt/slides/slide31.xml><?xml version="1.0" encoding="utf-8"?>
<p:sld xmlns:a="http://schemas.openxmlformats.org/drawingml/2006/main" xmlns:r="http://schemas.openxmlformats.org/officeDocument/2006/relationships" xmlns:p="http://schemas.openxmlformats.org/presentationml/2006/main">
  <p:cSld>
    <p:bg>
      <p:bgPr>
        <a:pattFill prst="weave">
          <a:fgClr>
            <a:srgbClr val="EDF2DE"/>
          </a:fgClr>
          <a:bgClr>
            <a:schemeClr val="bg1"/>
          </a:bgClr>
        </a:pattFill>
        <a:effectLst/>
      </p:bgPr>
    </p:bg>
    <p:spTree>
      <p:nvGrpSpPr>
        <p:cNvPr id="1" name=""/>
        <p:cNvGrpSpPr/>
        <p:nvPr/>
      </p:nvGrpSpPr>
      <p:grpSpPr>
        <a:xfrm>
          <a:off x="0" y="0"/>
          <a:ext cx="0" cy="0"/>
          <a:chOff x="0" y="0"/>
          <a:chExt cx="0" cy="0"/>
        </a:xfrm>
      </p:grpSpPr>
      <p:sp>
        <p:nvSpPr>
          <p:cNvPr id="4" name="TextBox 3"/>
          <p:cNvSpPr txBox="1"/>
          <p:nvPr/>
        </p:nvSpPr>
        <p:spPr>
          <a:xfrm>
            <a:off x="251520" y="1438417"/>
            <a:ext cx="8640960" cy="5081811"/>
          </a:xfrm>
          <a:prstGeom prst="rect">
            <a:avLst/>
          </a:prstGeom>
          <a:pattFill prst="lgConfetti">
            <a:fgClr>
              <a:srgbClr val="C9E5EF"/>
            </a:fgClr>
            <a:bgClr>
              <a:schemeClr val="bg1"/>
            </a:bgClr>
          </a:pattFill>
          <a:scene3d>
            <a:camera prst="orthographicFront"/>
            <a:lightRig rig="soft" dir="t"/>
          </a:scene3d>
          <a:sp3d contourW="12700">
            <a:bevelT w="31750" h="31750" prst="angle"/>
            <a:contourClr>
              <a:schemeClr val="accent6">
                <a:lumMod val="50000"/>
              </a:schemeClr>
            </a:contourClr>
          </a:sp3d>
        </p:spPr>
        <p:txBody>
          <a:bodyPr wrap="square" rtlCol="0" anchor="ctr" anchorCtr="0">
            <a:noAutofit/>
          </a:bodyPr>
          <a:lstStyle/>
          <a:p>
            <a:r>
              <a:rPr lang="th-TH" sz="2000" b="1" dirty="0">
                <a:solidFill>
                  <a:schemeClr val="accent6">
                    <a:lumMod val="50000"/>
                  </a:schemeClr>
                </a:solidFill>
                <a:effectLst>
                  <a:innerShdw blurRad="63500" dist="50800">
                    <a:prstClr val="black">
                      <a:alpha val="50000"/>
                    </a:prstClr>
                  </a:innerShdw>
                </a:effectLst>
                <a:latin typeface="IrisUPC" pitchFamily="34" charset="-34"/>
                <a:cs typeface="IrisUPC" pitchFamily="34" charset="-34"/>
              </a:rPr>
              <a:t>งานก่อสร้างที่ต้องคำนวณราคากลางตามหลักเกณฑ์การคำนวณราคากลางงานก่อสร้างนี้   หมายถึง</a:t>
            </a:r>
          </a:p>
          <a:p>
            <a:r>
              <a:rPr lang="th-TH" sz="1800" b="1" dirty="0">
                <a:solidFill>
                  <a:srgbClr val="0000CC"/>
                </a:solidFill>
                <a:effectLst>
                  <a:innerShdw blurRad="63500" dist="50800">
                    <a:prstClr val="black">
                      <a:alpha val="50000"/>
                    </a:prstClr>
                  </a:innerShdw>
                </a:effectLst>
                <a:latin typeface="IrisUPC" pitchFamily="34" charset="-34"/>
                <a:cs typeface="IrisUPC" pitchFamily="34" charset="-34"/>
              </a:rPr>
              <a:t>	</a:t>
            </a:r>
            <a:r>
              <a:rPr lang="th-TH" sz="1800" b="1" dirty="0">
                <a:solidFill>
                  <a:srgbClr val="0000CC"/>
                </a:solidFill>
                <a:effectLst>
                  <a:innerShdw blurRad="63500" dist="50800">
                    <a:prstClr val="black">
                      <a:alpha val="50000"/>
                    </a:prstClr>
                  </a:innerShdw>
                </a:effectLst>
                <a:latin typeface="EucrosiaUPC" pitchFamily="18" charset="-34"/>
                <a:cs typeface="EucrosiaUPC" pitchFamily="18" charset="-34"/>
              </a:rPr>
              <a:t>1.  </a:t>
            </a:r>
            <a:r>
              <a:rPr lang="th-TH" sz="1800" b="1" dirty="0">
                <a:solidFill>
                  <a:schemeClr val="accent6">
                    <a:lumMod val="50000"/>
                  </a:schemeClr>
                </a:solidFill>
                <a:effectLst>
                  <a:innerShdw blurRad="63500" dist="50800">
                    <a:prstClr val="black">
                      <a:alpha val="50000"/>
                    </a:prstClr>
                  </a:innerShdw>
                </a:effectLst>
                <a:latin typeface="IrisUPC" pitchFamily="34" charset="-34"/>
                <a:cs typeface="IrisUPC" pitchFamily="34" charset="-34"/>
              </a:rPr>
              <a:t>กิจกรรม การกระทำ การประกอบ การติดตั้ง และหรือการดำเนินการอื่นใด เพื่อก่อให้เกิดเป็นสิ่งก่อสร้าง  อันได้แก่  อาคาร  โครงสร้าง  ระบบสาธารณูปโภค    หรือสิ่งอื่นใด  ซึ่งมีลักษณะคงทน  ถาวร  และใช้ประโยชน์ได้ </a:t>
            </a:r>
            <a:r>
              <a:rPr lang="th-TH" sz="1800" b="1" dirty="0">
                <a:solidFill>
                  <a:srgbClr val="660033"/>
                </a:solidFill>
                <a:effectLst>
                  <a:innerShdw blurRad="63500" dist="50800">
                    <a:prstClr val="black">
                      <a:alpha val="50000"/>
                    </a:prstClr>
                  </a:innerShdw>
                </a:effectLst>
                <a:latin typeface="IrisUPC" pitchFamily="34" charset="-34"/>
                <a:cs typeface="IrisUPC" pitchFamily="34" charset="-34"/>
              </a:rPr>
              <a:t>    </a:t>
            </a:r>
            <a:r>
              <a:rPr lang="th-TH" sz="1800" b="1" dirty="0">
                <a:solidFill>
                  <a:srgbClr val="0000CC"/>
                </a:solidFill>
                <a:effectLst>
                  <a:innerShdw blurRad="63500" dist="50800">
                    <a:prstClr val="black">
                      <a:alpha val="50000"/>
                    </a:prstClr>
                  </a:innerShdw>
                </a:effectLst>
                <a:latin typeface="IrisUPC" pitchFamily="34" charset="-34"/>
                <a:cs typeface="IrisUPC" pitchFamily="34" charset="-34"/>
              </a:rPr>
              <a:t>และให้หมายความรวมถึง  การปรับปรุง  การรื้อถอน  การต่อเติม  และการซ่อมแซมสิ่งที่ก่อสร้างดังกล่าวด้วย</a:t>
            </a:r>
            <a:endParaRPr lang="en-US" sz="1800" b="1" dirty="0">
              <a:solidFill>
                <a:srgbClr val="0000CC"/>
              </a:solidFill>
              <a:effectLst>
                <a:innerShdw blurRad="63500" dist="50800">
                  <a:prstClr val="black">
                    <a:alpha val="50000"/>
                  </a:prstClr>
                </a:innerShdw>
              </a:effectLst>
              <a:latin typeface="IrisUPC" pitchFamily="34" charset="-34"/>
              <a:cs typeface="IrisUPC" pitchFamily="34" charset="-34"/>
            </a:endParaRPr>
          </a:p>
          <a:p>
            <a:r>
              <a:rPr lang="th-TH" sz="1800" b="1" dirty="0">
                <a:solidFill>
                  <a:srgbClr val="0000CC"/>
                </a:solidFill>
                <a:effectLst>
                  <a:innerShdw blurRad="63500" dist="50800">
                    <a:prstClr val="black">
                      <a:alpha val="50000"/>
                    </a:prstClr>
                  </a:innerShdw>
                </a:effectLst>
                <a:latin typeface="IrisUPC" pitchFamily="34" charset="-34"/>
                <a:cs typeface="IrisUPC" pitchFamily="34" charset="-34"/>
              </a:rPr>
              <a:t>		</a:t>
            </a:r>
            <a:r>
              <a:rPr lang="th-TH" sz="1800" b="1" dirty="0">
                <a:solidFill>
                  <a:schemeClr val="accent6">
                    <a:lumMod val="50000"/>
                  </a:schemeClr>
                </a:solidFill>
                <a:effectLst>
                  <a:innerShdw blurRad="63500" dist="50800">
                    <a:prstClr val="black">
                      <a:alpha val="50000"/>
                    </a:prstClr>
                  </a:innerShdw>
                </a:effectLst>
                <a:latin typeface="IrisUPC" pitchFamily="34" charset="-34"/>
                <a:cs typeface="IrisUPC" pitchFamily="34" charset="-34"/>
              </a:rPr>
              <a:t>การปรับปรุง</a:t>
            </a:r>
            <a:r>
              <a:rPr lang="th-TH" sz="1800" b="1" dirty="0">
                <a:solidFill>
                  <a:srgbClr val="660033"/>
                </a:solidFill>
                <a:effectLst>
                  <a:innerShdw blurRad="63500" dist="50800">
                    <a:prstClr val="black">
                      <a:alpha val="50000"/>
                    </a:prstClr>
                  </a:innerShdw>
                </a:effectLst>
                <a:latin typeface="IrisUPC" pitchFamily="34" charset="-34"/>
                <a:cs typeface="IrisUPC" pitchFamily="34" charset="-34"/>
              </a:rPr>
              <a:t>   </a:t>
            </a:r>
            <a:r>
              <a:rPr lang="th-TH" sz="1800" b="1" dirty="0">
                <a:solidFill>
                  <a:srgbClr val="0000CC"/>
                </a:solidFill>
                <a:effectLst>
                  <a:innerShdw blurRad="63500" dist="50800">
                    <a:prstClr val="black">
                      <a:alpha val="50000"/>
                    </a:prstClr>
                  </a:innerShdw>
                </a:effectLst>
                <a:latin typeface="IrisUPC" pitchFamily="34" charset="-34"/>
                <a:cs typeface="IrisUPC" pitchFamily="34" charset="-34"/>
              </a:rPr>
              <a:t>หมายถึง   การแก้ไข  การกระทำ  และหรือการดำเนินการอื่นใด  เพื่อให้สิ่งก่อสร้างซึ่งได้ก่อสร้างไว้แล้วคงสภาพเดิมหรือให้มีสภาพที่ดียิ่งขึ้น</a:t>
            </a:r>
            <a:endParaRPr lang="en-US" sz="1800" b="1" dirty="0">
              <a:solidFill>
                <a:srgbClr val="0000CC"/>
              </a:solidFill>
              <a:effectLst>
                <a:innerShdw blurRad="63500" dist="50800">
                  <a:prstClr val="black">
                    <a:alpha val="50000"/>
                  </a:prstClr>
                </a:innerShdw>
              </a:effectLst>
              <a:latin typeface="IrisUPC" pitchFamily="34" charset="-34"/>
              <a:cs typeface="IrisUPC" pitchFamily="34" charset="-34"/>
            </a:endParaRPr>
          </a:p>
          <a:p>
            <a:r>
              <a:rPr lang="th-TH" sz="1800" b="1" dirty="0">
                <a:solidFill>
                  <a:srgbClr val="0000CC"/>
                </a:solidFill>
                <a:effectLst>
                  <a:innerShdw blurRad="63500" dist="50800">
                    <a:prstClr val="black">
                      <a:alpha val="50000"/>
                    </a:prstClr>
                  </a:innerShdw>
                </a:effectLst>
                <a:latin typeface="IrisUPC" pitchFamily="34" charset="-34"/>
                <a:cs typeface="IrisUPC" pitchFamily="34" charset="-34"/>
              </a:rPr>
              <a:t>		</a:t>
            </a:r>
            <a:r>
              <a:rPr lang="th-TH" sz="1800" b="1" dirty="0">
                <a:solidFill>
                  <a:schemeClr val="accent6">
                    <a:lumMod val="50000"/>
                  </a:schemeClr>
                </a:solidFill>
                <a:effectLst>
                  <a:innerShdw blurRad="63500" dist="50800">
                    <a:prstClr val="black">
                      <a:alpha val="50000"/>
                    </a:prstClr>
                  </a:innerShdw>
                </a:effectLst>
                <a:latin typeface="IrisUPC" pitchFamily="34" charset="-34"/>
                <a:cs typeface="IrisUPC" pitchFamily="34" charset="-34"/>
              </a:rPr>
              <a:t>การรื้อถอน </a:t>
            </a:r>
            <a:r>
              <a:rPr lang="th-TH" sz="1800" b="1" dirty="0">
                <a:solidFill>
                  <a:srgbClr val="660033"/>
                </a:solidFill>
                <a:effectLst>
                  <a:innerShdw blurRad="63500" dist="50800">
                    <a:prstClr val="black">
                      <a:alpha val="50000"/>
                    </a:prstClr>
                  </a:innerShdw>
                </a:effectLst>
                <a:latin typeface="IrisUPC" pitchFamily="34" charset="-34"/>
                <a:cs typeface="IrisUPC" pitchFamily="34" charset="-34"/>
              </a:rPr>
              <a:t>  </a:t>
            </a:r>
            <a:r>
              <a:rPr lang="th-TH" sz="1800" b="1" dirty="0">
                <a:solidFill>
                  <a:srgbClr val="0000CC"/>
                </a:solidFill>
                <a:effectLst>
                  <a:innerShdw blurRad="63500" dist="50800">
                    <a:prstClr val="black">
                      <a:alpha val="50000"/>
                    </a:prstClr>
                  </a:innerShdw>
                </a:effectLst>
                <a:latin typeface="IrisUPC" pitchFamily="34" charset="-34"/>
                <a:cs typeface="IrisUPC" pitchFamily="34" charset="-34"/>
              </a:rPr>
              <a:t>หมายถึง   การรื้อหรือการดำเนินการอื่นใด    เพื่อนำส่วนประกอบอันเป็นโครงสร้างของสิ่ง ก่อสร้างหรือสิ่งก่อสร้างทั้งหมดออกไป</a:t>
            </a:r>
            <a:endParaRPr lang="en-US" sz="1800" b="1" dirty="0">
              <a:solidFill>
                <a:srgbClr val="0000CC"/>
              </a:solidFill>
              <a:effectLst>
                <a:innerShdw blurRad="63500" dist="50800">
                  <a:prstClr val="black">
                    <a:alpha val="50000"/>
                  </a:prstClr>
                </a:innerShdw>
              </a:effectLst>
              <a:latin typeface="IrisUPC" pitchFamily="34" charset="-34"/>
              <a:cs typeface="IrisUPC" pitchFamily="34" charset="-34"/>
            </a:endParaRPr>
          </a:p>
          <a:p>
            <a:r>
              <a:rPr lang="en-US" sz="1800" b="1" dirty="0">
                <a:solidFill>
                  <a:srgbClr val="0000CC"/>
                </a:solidFill>
                <a:effectLst>
                  <a:innerShdw blurRad="63500" dist="50800">
                    <a:prstClr val="black">
                      <a:alpha val="50000"/>
                    </a:prstClr>
                  </a:innerShdw>
                </a:effectLst>
                <a:latin typeface="IrisUPC" pitchFamily="34" charset="-34"/>
                <a:cs typeface="IrisUPC" pitchFamily="34" charset="-34"/>
              </a:rPr>
              <a:t>	</a:t>
            </a:r>
            <a:r>
              <a:rPr lang="th-TH" sz="1800" b="1" dirty="0">
                <a:solidFill>
                  <a:srgbClr val="0000CC"/>
                </a:solidFill>
                <a:effectLst>
                  <a:innerShdw blurRad="63500" dist="50800">
                    <a:prstClr val="black">
                      <a:alpha val="50000"/>
                    </a:prstClr>
                  </a:innerShdw>
                </a:effectLst>
                <a:latin typeface="IrisUPC" pitchFamily="34" charset="-34"/>
                <a:cs typeface="IrisUPC" pitchFamily="34" charset="-34"/>
              </a:rPr>
              <a:t>	</a:t>
            </a:r>
            <a:r>
              <a:rPr lang="th-TH" sz="1800" b="1" dirty="0">
                <a:solidFill>
                  <a:schemeClr val="accent6">
                    <a:lumMod val="50000"/>
                  </a:schemeClr>
                </a:solidFill>
                <a:effectLst>
                  <a:innerShdw blurRad="63500" dist="50800">
                    <a:prstClr val="black">
                      <a:alpha val="50000"/>
                    </a:prstClr>
                  </a:innerShdw>
                </a:effectLst>
                <a:latin typeface="IrisUPC" pitchFamily="34" charset="-34"/>
                <a:cs typeface="IrisUPC" pitchFamily="34" charset="-34"/>
              </a:rPr>
              <a:t>การต่อเติม </a:t>
            </a:r>
            <a:r>
              <a:rPr lang="th-TH" sz="1800" b="1" dirty="0">
                <a:solidFill>
                  <a:srgbClr val="660033"/>
                </a:solidFill>
                <a:effectLst>
                  <a:innerShdw blurRad="63500" dist="50800">
                    <a:prstClr val="black">
                      <a:alpha val="50000"/>
                    </a:prstClr>
                  </a:innerShdw>
                </a:effectLst>
                <a:latin typeface="IrisUPC" pitchFamily="34" charset="-34"/>
                <a:cs typeface="IrisUPC" pitchFamily="34" charset="-34"/>
              </a:rPr>
              <a:t>    </a:t>
            </a:r>
            <a:r>
              <a:rPr lang="th-TH" sz="1800" b="1" dirty="0">
                <a:solidFill>
                  <a:srgbClr val="0000CC"/>
                </a:solidFill>
                <a:effectLst>
                  <a:innerShdw blurRad="63500" dist="50800">
                    <a:prstClr val="black">
                      <a:alpha val="50000"/>
                    </a:prstClr>
                  </a:innerShdw>
                </a:effectLst>
                <a:latin typeface="IrisUPC" pitchFamily="34" charset="-34"/>
                <a:cs typeface="IrisUPC" pitchFamily="34" charset="-34"/>
              </a:rPr>
              <a:t>หมายถึง   การดัดแปลง  เปลี่ยนแปลง  เพิ่มเติม  ลดหรือขยาย    ซึ่งลักษณะ  ขอบเขต  แบบ  รูปทรง  สัดส่วน  น้ำหนัก  เนื้อที่ ของโครงสร้างหรือส่วนต่างๆ  ของสิ่งก่อสร้างซึ่งได้ก่อสร้างไว้แล้ว  ให้ผิดไปจากเดิม  แต่มิใช่เป็นกรณีของการซ่อมแซม</a:t>
            </a:r>
            <a:endParaRPr lang="en-US" sz="1800" b="1" dirty="0">
              <a:solidFill>
                <a:srgbClr val="0000CC"/>
              </a:solidFill>
              <a:effectLst>
                <a:innerShdw blurRad="63500" dist="50800">
                  <a:prstClr val="black">
                    <a:alpha val="50000"/>
                  </a:prstClr>
                </a:innerShdw>
              </a:effectLst>
              <a:latin typeface="IrisUPC" pitchFamily="34" charset="-34"/>
              <a:cs typeface="IrisUPC" pitchFamily="34" charset="-34"/>
            </a:endParaRPr>
          </a:p>
          <a:p>
            <a:r>
              <a:rPr lang="en-US" sz="1800" b="1" dirty="0">
                <a:solidFill>
                  <a:srgbClr val="0000CC"/>
                </a:solidFill>
                <a:effectLst>
                  <a:innerShdw blurRad="63500" dist="50800">
                    <a:prstClr val="black">
                      <a:alpha val="50000"/>
                    </a:prstClr>
                  </a:innerShdw>
                </a:effectLst>
                <a:latin typeface="IrisUPC" pitchFamily="34" charset="-34"/>
                <a:cs typeface="IrisUPC" pitchFamily="34" charset="-34"/>
              </a:rPr>
              <a:t>	</a:t>
            </a:r>
            <a:r>
              <a:rPr lang="th-TH" sz="1800" b="1" dirty="0">
                <a:solidFill>
                  <a:srgbClr val="0000CC"/>
                </a:solidFill>
                <a:effectLst>
                  <a:innerShdw blurRad="63500" dist="50800">
                    <a:prstClr val="black">
                      <a:alpha val="50000"/>
                    </a:prstClr>
                  </a:innerShdw>
                </a:effectLst>
                <a:latin typeface="IrisUPC" pitchFamily="34" charset="-34"/>
                <a:cs typeface="IrisUPC" pitchFamily="34" charset="-34"/>
              </a:rPr>
              <a:t>	</a:t>
            </a:r>
            <a:r>
              <a:rPr lang="th-TH" sz="1800" b="1" dirty="0">
                <a:solidFill>
                  <a:schemeClr val="accent6">
                    <a:lumMod val="50000"/>
                  </a:schemeClr>
                </a:solidFill>
                <a:effectLst>
                  <a:innerShdw blurRad="63500" dist="50800">
                    <a:prstClr val="black">
                      <a:alpha val="50000"/>
                    </a:prstClr>
                  </a:innerShdw>
                </a:effectLst>
                <a:latin typeface="IrisUPC" pitchFamily="34" charset="-34"/>
                <a:cs typeface="IrisUPC" pitchFamily="34" charset="-34"/>
              </a:rPr>
              <a:t>การซ่อมแซม</a:t>
            </a:r>
            <a:r>
              <a:rPr lang="en-US" sz="1800" b="1" dirty="0">
                <a:solidFill>
                  <a:srgbClr val="660033"/>
                </a:solidFill>
                <a:effectLst>
                  <a:innerShdw blurRad="63500" dist="50800">
                    <a:prstClr val="black">
                      <a:alpha val="50000"/>
                    </a:prstClr>
                  </a:innerShdw>
                </a:effectLst>
                <a:latin typeface="IrisUPC" pitchFamily="34" charset="-34"/>
                <a:cs typeface="IrisUPC" pitchFamily="34" charset="-34"/>
              </a:rPr>
              <a:t>  </a:t>
            </a:r>
            <a:r>
              <a:rPr lang="th-TH" sz="1800" b="1" dirty="0">
                <a:solidFill>
                  <a:srgbClr val="660033"/>
                </a:solidFill>
                <a:effectLst>
                  <a:innerShdw blurRad="63500" dist="50800">
                    <a:prstClr val="black">
                      <a:alpha val="50000"/>
                    </a:prstClr>
                  </a:innerShdw>
                </a:effectLst>
                <a:latin typeface="IrisUPC" pitchFamily="34" charset="-34"/>
                <a:cs typeface="IrisUPC" pitchFamily="34" charset="-34"/>
              </a:rPr>
              <a:t>  </a:t>
            </a:r>
            <a:r>
              <a:rPr lang="th-TH" sz="1800" b="1" dirty="0">
                <a:solidFill>
                  <a:srgbClr val="0000CC"/>
                </a:solidFill>
                <a:effectLst>
                  <a:innerShdw blurRad="63500" dist="50800">
                    <a:prstClr val="black">
                      <a:alpha val="50000"/>
                    </a:prstClr>
                  </a:innerShdw>
                </a:effectLst>
                <a:latin typeface="IrisUPC" pitchFamily="34" charset="-34"/>
                <a:cs typeface="IrisUPC" pitchFamily="34" charset="-34"/>
              </a:rPr>
              <a:t>หมายถึง   การซ่อม   การดำเนินการ    และหรือการเปลี่ยนแปลงส่วนประกอบอันเป็นโครงสร้างของสิ่งก่อสร้างหรือสิ่งก่อสร้างทั้งหมดให้คงสภาพและหรือใช้งานได้ตามปกติดังเดิม</a:t>
            </a:r>
          </a:p>
          <a:p>
            <a:r>
              <a:rPr lang="th-TH" sz="1800" b="1" dirty="0">
                <a:solidFill>
                  <a:srgbClr val="0000CC"/>
                </a:solidFill>
                <a:effectLst>
                  <a:innerShdw blurRad="63500" dist="50800">
                    <a:prstClr val="black">
                      <a:alpha val="50000"/>
                    </a:prstClr>
                  </a:innerShdw>
                </a:effectLst>
                <a:latin typeface="IrisUPC" pitchFamily="34" charset="-34"/>
                <a:cs typeface="IrisUPC" pitchFamily="34" charset="-34"/>
              </a:rPr>
              <a:t>		ทั้งนี้   </a:t>
            </a:r>
            <a:r>
              <a:rPr lang="th-TH" sz="1800" b="1" dirty="0">
                <a:solidFill>
                  <a:schemeClr val="accent6">
                    <a:lumMod val="50000"/>
                  </a:schemeClr>
                </a:solidFill>
                <a:effectLst>
                  <a:innerShdw blurRad="63500" dist="50800">
                    <a:prstClr val="black">
                      <a:alpha val="50000"/>
                    </a:prstClr>
                  </a:innerShdw>
                </a:effectLst>
                <a:latin typeface="IrisUPC" pitchFamily="34" charset="-34"/>
                <a:cs typeface="IrisUPC" pitchFamily="34" charset="-34"/>
              </a:rPr>
              <a:t>การปรับปรุง  การรื้อถอน  การต่อเติม  และการซ่อมแซม ดังกล่าว      ต้องมีแบบรูปรายการและจำเป็นต้องมีการควบคุมดูแลการปฏิบัติงานตลอดระยะเวลาดำเนินการด้วย</a:t>
            </a:r>
          </a:p>
          <a:p>
            <a:endParaRPr lang="en-US" sz="1000" b="1" dirty="0">
              <a:solidFill>
                <a:schemeClr val="accent6">
                  <a:lumMod val="50000"/>
                </a:schemeClr>
              </a:solidFill>
              <a:effectLst>
                <a:innerShdw blurRad="63500" dist="50800">
                  <a:prstClr val="black">
                    <a:alpha val="50000"/>
                  </a:prstClr>
                </a:innerShdw>
              </a:effectLst>
              <a:latin typeface="IrisUPC" pitchFamily="34" charset="-34"/>
              <a:cs typeface="IrisUPC" pitchFamily="34" charset="-34"/>
            </a:endParaRPr>
          </a:p>
          <a:p>
            <a:r>
              <a:rPr lang="th-TH" sz="1800" b="1" dirty="0">
                <a:solidFill>
                  <a:srgbClr val="0000CC"/>
                </a:solidFill>
                <a:effectLst>
                  <a:innerShdw blurRad="63500" dist="50800">
                    <a:prstClr val="black">
                      <a:alpha val="50000"/>
                    </a:prstClr>
                  </a:innerShdw>
                </a:effectLst>
                <a:latin typeface="IrisUPC" pitchFamily="34" charset="-34"/>
                <a:cs typeface="IrisUPC" pitchFamily="34" charset="-34"/>
              </a:rPr>
              <a:t>	</a:t>
            </a:r>
            <a:r>
              <a:rPr lang="th-TH" sz="1800" b="1" dirty="0">
                <a:solidFill>
                  <a:srgbClr val="0000CC"/>
                </a:solidFill>
                <a:effectLst>
                  <a:innerShdw blurRad="63500" dist="50800">
                    <a:prstClr val="black">
                      <a:alpha val="50000"/>
                    </a:prstClr>
                  </a:innerShdw>
                </a:effectLst>
                <a:latin typeface="EucrosiaUPC" pitchFamily="18" charset="-34"/>
                <a:cs typeface="EucrosiaUPC" pitchFamily="18" charset="-34"/>
              </a:rPr>
              <a:t>2.  </a:t>
            </a:r>
            <a:r>
              <a:rPr lang="th-TH" sz="1800" b="1" dirty="0">
                <a:solidFill>
                  <a:srgbClr val="0000CC"/>
                </a:solidFill>
                <a:effectLst>
                  <a:innerShdw blurRad="63500" dist="50800">
                    <a:prstClr val="black">
                      <a:alpha val="50000"/>
                    </a:prstClr>
                  </a:innerShdw>
                </a:effectLst>
                <a:latin typeface="IrisUPC" pitchFamily="34" charset="-34"/>
                <a:cs typeface="IrisUPC" pitchFamily="34" charset="-34"/>
              </a:rPr>
              <a:t>งานก่อสร้างดังกล่าวตามข้อ </a:t>
            </a:r>
            <a:r>
              <a:rPr lang="th-TH" sz="1800" b="1" dirty="0">
                <a:solidFill>
                  <a:srgbClr val="0000CC"/>
                </a:solidFill>
                <a:effectLst>
                  <a:innerShdw blurRad="63500" dist="50800">
                    <a:prstClr val="black">
                      <a:alpha val="50000"/>
                    </a:prstClr>
                  </a:innerShdw>
                </a:effectLst>
                <a:latin typeface="EucrosiaUPC" pitchFamily="18" charset="-34"/>
                <a:cs typeface="EucrosiaUPC" pitchFamily="18" charset="-34"/>
              </a:rPr>
              <a:t>1</a:t>
            </a:r>
            <a:r>
              <a:rPr lang="th-TH" sz="1800" b="1" dirty="0">
                <a:solidFill>
                  <a:srgbClr val="0000CC"/>
                </a:solidFill>
                <a:effectLst>
                  <a:innerShdw blurRad="63500" dist="50800">
                    <a:prstClr val="black">
                      <a:alpha val="50000"/>
                    </a:prstClr>
                  </a:innerShdw>
                </a:effectLst>
                <a:latin typeface="IrisUPC" pitchFamily="34" charset="-34"/>
                <a:cs typeface="IrisUPC" pitchFamily="34" charset="-34"/>
              </a:rPr>
              <a:t> </a:t>
            </a:r>
            <a:r>
              <a:rPr lang="th-TH" sz="1800" b="1" dirty="0">
                <a:solidFill>
                  <a:schemeClr val="accent6">
                    <a:lumMod val="50000"/>
                  </a:schemeClr>
                </a:solidFill>
                <a:effectLst>
                  <a:innerShdw blurRad="63500" dist="50800">
                    <a:prstClr val="black">
                      <a:alpha val="50000"/>
                    </a:prstClr>
                  </a:innerShdw>
                </a:effectLst>
                <a:latin typeface="IrisUPC" pitchFamily="34" charset="-34"/>
                <a:cs typeface="IrisUPC" pitchFamily="34" charset="-34"/>
              </a:rPr>
              <a:t>ต้องดำเนินการจัดจ้างก่อสร้างตามกฎหมายและหรือระเบียบว่าด้วยการพัสดุ</a:t>
            </a:r>
          </a:p>
        </p:txBody>
      </p:sp>
      <p:sp>
        <p:nvSpPr>
          <p:cNvPr id="5" name="TextBox 4"/>
          <p:cNvSpPr txBox="1"/>
          <p:nvPr/>
        </p:nvSpPr>
        <p:spPr>
          <a:xfrm>
            <a:off x="792128" y="385500"/>
            <a:ext cx="7556877" cy="584775"/>
          </a:xfrm>
          <a:prstGeom prst="rect">
            <a:avLst/>
          </a:prstGeom>
          <a:noFill/>
        </p:spPr>
        <p:txBody>
          <a:bodyPr wrap="none" rtlCol="0">
            <a:spAutoFit/>
          </a:bodyPr>
          <a:lstStyle/>
          <a:p>
            <a:pPr algn="ctr"/>
            <a:r>
              <a:rPr lang="th-TH" sz="3200" b="1" dirty="0">
                <a:solidFill>
                  <a:srgbClr val="0000CC"/>
                </a:solidFill>
                <a:effectLst>
                  <a:innerShdw blurRad="114300">
                    <a:prstClr val="black"/>
                  </a:innerShdw>
                </a:effectLst>
                <a:latin typeface="IrisUPC" pitchFamily="34" charset="-34"/>
                <a:cs typeface="IrisUPC" pitchFamily="34" charset="-34"/>
              </a:rPr>
              <a:t>งานก่อสร้างที่อยู่ในบังคับต้องคำนวณราคากลางตามหลักเกณฑ์ฯ</a:t>
            </a:r>
            <a:endParaRPr lang="en-US" sz="3200" b="1" dirty="0">
              <a:solidFill>
                <a:srgbClr val="0000CC"/>
              </a:solidFill>
              <a:effectLst>
                <a:innerShdw blurRad="114300">
                  <a:prstClr val="black"/>
                </a:innerShdw>
              </a:effectLst>
              <a:latin typeface="IrisUPC" pitchFamily="34" charset="-34"/>
              <a:cs typeface="IrisUPC" pitchFamily="34" charset="-34"/>
            </a:endParaRPr>
          </a:p>
        </p:txBody>
      </p:sp>
      <p:sp>
        <p:nvSpPr>
          <p:cNvPr id="6" name="TextBox 5"/>
          <p:cNvSpPr txBox="1"/>
          <p:nvPr/>
        </p:nvSpPr>
        <p:spPr>
          <a:xfrm>
            <a:off x="3122787" y="854818"/>
            <a:ext cx="2885726" cy="461665"/>
          </a:xfrm>
          <a:prstGeom prst="rect">
            <a:avLst/>
          </a:prstGeom>
          <a:noFill/>
        </p:spPr>
        <p:txBody>
          <a:bodyPr wrap="none" rtlCol="0">
            <a:spAutoFit/>
          </a:bodyPr>
          <a:lstStyle/>
          <a:p>
            <a:r>
              <a:rPr lang="th-TH" sz="2400" b="1" dirty="0">
                <a:solidFill>
                  <a:schemeClr val="accent6">
                    <a:lumMod val="50000"/>
                  </a:schemeClr>
                </a:solidFill>
                <a:latin typeface="EucrosiaUPC" pitchFamily="18" charset="-34"/>
                <a:cs typeface="EucrosiaUPC" pitchFamily="18" charset="-34"/>
              </a:rPr>
              <a:t>(</a:t>
            </a:r>
            <a:r>
              <a:rPr lang="th-TH" sz="2400" b="1" dirty="0">
                <a:solidFill>
                  <a:schemeClr val="accent6">
                    <a:lumMod val="50000"/>
                  </a:schemeClr>
                </a:solidFill>
                <a:latin typeface="IrisUPC" pitchFamily="34" charset="-34"/>
                <a:cs typeface="IrisUPC" pitchFamily="34" charset="-34"/>
              </a:rPr>
              <a:t>แนวทางและวิธีปฏิบัติฯ ข้อ </a:t>
            </a:r>
            <a:r>
              <a:rPr lang="th-TH" sz="2400" b="1" dirty="0">
                <a:solidFill>
                  <a:schemeClr val="accent6">
                    <a:lumMod val="50000"/>
                  </a:schemeClr>
                </a:solidFill>
                <a:latin typeface="EucrosiaUPC" pitchFamily="18" charset="-34"/>
                <a:cs typeface="EucrosiaUPC" pitchFamily="18" charset="-34"/>
              </a:rPr>
              <a:t>4)</a:t>
            </a:r>
          </a:p>
        </p:txBody>
      </p:sp>
      <p:pic>
        <p:nvPicPr>
          <p:cNvPr id="8" name="รูปภาพ 7"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
        <p:nvSpPr>
          <p:cNvPr id="7" name="ปุ่มปฏิบัติการ: กำหนดเอง 6">
            <a:hlinkClick r:id="rId3" action="ppaction://hlinksldjump" highlightClick="1"/>
          </p:cNvPr>
          <p:cNvSpPr/>
          <p:nvPr/>
        </p:nvSpPr>
        <p:spPr>
          <a:xfrm>
            <a:off x="8774753" y="6381328"/>
            <a:ext cx="45719" cy="46800"/>
          </a:xfrm>
          <a:prstGeom prst="actionButtonBlank">
            <a:avLst/>
          </a:prstGeom>
          <a:solidFill>
            <a:srgbClr val="FF00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9" name="ปุ่มปฏิบัติการ: กำหนดเอง 8">
            <a:hlinkClick r:id="rId4" action="ppaction://hlinksldjump" highlightClick="1"/>
          </p:cNvPr>
          <p:cNvSpPr/>
          <p:nvPr/>
        </p:nvSpPr>
        <p:spPr>
          <a:xfrm>
            <a:off x="9027761" y="6741270"/>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10" name="ลูกศรขวาท้ายขีด 9">
            <a:hlinkClick r:id="rId5" action="ppaction://hlinksldjump"/>
          </p:cNvPr>
          <p:cNvSpPr/>
          <p:nvPr/>
        </p:nvSpPr>
        <p:spPr bwMode="auto">
          <a:xfrm>
            <a:off x="8766798" y="6550062"/>
            <a:ext cx="144000" cy="108000"/>
          </a:xfrm>
          <a:prstGeom prst="stripedRightArrow">
            <a:avLst/>
          </a:prstGeom>
          <a:solidFill>
            <a:srgbClr val="92D050"/>
          </a:solid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69875" indent="-269875" algn="ctr"/>
            <a:endParaRPr lang="th-TH" sz="1600" dirty="0"/>
          </a:p>
        </p:txBody>
      </p:sp>
    </p:spTree>
    <p:extLst>
      <p:ext uri="{BB962C8B-B14F-4D97-AF65-F5344CB8AC3E}">
        <p14:creationId xmlns:p14="http://schemas.microsoft.com/office/powerpoint/2010/main" val="596352360"/>
      </p:ext>
    </p:extLst>
  </p:cSld>
  <p:clrMapOvr>
    <a:masterClrMapping/>
  </p:clrMapOvr>
  <p:transition spd="slow">
    <p:wedge/>
  </p:transition>
</p:sld>
</file>

<file path=ppt/slides/slide32.xml><?xml version="1.0" encoding="utf-8"?>
<p:sld xmlns:a="http://schemas.openxmlformats.org/drawingml/2006/main" xmlns:r="http://schemas.openxmlformats.org/officeDocument/2006/relationships" xmlns:p="http://schemas.openxmlformats.org/presentationml/2006/main">
  <p:cSld>
    <p:bg>
      <p:bgPr>
        <a:pattFill prst="weave">
          <a:fgClr>
            <a:srgbClr val="EDF2DE"/>
          </a:fgClr>
          <a:bgClr>
            <a:schemeClr val="bg1"/>
          </a:bgClr>
        </a:pattFill>
        <a:effectLst/>
      </p:bgPr>
    </p:bg>
    <p:spTree>
      <p:nvGrpSpPr>
        <p:cNvPr id="1" name=""/>
        <p:cNvGrpSpPr/>
        <p:nvPr/>
      </p:nvGrpSpPr>
      <p:grpSpPr>
        <a:xfrm>
          <a:off x="0" y="0"/>
          <a:ext cx="0" cy="0"/>
          <a:chOff x="0" y="0"/>
          <a:chExt cx="0" cy="0"/>
        </a:xfrm>
      </p:grpSpPr>
      <p:sp>
        <p:nvSpPr>
          <p:cNvPr id="551939" name="Text Box 3"/>
          <p:cNvSpPr txBox="1">
            <a:spLocks noChangeArrowheads="1"/>
          </p:cNvSpPr>
          <p:nvPr/>
        </p:nvSpPr>
        <p:spPr bwMode="auto">
          <a:xfrm>
            <a:off x="323528" y="1508586"/>
            <a:ext cx="8518555" cy="5016758"/>
          </a:xfrm>
          <a:prstGeom prst="rect">
            <a:avLst/>
          </a:prstGeom>
          <a:pattFill prst="lgConfetti">
            <a:fgClr>
              <a:srgbClr val="D9E7F7"/>
            </a:fgClr>
            <a:bgClr>
              <a:schemeClr val="bg1"/>
            </a:bgClr>
          </a:pattFill>
          <a:ln w="12700" algn="ctr">
            <a:noFill/>
            <a:miter lim="800000"/>
            <a:headEnd/>
            <a:tailEnd/>
          </a:ln>
          <a:effectLst/>
          <a:scene3d>
            <a:camera prst="orthographicFront"/>
            <a:lightRig rig="soft" dir="t"/>
          </a:scene3d>
          <a:sp3d extrusionH="76200" contourW="12700">
            <a:bevelT w="50800" h="50800" prst="convex"/>
            <a:contourClr>
              <a:schemeClr val="accent2">
                <a:lumMod val="40000"/>
                <a:lumOff val="60000"/>
              </a:schemeClr>
            </a:contourClr>
          </a:sp3d>
        </p:spPr>
        <p:txBody>
          <a:bodyPr wrap="square" anchor="ctr" anchorCtr="0">
            <a:noAutofit/>
          </a:bodyPr>
          <a:lstStyle/>
          <a:p>
            <a:pPr marL="269875" indent="-269875">
              <a:buClr>
                <a:srgbClr val="C00000"/>
              </a:buClr>
              <a:buSzPct val="65000"/>
              <a:buFont typeface="Wingdings" pitchFamily="2" charset="2"/>
              <a:buChar char="v"/>
            </a:pPr>
            <a:r>
              <a:rPr lang="th-TH" sz="2000" b="1" dirty="0">
                <a:solidFill>
                  <a:srgbClr val="FF0066"/>
                </a:solidFill>
                <a:effectLst>
                  <a:innerShdw blurRad="114300">
                    <a:prstClr val="black"/>
                  </a:innerShdw>
                </a:effectLst>
                <a:latin typeface="IrisUPC" pitchFamily="34" charset="-34"/>
                <a:cs typeface="IrisUPC" pitchFamily="34" charset="-34"/>
              </a:rPr>
              <a:t>อาคาร   </a:t>
            </a:r>
            <a:r>
              <a:rPr lang="th-TH" sz="2000" b="1" dirty="0">
                <a:effectLst>
                  <a:innerShdw blurRad="114300">
                    <a:prstClr val="black"/>
                  </a:innerShdw>
                </a:effectLst>
                <a:latin typeface="IrisUPC" pitchFamily="34" charset="-34"/>
                <a:cs typeface="IrisUPC" pitchFamily="34" charset="-34"/>
              </a:rPr>
              <a:t> </a:t>
            </a:r>
            <a:r>
              <a:rPr lang="th-TH" sz="2000" b="1" dirty="0">
                <a:solidFill>
                  <a:srgbClr val="7030A0"/>
                </a:solidFill>
                <a:effectLst>
                  <a:innerShdw blurRad="114300">
                    <a:prstClr val="black"/>
                  </a:innerShdw>
                </a:effectLst>
                <a:latin typeface="IrisUPC" pitchFamily="34" charset="-34"/>
                <a:cs typeface="IrisUPC" pitchFamily="34" charset="-34"/>
              </a:rPr>
              <a:t>หมายความว่า   สิ่งปลูกสร้างถาวรที่บุคคลอาจเข้าอยู่หรือใช้สอยได้   เช่น   อาคารที่ทำการ  โรงพยาบาล</a:t>
            </a:r>
            <a:br>
              <a:rPr lang="th-TH" sz="2000" b="1" dirty="0">
                <a:solidFill>
                  <a:srgbClr val="7030A0"/>
                </a:solidFill>
                <a:effectLst>
                  <a:innerShdw blurRad="114300">
                    <a:prstClr val="black"/>
                  </a:innerShdw>
                </a:effectLst>
                <a:latin typeface="IrisUPC" pitchFamily="34" charset="-34"/>
                <a:cs typeface="IrisUPC" pitchFamily="34" charset="-34"/>
              </a:rPr>
            </a:br>
            <a:r>
              <a:rPr lang="th-TH" sz="2000" b="1" dirty="0">
                <a:solidFill>
                  <a:srgbClr val="7030A0"/>
                </a:solidFill>
                <a:effectLst>
                  <a:innerShdw blurRad="114300">
                    <a:prstClr val="black"/>
                  </a:innerShdw>
                </a:effectLst>
                <a:latin typeface="IrisUPC" pitchFamily="34" charset="-34"/>
                <a:cs typeface="IrisUPC" pitchFamily="34" charset="-34"/>
              </a:rPr>
              <a:t>โรงเรียน   สนามกีฬา   สถานีนำร่อง   หรือสิ่งปลูกสร้างอย่างอื่นที่มีลักษณะทำนองเดียวกัน        และรวมตลอดถึง</a:t>
            </a:r>
            <a:br>
              <a:rPr lang="th-TH" sz="2000" b="1" dirty="0">
                <a:solidFill>
                  <a:srgbClr val="7030A0"/>
                </a:solidFill>
                <a:effectLst>
                  <a:innerShdw blurRad="114300">
                    <a:prstClr val="black"/>
                  </a:innerShdw>
                </a:effectLst>
                <a:latin typeface="IrisUPC" pitchFamily="34" charset="-34"/>
                <a:cs typeface="IrisUPC" pitchFamily="34" charset="-34"/>
              </a:rPr>
            </a:br>
            <a:r>
              <a:rPr lang="th-TH" sz="2000" b="1" dirty="0">
                <a:solidFill>
                  <a:srgbClr val="7030A0"/>
                </a:solidFill>
                <a:effectLst>
                  <a:innerShdw blurRad="114300">
                    <a:prstClr val="black"/>
                  </a:innerShdw>
                </a:effectLst>
                <a:latin typeface="IrisUPC" pitchFamily="34" charset="-34"/>
                <a:cs typeface="IrisUPC" pitchFamily="34" charset="-34"/>
              </a:rPr>
              <a:t>สิ่งก่อสร้างอื่นๆ ซึ่งสร้างขึ้นเพื่อประโยชน์ใช้สอยสำหรับอาคารนั้นๆ   เช่น   เสาธง   รั้ว   ท่อระบายน้ำ    หอถังน้ำ</a:t>
            </a:r>
            <a:br>
              <a:rPr lang="th-TH" sz="2000" b="1" dirty="0">
                <a:solidFill>
                  <a:srgbClr val="7030A0"/>
                </a:solidFill>
                <a:effectLst>
                  <a:innerShdw blurRad="114300">
                    <a:prstClr val="black"/>
                  </a:innerShdw>
                </a:effectLst>
                <a:latin typeface="IrisUPC" pitchFamily="34" charset="-34"/>
                <a:cs typeface="IrisUPC" pitchFamily="34" charset="-34"/>
              </a:rPr>
            </a:br>
            <a:r>
              <a:rPr lang="th-TH" sz="2000" b="1" dirty="0">
                <a:solidFill>
                  <a:srgbClr val="7030A0"/>
                </a:solidFill>
                <a:effectLst>
                  <a:innerShdw blurRad="114300">
                    <a:prstClr val="black"/>
                  </a:innerShdw>
                </a:effectLst>
                <a:latin typeface="IrisUPC" pitchFamily="34" charset="-34"/>
                <a:cs typeface="IrisUPC" pitchFamily="34" charset="-34"/>
              </a:rPr>
              <a:t>ถนน  ประปา และสิ่งอื่นๆ  ซึ่งเป็นส่วนประกอบของตัวอาคาร  เช่น  เครื่องปรับอากาศ  ลิฟต์  เฟอร์นิเจอร์  ฯลฯ</a:t>
            </a:r>
          </a:p>
          <a:p>
            <a:pPr marL="269875" indent="-269875">
              <a:buClr>
                <a:srgbClr val="C00000"/>
              </a:buClr>
              <a:buSzPct val="65000"/>
              <a:buFont typeface="Wingdings" pitchFamily="2" charset="2"/>
              <a:buChar char="v"/>
            </a:pPr>
            <a:r>
              <a:rPr lang="th-TH" sz="2000" b="1" dirty="0">
                <a:solidFill>
                  <a:srgbClr val="FF0066"/>
                </a:solidFill>
                <a:effectLst>
                  <a:innerShdw blurRad="114300">
                    <a:prstClr val="black"/>
                  </a:innerShdw>
                </a:effectLst>
                <a:latin typeface="IrisUPC" pitchFamily="34" charset="-34"/>
                <a:cs typeface="IrisUPC" pitchFamily="34" charset="-34"/>
              </a:rPr>
              <a:t>งานก่อสร้างสาธารณูปโภค    </a:t>
            </a:r>
            <a:r>
              <a:rPr lang="th-TH" sz="2000" b="1" dirty="0">
                <a:effectLst>
                  <a:innerShdw blurRad="114300">
                    <a:prstClr val="black"/>
                  </a:innerShdw>
                </a:effectLst>
                <a:latin typeface="IrisUPC" pitchFamily="34" charset="-34"/>
                <a:cs typeface="IrisUPC" pitchFamily="34" charset="-34"/>
              </a:rPr>
              <a:t> </a:t>
            </a:r>
            <a:r>
              <a:rPr lang="th-TH" sz="2000" b="1" dirty="0">
                <a:solidFill>
                  <a:srgbClr val="7030A0"/>
                </a:solidFill>
                <a:effectLst>
                  <a:innerShdw blurRad="114300">
                    <a:prstClr val="black"/>
                  </a:innerShdw>
                </a:effectLst>
                <a:latin typeface="IrisUPC" pitchFamily="34" charset="-34"/>
                <a:cs typeface="IrisUPC" pitchFamily="34" charset="-34"/>
              </a:rPr>
              <a:t>หมายความว่า   งานก่อสร้าง   ซ่อมแซม   และบำรุงรักษางานอันเกี่ยวกับการประปา</a:t>
            </a:r>
            <a:br>
              <a:rPr lang="th-TH" sz="2000" b="1" dirty="0">
                <a:solidFill>
                  <a:srgbClr val="7030A0"/>
                </a:solidFill>
                <a:effectLst>
                  <a:innerShdw blurRad="114300">
                    <a:prstClr val="black"/>
                  </a:innerShdw>
                </a:effectLst>
                <a:latin typeface="IrisUPC" pitchFamily="34" charset="-34"/>
                <a:cs typeface="IrisUPC" pitchFamily="34" charset="-34"/>
              </a:rPr>
            </a:br>
            <a:r>
              <a:rPr lang="th-TH" sz="2000" b="1" dirty="0">
                <a:solidFill>
                  <a:srgbClr val="7030A0"/>
                </a:solidFill>
                <a:effectLst>
                  <a:innerShdw blurRad="114300">
                    <a:prstClr val="black"/>
                  </a:innerShdw>
                </a:effectLst>
                <a:latin typeface="IrisUPC" pitchFamily="34" charset="-34"/>
                <a:cs typeface="IrisUPC" pitchFamily="34" charset="-34"/>
              </a:rPr>
              <a:t>การไฟฟ้า    การสื่อสาร    การโทรคมนาคม    การระบายน้ำ    ระบบการขนส่งปิโตรเลียมโดยทางท่อ    ทางหลวง</a:t>
            </a:r>
            <a:br>
              <a:rPr lang="th-TH" sz="2000" b="1" dirty="0">
                <a:solidFill>
                  <a:srgbClr val="7030A0"/>
                </a:solidFill>
                <a:effectLst>
                  <a:innerShdw blurRad="114300">
                    <a:prstClr val="black"/>
                  </a:innerShdw>
                </a:effectLst>
                <a:latin typeface="IrisUPC" pitchFamily="34" charset="-34"/>
                <a:cs typeface="IrisUPC" pitchFamily="34" charset="-34"/>
              </a:rPr>
            </a:br>
            <a:r>
              <a:rPr lang="th-TH" sz="2000" b="1" dirty="0">
                <a:solidFill>
                  <a:srgbClr val="7030A0"/>
                </a:solidFill>
                <a:effectLst>
                  <a:innerShdw blurRad="114300">
                    <a:prstClr val="black"/>
                  </a:innerShdw>
                </a:effectLst>
                <a:latin typeface="IrisUPC" pitchFamily="34" charset="-34"/>
                <a:cs typeface="IrisUPC" pitchFamily="34" charset="-34"/>
              </a:rPr>
              <a:t>ทางรถไฟ   และการอื่นที่เกี่ยวข้องซึ่งดำเนินการในระดับพื้นดิน  ใต้พื้นดิน  หรือเหนือพื้นดิน</a:t>
            </a:r>
          </a:p>
          <a:p>
            <a:pPr marL="269875" indent="-269875">
              <a:buClr>
                <a:srgbClr val="C00000"/>
              </a:buClr>
              <a:buSzPct val="65000"/>
              <a:buFont typeface="Wingdings" pitchFamily="2" charset="2"/>
              <a:buChar char="v"/>
            </a:pPr>
            <a:r>
              <a:rPr lang="th-TH" sz="2000" b="1" dirty="0">
                <a:solidFill>
                  <a:srgbClr val="FF0000"/>
                </a:solidFill>
                <a:effectLst>
                  <a:innerShdw blurRad="114300">
                    <a:prstClr val="black"/>
                  </a:innerShdw>
                </a:effectLst>
                <a:latin typeface="IrisUPC" pitchFamily="34" charset="-34"/>
                <a:cs typeface="IrisUPC" pitchFamily="34" charset="-34"/>
              </a:rPr>
              <a:t>หนังสือสำนักนายกรัฐมนตรี  ที่ </a:t>
            </a:r>
            <a:r>
              <a:rPr lang="th-TH" sz="2000" b="1" dirty="0" err="1">
                <a:solidFill>
                  <a:srgbClr val="FF0000"/>
                </a:solidFill>
                <a:effectLst>
                  <a:innerShdw blurRad="114300">
                    <a:prstClr val="black"/>
                  </a:innerShdw>
                </a:effectLst>
                <a:latin typeface="IrisUPC" pitchFamily="34" charset="-34"/>
                <a:cs typeface="IrisUPC" pitchFamily="34" charset="-34"/>
              </a:rPr>
              <a:t>นร</a:t>
            </a:r>
            <a:r>
              <a:rPr lang="th-TH" sz="2000" b="1" dirty="0">
                <a:solidFill>
                  <a:srgbClr val="FF0000"/>
                </a:solidFill>
                <a:effectLst>
                  <a:innerShdw blurRad="114300">
                    <a:prstClr val="black"/>
                  </a:innerShdw>
                </a:effectLst>
                <a:latin typeface="IrisUPC" pitchFamily="34" charset="-34"/>
                <a:cs typeface="IrisUPC" pitchFamily="34" charset="-34"/>
              </a:rPr>
              <a:t> (</a:t>
            </a:r>
            <a:r>
              <a:rPr lang="th-TH" sz="2000" b="1" dirty="0" err="1">
                <a:solidFill>
                  <a:srgbClr val="FF0000"/>
                </a:solidFill>
                <a:effectLst>
                  <a:innerShdw blurRad="114300">
                    <a:prstClr val="black"/>
                  </a:innerShdw>
                </a:effectLst>
                <a:latin typeface="IrisUPC" pitchFamily="34" charset="-34"/>
                <a:cs typeface="IrisUPC" pitchFamily="34" charset="-34"/>
              </a:rPr>
              <a:t>กวพ</a:t>
            </a:r>
            <a:r>
              <a:rPr lang="th-TH" sz="2000" b="1" dirty="0">
                <a:solidFill>
                  <a:srgbClr val="FF0000"/>
                </a:solidFill>
                <a:effectLst>
                  <a:innerShdw blurRad="114300">
                    <a:prstClr val="black"/>
                  </a:innerShdw>
                </a:effectLst>
                <a:latin typeface="IrisUPC" pitchFamily="34" charset="-34"/>
                <a:cs typeface="IrisUPC" pitchFamily="34" charset="-34"/>
              </a:rPr>
              <a:t>) </a:t>
            </a:r>
            <a:r>
              <a:rPr lang="th-TH" sz="2000" b="1" dirty="0">
                <a:solidFill>
                  <a:srgbClr val="FF0000"/>
                </a:solidFill>
                <a:effectLst>
                  <a:innerShdw blurRad="114300">
                    <a:prstClr val="black"/>
                  </a:innerShdw>
                </a:effectLst>
                <a:latin typeface="EucrosiaUPC" pitchFamily="18" charset="-34"/>
                <a:cs typeface="EucrosiaUPC" pitchFamily="18" charset="-34"/>
              </a:rPr>
              <a:t>1204/ว1939  </a:t>
            </a:r>
            <a:r>
              <a:rPr lang="th-TH" sz="2000" b="1" dirty="0">
                <a:solidFill>
                  <a:srgbClr val="FF0000"/>
                </a:solidFill>
                <a:effectLst>
                  <a:innerShdw blurRad="114300">
                    <a:prstClr val="black"/>
                  </a:innerShdw>
                </a:effectLst>
                <a:latin typeface="IrisUPC" pitchFamily="34" charset="-34"/>
                <a:cs typeface="IrisUPC" pitchFamily="34" charset="-34"/>
              </a:rPr>
              <a:t>ลงวันที่  </a:t>
            </a:r>
            <a:r>
              <a:rPr lang="th-TH" sz="2000" b="1" dirty="0">
                <a:solidFill>
                  <a:srgbClr val="FF0000"/>
                </a:solidFill>
                <a:effectLst>
                  <a:innerShdw blurRad="114300">
                    <a:prstClr val="black"/>
                  </a:innerShdw>
                </a:effectLst>
                <a:latin typeface="EucrosiaUPC" pitchFamily="18" charset="-34"/>
                <a:cs typeface="EucrosiaUPC" pitchFamily="18" charset="-34"/>
              </a:rPr>
              <a:t>24 </a:t>
            </a:r>
            <a:r>
              <a:rPr lang="th-TH" sz="2000" b="1" dirty="0">
                <a:solidFill>
                  <a:srgbClr val="FF0000"/>
                </a:solidFill>
                <a:effectLst>
                  <a:innerShdw blurRad="114300">
                    <a:prstClr val="black"/>
                  </a:innerShdw>
                </a:effectLst>
                <a:latin typeface="IrisUPC" pitchFamily="34" charset="-34"/>
                <a:cs typeface="IrisUPC" pitchFamily="34" charset="-34"/>
              </a:rPr>
              <a:t> กุมภาพันธ์  </a:t>
            </a:r>
            <a:r>
              <a:rPr lang="th-TH" sz="2000" b="1" dirty="0">
                <a:solidFill>
                  <a:srgbClr val="FF0000"/>
                </a:solidFill>
                <a:effectLst>
                  <a:innerShdw blurRad="114300">
                    <a:prstClr val="black"/>
                  </a:innerShdw>
                </a:effectLst>
                <a:latin typeface="EucrosiaUPC" pitchFamily="18" charset="-34"/>
                <a:cs typeface="EucrosiaUPC" pitchFamily="18" charset="-34"/>
              </a:rPr>
              <a:t>2537</a:t>
            </a:r>
          </a:p>
          <a:p>
            <a:pPr marL="801688" lvl="1" indent="-260350">
              <a:buClr>
                <a:srgbClr val="0000CC"/>
              </a:buClr>
              <a:buSzPct val="65000"/>
              <a:buFont typeface="Wingdings" pitchFamily="2" charset="2"/>
              <a:buChar char="v"/>
            </a:pPr>
            <a:r>
              <a:rPr lang="th-TH" sz="2000" b="1" dirty="0">
                <a:solidFill>
                  <a:srgbClr val="7030A0"/>
                </a:solidFill>
                <a:effectLst>
                  <a:innerShdw blurRad="114300">
                    <a:prstClr val="black"/>
                  </a:innerShdw>
                </a:effectLst>
                <a:latin typeface="IrisUPC" pitchFamily="34" charset="-34"/>
                <a:cs typeface="IrisUPC" pitchFamily="34" charset="-34"/>
              </a:rPr>
              <a:t>ตามระเบียบฯ ว่าด้วยการพัสดุ  ข้อ </a:t>
            </a:r>
            <a:r>
              <a:rPr lang="th-TH" sz="2000" b="1" dirty="0">
                <a:solidFill>
                  <a:srgbClr val="7030A0"/>
                </a:solidFill>
                <a:effectLst>
                  <a:innerShdw blurRad="114300">
                    <a:prstClr val="black"/>
                  </a:innerShdw>
                </a:effectLst>
                <a:latin typeface="EucrosiaUPC" pitchFamily="18" charset="-34"/>
                <a:cs typeface="EucrosiaUPC" pitchFamily="18" charset="-34"/>
              </a:rPr>
              <a:t>72 </a:t>
            </a:r>
            <a:r>
              <a:rPr lang="th-TH" sz="2000" b="1" dirty="0">
                <a:solidFill>
                  <a:srgbClr val="7030A0"/>
                </a:solidFill>
                <a:effectLst>
                  <a:innerShdw blurRad="114300">
                    <a:prstClr val="black"/>
                  </a:innerShdw>
                </a:effectLst>
                <a:latin typeface="IrisUPC" pitchFamily="34" charset="-34"/>
                <a:cs typeface="IrisUPC" pitchFamily="34" charset="-34"/>
              </a:rPr>
              <a:t>และข้อ </a:t>
            </a:r>
            <a:r>
              <a:rPr lang="th-TH" sz="2000" b="1" dirty="0">
                <a:solidFill>
                  <a:srgbClr val="7030A0"/>
                </a:solidFill>
                <a:effectLst>
                  <a:innerShdw blurRad="114300">
                    <a:prstClr val="black"/>
                  </a:innerShdw>
                </a:effectLst>
                <a:latin typeface="EucrosiaUPC" pitchFamily="18" charset="-34"/>
                <a:cs typeface="EucrosiaUPC" pitchFamily="18" charset="-34"/>
              </a:rPr>
              <a:t>73</a:t>
            </a:r>
            <a:r>
              <a:rPr lang="th-TH" sz="2000" b="1" dirty="0">
                <a:solidFill>
                  <a:srgbClr val="7030A0"/>
                </a:solidFill>
                <a:effectLst>
                  <a:innerShdw blurRad="114300">
                    <a:prstClr val="black"/>
                  </a:innerShdw>
                </a:effectLst>
                <a:latin typeface="IrisUPC" pitchFamily="34" charset="-34"/>
                <a:cs typeface="IrisUPC" pitchFamily="34" charset="-34"/>
              </a:rPr>
              <a:t>  ได้กำหนดวิธีปฏิบัติในการดำเนินการจ้างก่อสร้าง โดย</a:t>
            </a:r>
            <a:br>
              <a:rPr lang="th-TH" sz="2000" b="1" dirty="0">
                <a:solidFill>
                  <a:srgbClr val="7030A0"/>
                </a:solidFill>
                <a:effectLst>
                  <a:innerShdw blurRad="114300">
                    <a:prstClr val="black"/>
                  </a:innerShdw>
                </a:effectLst>
                <a:latin typeface="IrisUPC" pitchFamily="34" charset="-34"/>
                <a:cs typeface="IrisUPC" pitchFamily="34" charset="-34"/>
              </a:rPr>
            </a:br>
            <a:r>
              <a:rPr lang="th-TH" sz="2000" b="1" dirty="0">
                <a:solidFill>
                  <a:srgbClr val="7030A0"/>
                </a:solidFill>
                <a:effectLst>
                  <a:innerShdw blurRad="114300">
                    <a:prstClr val="black"/>
                  </a:innerShdw>
                </a:effectLst>
                <a:latin typeface="IrisUPC" pitchFamily="34" charset="-34"/>
                <a:cs typeface="IrisUPC" pitchFamily="34" charset="-34"/>
              </a:rPr>
              <a:t>ให้ส่วนราชการจะ</a:t>
            </a:r>
            <a:r>
              <a:rPr lang="th-TH" sz="2000" b="1" dirty="0">
                <a:solidFill>
                  <a:srgbClr val="990000"/>
                </a:solidFill>
                <a:effectLst>
                  <a:innerShdw blurRad="114300">
                    <a:prstClr val="black"/>
                  </a:innerShdw>
                </a:effectLst>
                <a:latin typeface="IrisUPC" pitchFamily="34" charset="-34"/>
                <a:cs typeface="IrisUPC" pitchFamily="34" charset="-34"/>
              </a:rPr>
              <a:t>ต้องแต่งตั้งคณะกรรมการตรวจการจ้าง และผู้ควบคุมงานก่อสร้าง   </a:t>
            </a:r>
            <a:r>
              <a:rPr lang="th-TH" sz="2000" b="1" dirty="0">
                <a:solidFill>
                  <a:srgbClr val="7030A0"/>
                </a:solidFill>
                <a:effectLst>
                  <a:innerShdw blurRad="114300">
                    <a:prstClr val="black"/>
                  </a:innerShdw>
                </a:effectLst>
                <a:latin typeface="IrisUPC" pitchFamily="34" charset="-34"/>
                <a:cs typeface="IrisUPC" pitchFamily="34" charset="-34"/>
              </a:rPr>
              <a:t>เพื่อปฏิบัติหน้าที่ตาม</a:t>
            </a:r>
            <a:br>
              <a:rPr lang="th-TH" sz="2000" b="1" dirty="0">
                <a:solidFill>
                  <a:srgbClr val="7030A0"/>
                </a:solidFill>
                <a:effectLst>
                  <a:innerShdw blurRad="114300">
                    <a:prstClr val="black"/>
                  </a:innerShdw>
                </a:effectLst>
                <a:latin typeface="IrisUPC" pitchFamily="34" charset="-34"/>
                <a:cs typeface="IrisUPC" pitchFamily="34" charset="-34"/>
              </a:rPr>
            </a:br>
            <a:r>
              <a:rPr lang="th-TH" sz="2000" b="1" dirty="0">
                <a:solidFill>
                  <a:srgbClr val="7030A0"/>
                </a:solidFill>
                <a:effectLst>
                  <a:innerShdw blurRad="114300">
                    <a:prstClr val="black"/>
                  </a:innerShdw>
                </a:effectLst>
                <a:latin typeface="IrisUPC" pitchFamily="34" charset="-34"/>
                <a:cs typeface="IrisUPC" pitchFamily="34" charset="-34"/>
              </a:rPr>
              <a:t>ที่กำหนดตามระเบียบฯ ข้อดังกล่าว</a:t>
            </a:r>
          </a:p>
          <a:p>
            <a:pPr marL="801688" lvl="1" indent="-260350">
              <a:buClr>
                <a:srgbClr val="0000CC"/>
              </a:buClr>
              <a:buSzPct val="65000"/>
              <a:buFont typeface="Wingdings" pitchFamily="2" charset="2"/>
              <a:buChar char="v"/>
            </a:pPr>
            <a:r>
              <a:rPr lang="th-TH" sz="2000" b="1" dirty="0">
                <a:solidFill>
                  <a:srgbClr val="0000CC"/>
                </a:solidFill>
                <a:effectLst>
                  <a:innerShdw blurRad="114300">
                    <a:prstClr val="black"/>
                  </a:innerShdw>
                </a:effectLst>
                <a:latin typeface="IrisUPC" pitchFamily="34" charset="-34"/>
                <a:cs typeface="IrisUPC" pitchFamily="34" charset="-34"/>
              </a:rPr>
              <a:t>เพื่อประโยชน์ในการปฏิบัติงานตามระเบียบดังกล่าว     </a:t>
            </a:r>
            <a:r>
              <a:rPr lang="th-TH" sz="2000" b="1" dirty="0" err="1">
                <a:solidFill>
                  <a:srgbClr val="0000CC"/>
                </a:solidFill>
                <a:effectLst>
                  <a:innerShdw blurRad="114300">
                    <a:prstClr val="black"/>
                  </a:innerShdw>
                </a:effectLst>
                <a:latin typeface="IrisUPC" pitchFamily="34" charset="-34"/>
                <a:cs typeface="IrisUPC" pitchFamily="34" charset="-34"/>
              </a:rPr>
              <a:t>กวพ.</a:t>
            </a:r>
            <a:r>
              <a:rPr lang="th-TH" sz="2000" b="1" dirty="0">
                <a:solidFill>
                  <a:srgbClr val="0000CC"/>
                </a:solidFill>
                <a:effectLst>
                  <a:innerShdw blurRad="114300">
                    <a:prstClr val="black"/>
                  </a:innerShdw>
                </a:effectLst>
                <a:latin typeface="IrisUPC" pitchFamily="34" charset="-34"/>
                <a:cs typeface="IrisUPC" pitchFamily="34" charset="-34"/>
              </a:rPr>
              <a:t> ได้ซักซ้อมความเข้าใจว่า  งานก่อสร้างในที่นี้ </a:t>
            </a:r>
            <a:br>
              <a:rPr lang="th-TH" sz="2000" b="1" dirty="0">
                <a:solidFill>
                  <a:srgbClr val="0000CC"/>
                </a:solidFill>
                <a:effectLst>
                  <a:innerShdw blurRad="114300">
                    <a:prstClr val="black"/>
                  </a:innerShdw>
                </a:effectLst>
                <a:latin typeface="IrisUPC" pitchFamily="34" charset="-34"/>
                <a:cs typeface="IrisUPC" pitchFamily="34" charset="-34"/>
              </a:rPr>
            </a:br>
            <a:r>
              <a:rPr lang="th-TH" sz="2000" b="1" dirty="0">
                <a:solidFill>
                  <a:srgbClr val="0000CC"/>
                </a:solidFill>
                <a:effectLst>
                  <a:innerShdw blurRad="114300">
                    <a:prstClr val="black"/>
                  </a:innerShdw>
                </a:effectLst>
                <a:latin typeface="IrisUPC" pitchFamily="34" charset="-34"/>
                <a:cs typeface="IrisUPC" pitchFamily="34" charset="-34"/>
              </a:rPr>
              <a:t>หมายความรวมถึง</a:t>
            </a:r>
          </a:p>
          <a:p>
            <a:pPr marL="981075" lvl="2">
              <a:buSzPct val="65000"/>
            </a:pPr>
            <a:r>
              <a:rPr lang="th-TH" sz="2000" b="1" dirty="0">
                <a:solidFill>
                  <a:srgbClr val="000066"/>
                </a:solidFill>
                <a:effectLst>
                  <a:innerShdw blurRad="114300">
                    <a:prstClr val="black"/>
                  </a:innerShdw>
                </a:effectLst>
                <a:latin typeface="IrisUPC" pitchFamily="34" charset="-34"/>
                <a:cs typeface="IrisUPC" pitchFamily="34" charset="-34"/>
              </a:rPr>
              <a:t>- </a:t>
            </a:r>
            <a:r>
              <a:rPr lang="th-TH" sz="2000" b="1" dirty="0">
                <a:solidFill>
                  <a:srgbClr val="7030A0"/>
                </a:solidFill>
                <a:effectLst>
                  <a:innerShdw blurRad="114300">
                    <a:prstClr val="black"/>
                  </a:innerShdw>
                </a:effectLst>
                <a:latin typeface="IrisUPC" pitchFamily="34" charset="-34"/>
                <a:cs typeface="IrisUPC" pitchFamily="34" charset="-34"/>
              </a:rPr>
              <a:t> งานเคลื่อนย้ายอาคาร</a:t>
            </a:r>
          </a:p>
          <a:p>
            <a:pPr marL="981075" lvl="2">
              <a:buSzPct val="65000"/>
            </a:pPr>
            <a:r>
              <a:rPr lang="th-TH" sz="2000" b="1" dirty="0">
                <a:solidFill>
                  <a:srgbClr val="000066"/>
                </a:solidFill>
                <a:effectLst>
                  <a:innerShdw blurRad="114300">
                    <a:prstClr val="black"/>
                  </a:innerShdw>
                </a:effectLst>
                <a:latin typeface="IrisUPC" pitchFamily="34" charset="-34"/>
                <a:cs typeface="IrisUPC" pitchFamily="34" charset="-34"/>
              </a:rPr>
              <a:t>- </a:t>
            </a:r>
            <a:r>
              <a:rPr lang="th-TH" sz="2000" b="1" dirty="0">
                <a:solidFill>
                  <a:srgbClr val="0000CC"/>
                </a:solidFill>
                <a:effectLst>
                  <a:innerShdw blurRad="114300">
                    <a:prstClr val="black"/>
                  </a:innerShdw>
                </a:effectLst>
                <a:latin typeface="IrisUPC" pitchFamily="34" charset="-34"/>
                <a:cs typeface="IrisUPC" pitchFamily="34" charset="-34"/>
              </a:rPr>
              <a:t> งานดัดแปลง   งานต่อเติม  งานรื้อถอน   และงานซ่อมแซม      ซึ่งส่วนราชการเห็นว่า</a:t>
            </a:r>
            <a:r>
              <a:rPr lang="th-TH" sz="2000" b="1" dirty="0">
                <a:solidFill>
                  <a:srgbClr val="000066"/>
                </a:solidFill>
                <a:effectLst>
                  <a:innerShdw blurRad="114300">
                    <a:prstClr val="black"/>
                  </a:innerShdw>
                </a:effectLst>
                <a:latin typeface="IrisUPC" pitchFamily="34" charset="-34"/>
                <a:cs typeface="IrisUPC" pitchFamily="34" charset="-34"/>
              </a:rPr>
              <a:t> </a:t>
            </a:r>
            <a:r>
              <a:rPr lang="th-TH" sz="2000" b="1" dirty="0">
                <a:solidFill>
                  <a:srgbClr val="990000"/>
                </a:solidFill>
                <a:effectLst>
                  <a:innerShdw blurRad="114300">
                    <a:prstClr val="black"/>
                  </a:innerShdw>
                </a:effectLst>
                <a:latin typeface="IrisUPC" pitchFamily="34" charset="-34"/>
                <a:cs typeface="IrisUPC" pitchFamily="34" charset="-34"/>
              </a:rPr>
              <a:t>มีความจำเป็น</a:t>
            </a:r>
            <a:br>
              <a:rPr lang="th-TH" sz="2000" b="1" dirty="0">
                <a:solidFill>
                  <a:srgbClr val="990000"/>
                </a:solidFill>
                <a:effectLst>
                  <a:innerShdw blurRad="114300">
                    <a:prstClr val="black"/>
                  </a:innerShdw>
                </a:effectLst>
                <a:latin typeface="IrisUPC" pitchFamily="34" charset="-34"/>
                <a:cs typeface="IrisUPC" pitchFamily="34" charset="-34"/>
              </a:rPr>
            </a:br>
            <a:r>
              <a:rPr lang="th-TH" sz="2000" b="1" dirty="0">
                <a:solidFill>
                  <a:srgbClr val="990000"/>
                </a:solidFill>
                <a:effectLst>
                  <a:innerShdw blurRad="114300">
                    <a:prstClr val="black"/>
                  </a:innerShdw>
                </a:effectLst>
                <a:latin typeface="IrisUPC" pitchFamily="34" charset="-34"/>
                <a:cs typeface="IrisUPC" pitchFamily="34" charset="-34"/>
              </a:rPr>
              <a:t>    จะต้องมีการควบคุมดูแลการปฏิบัติงานของผู้รับจ้างตลอดเวลาดำเนินการตามความเหมาะสม </a:t>
            </a:r>
            <a:r>
              <a:rPr lang="th-TH" sz="2000" b="1" dirty="0">
                <a:solidFill>
                  <a:srgbClr val="0000CC"/>
                </a:solidFill>
                <a:effectLst>
                  <a:innerShdw blurRad="114300">
                    <a:prstClr val="black"/>
                  </a:innerShdw>
                </a:effectLst>
                <a:latin typeface="IrisUPC" pitchFamily="34" charset="-34"/>
                <a:cs typeface="IrisUPC" pitchFamily="34" charset="-34"/>
              </a:rPr>
              <a:t>ด้วย</a:t>
            </a:r>
          </a:p>
        </p:txBody>
      </p:sp>
      <p:sp>
        <p:nvSpPr>
          <p:cNvPr id="2" name="TextBox 1"/>
          <p:cNvSpPr txBox="1"/>
          <p:nvPr/>
        </p:nvSpPr>
        <p:spPr>
          <a:xfrm>
            <a:off x="1034555" y="406986"/>
            <a:ext cx="7083658" cy="861774"/>
          </a:xfrm>
          <a:prstGeom prst="rect">
            <a:avLst/>
          </a:prstGeom>
          <a:noFill/>
        </p:spPr>
        <p:txBody>
          <a:bodyPr wrap="square" rtlCol="0">
            <a:spAutoFit/>
            <a:scene3d>
              <a:camera prst="orthographicFront"/>
              <a:lightRig rig="threePt" dir="t"/>
            </a:scene3d>
            <a:sp3d extrusionH="57150" contourW="6350">
              <a:bevelT w="88900" h="38100" prst="angle"/>
              <a:contourClr>
                <a:schemeClr val="bg2">
                  <a:lumMod val="50000"/>
                </a:schemeClr>
              </a:contourClr>
            </a:sp3d>
          </a:bodyPr>
          <a:lstStyle/>
          <a:p>
            <a:pPr algn="ctr">
              <a:lnSpc>
                <a:spcPct val="75000"/>
              </a:lnSpc>
              <a:spcBef>
                <a:spcPct val="0"/>
              </a:spcBef>
              <a:buClrTx/>
              <a:buFontTx/>
              <a:buNone/>
            </a:pPr>
            <a:r>
              <a:rPr lang="th-TH" sz="3200" b="1" dirty="0">
                <a:solidFill>
                  <a:srgbClr val="0000CC"/>
                </a:solidFill>
                <a:latin typeface="IrisUPC" pitchFamily="34" charset="-34"/>
                <a:cs typeface="IrisUPC" pitchFamily="34" charset="-34"/>
              </a:rPr>
              <a:t>ความหมายของงานก่อสร้าง</a:t>
            </a:r>
          </a:p>
          <a:p>
            <a:pPr algn="ctr">
              <a:lnSpc>
                <a:spcPct val="75000"/>
              </a:lnSpc>
              <a:spcBef>
                <a:spcPct val="0"/>
              </a:spcBef>
              <a:buClrTx/>
              <a:buFontTx/>
              <a:buNone/>
            </a:pPr>
            <a:r>
              <a:rPr lang="th-TH" sz="3200" b="1" dirty="0">
                <a:solidFill>
                  <a:srgbClr val="0000CC"/>
                </a:solidFill>
                <a:latin typeface="IrisUPC" pitchFamily="34" charset="-34"/>
                <a:cs typeface="IrisUPC" pitchFamily="34" charset="-34"/>
              </a:rPr>
              <a:t>ตามระเบียบฯ ว่าด้วยการพัสดุ</a:t>
            </a:r>
          </a:p>
        </p:txBody>
      </p:sp>
      <p:pic>
        <p:nvPicPr>
          <p:cNvPr id="4" name="รูปภาพ 3"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
        <p:nvSpPr>
          <p:cNvPr id="5" name="ปุ่มปฏิบัติการ: กำหนดเอง 4">
            <a:hlinkClick r:id="rId3" action="ppaction://hlinksldjump" highlightClick="1"/>
          </p:cNvPr>
          <p:cNvSpPr/>
          <p:nvPr/>
        </p:nvSpPr>
        <p:spPr>
          <a:xfrm>
            <a:off x="8711798" y="6381328"/>
            <a:ext cx="45719" cy="46800"/>
          </a:xfrm>
          <a:prstGeom prst="actionButtonBlank">
            <a:avLst/>
          </a:prstGeom>
          <a:solidFill>
            <a:srgbClr val="FF00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6" name="ลูกศรขวาท้ายขีด 5">
            <a:hlinkClick r:id="rId4" action="ppaction://hlinksldjump"/>
          </p:cNvPr>
          <p:cNvSpPr/>
          <p:nvPr/>
        </p:nvSpPr>
        <p:spPr bwMode="auto">
          <a:xfrm flipH="1">
            <a:off x="8706111" y="6559114"/>
            <a:ext cx="144000" cy="108000"/>
          </a:xfrm>
          <a:prstGeom prst="stripedRightArrow">
            <a:avLst/>
          </a:prstGeom>
          <a:solidFill>
            <a:srgbClr val="92D050"/>
          </a:solid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69875" indent="-269875" algn="ctr"/>
            <a:endParaRPr lang="th-TH" sz="1600" dirty="0"/>
          </a:p>
        </p:txBody>
      </p:sp>
    </p:spTree>
    <p:extLst>
      <p:ext uri="{BB962C8B-B14F-4D97-AF65-F5344CB8AC3E}">
        <p14:creationId xmlns:p14="http://schemas.microsoft.com/office/powerpoint/2010/main" val="2882586623"/>
      </p:ext>
    </p:extLst>
  </p:cSld>
  <p:clrMapOvr>
    <a:masterClrMapping/>
  </p:clrMapOvr>
  <p:transition spd="slow">
    <p:wedge/>
  </p:transition>
</p:sld>
</file>

<file path=ppt/slides/slide33.xml><?xml version="1.0" encoding="utf-8"?>
<p:sld xmlns:a="http://schemas.openxmlformats.org/drawingml/2006/main" xmlns:r="http://schemas.openxmlformats.org/officeDocument/2006/relationships" xmlns:p="http://schemas.openxmlformats.org/presentationml/2006/main">
  <p:cSld>
    <p:bg>
      <p:bgPr>
        <a:pattFill prst="weave">
          <a:fgClr>
            <a:srgbClr val="EAF1FA"/>
          </a:fgClr>
          <a:bgClr>
            <a:schemeClr val="bg1"/>
          </a:bgClr>
        </a:pattFill>
        <a:effectLst/>
      </p:bgPr>
    </p:bg>
    <p:spTree>
      <p:nvGrpSpPr>
        <p:cNvPr id="1" name=""/>
        <p:cNvGrpSpPr/>
        <p:nvPr/>
      </p:nvGrpSpPr>
      <p:grpSpPr>
        <a:xfrm>
          <a:off x="0" y="0"/>
          <a:ext cx="0" cy="0"/>
          <a:chOff x="0" y="0"/>
          <a:chExt cx="0" cy="0"/>
        </a:xfrm>
      </p:grpSpPr>
      <p:sp>
        <p:nvSpPr>
          <p:cNvPr id="4" name="TextBox 3"/>
          <p:cNvSpPr txBox="1"/>
          <p:nvPr/>
        </p:nvSpPr>
        <p:spPr>
          <a:xfrm>
            <a:off x="295062" y="1628800"/>
            <a:ext cx="8568952" cy="5040560"/>
          </a:xfrm>
          <a:prstGeom prst="rect">
            <a:avLst/>
          </a:prstGeom>
          <a:pattFill prst="lgConfetti">
            <a:fgClr>
              <a:srgbClr val="E5E3D1"/>
            </a:fgClr>
            <a:bgClr>
              <a:schemeClr val="bg1"/>
            </a:bgClr>
          </a:pattFill>
          <a:scene3d>
            <a:camera prst="orthographicFront"/>
            <a:lightRig rig="soft" dir="t"/>
          </a:scene3d>
          <a:sp3d contourW="12700">
            <a:bevelT w="31750" h="31750" prst="angle"/>
            <a:contourClr>
              <a:schemeClr val="accent6">
                <a:lumMod val="50000"/>
              </a:schemeClr>
            </a:contourClr>
          </a:sp3d>
        </p:spPr>
        <p:txBody>
          <a:bodyPr wrap="square" rtlCol="0" anchor="ctr" anchorCtr="0">
            <a:noAutofit/>
          </a:bodyPr>
          <a:lstStyle/>
          <a:p>
            <a:r>
              <a:rPr lang="th-TH" sz="2400" b="1" dirty="0">
                <a:solidFill>
                  <a:srgbClr val="0000CC"/>
                </a:solidFill>
                <a:effectLst>
                  <a:innerShdw blurRad="63500" dist="50800">
                    <a:prstClr val="black">
                      <a:alpha val="50000"/>
                    </a:prstClr>
                  </a:innerShdw>
                </a:effectLst>
                <a:latin typeface="IrisUPC" pitchFamily="34" charset="-34"/>
                <a:cs typeface="IrisUPC" pitchFamily="34" charset="-34"/>
              </a:rPr>
              <a:t>หลักเกณฑ์การคำนวณราคากลางงานก่อสร้างนี้    ประกอบด้วยหลักเกณฑ์การคำนวณราคากลางงานก่อสร้างอาคาร     หลักเกณฑ์การคำนวณราคากลางงานก่อสร้างทาง  สะพาน  และท่อเหลี่ยม   และหลักเกณฑ์การคำนวณราคากลางงานก่อสร้างชลประทาน          </a:t>
            </a:r>
          </a:p>
          <a:p>
            <a:r>
              <a:rPr lang="th-TH" sz="2400" b="1" dirty="0">
                <a:solidFill>
                  <a:srgbClr val="0000CC"/>
                </a:solidFill>
                <a:effectLst>
                  <a:innerShdw blurRad="63500" dist="50800">
                    <a:prstClr val="black">
                      <a:alpha val="50000"/>
                    </a:prstClr>
                  </a:innerShdw>
                </a:effectLst>
                <a:latin typeface="IrisUPC" pitchFamily="34" charset="-34"/>
                <a:cs typeface="IrisUPC" pitchFamily="34" charset="-34"/>
              </a:rPr>
              <a:t>	ผู้มีหน้าที่คำนวณราคากลางต้องเลือกใช้หลักเกณฑ์การคำนวณราคากลางงานก่อสร้าง</a:t>
            </a:r>
            <a:br>
              <a:rPr lang="th-TH" sz="2400" b="1" dirty="0">
                <a:solidFill>
                  <a:srgbClr val="0000CC"/>
                </a:solidFill>
                <a:effectLst>
                  <a:innerShdw blurRad="63500" dist="50800">
                    <a:prstClr val="black">
                      <a:alpha val="50000"/>
                    </a:prstClr>
                  </a:innerShdw>
                </a:effectLst>
                <a:latin typeface="IrisUPC" pitchFamily="34" charset="-34"/>
                <a:cs typeface="IrisUPC" pitchFamily="34" charset="-34"/>
              </a:rPr>
            </a:br>
            <a:r>
              <a:rPr lang="th-TH" sz="2400" b="1" dirty="0">
                <a:solidFill>
                  <a:srgbClr val="0000CC"/>
                </a:solidFill>
                <a:effectLst>
                  <a:innerShdw blurRad="63500" dist="50800">
                    <a:prstClr val="black">
                      <a:alpha val="50000"/>
                    </a:prstClr>
                  </a:innerShdw>
                </a:effectLst>
                <a:latin typeface="IrisUPC" pitchFamily="34" charset="-34"/>
                <a:cs typeface="IrisUPC" pitchFamily="34" charset="-34"/>
              </a:rPr>
              <a:t>ให้ถูกต้อง  ตามที่กำหนดสำหรับแต่ละหลักเกณฑ์การคำนวณราคากลางงานก่อสร้าง  ดังนี้</a:t>
            </a:r>
            <a:endParaRPr lang="en-US" sz="2400" b="1" dirty="0">
              <a:solidFill>
                <a:srgbClr val="0000CC"/>
              </a:solidFill>
              <a:effectLst>
                <a:innerShdw blurRad="63500" dist="50800">
                  <a:prstClr val="black">
                    <a:alpha val="50000"/>
                  </a:prstClr>
                </a:innerShdw>
              </a:effectLst>
              <a:latin typeface="IrisUPC" pitchFamily="34" charset="-34"/>
              <a:cs typeface="IrisUPC" pitchFamily="34" charset="-34"/>
            </a:endParaRPr>
          </a:p>
          <a:p>
            <a:r>
              <a:rPr lang="th-TH" sz="2400" b="1" dirty="0">
                <a:solidFill>
                  <a:srgbClr val="0000CC"/>
                </a:solidFill>
                <a:effectLst>
                  <a:innerShdw blurRad="63500" dist="50800">
                    <a:prstClr val="black">
                      <a:alpha val="50000"/>
                    </a:prstClr>
                  </a:innerShdw>
                </a:effectLst>
                <a:latin typeface="IrisUPC" pitchFamily="34" charset="-34"/>
                <a:cs typeface="IrisUPC" pitchFamily="34" charset="-34"/>
              </a:rPr>
              <a:t>	</a:t>
            </a:r>
            <a:r>
              <a:rPr lang="th-TH" sz="2400" b="1" dirty="0">
                <a:solidFill>
                  <a:schemeClr val="accent6">
                    <a:lumMod val="50000"/>
                  </a:schemeClr>
                </a:solidFill>
                <a:effectLst>
                  <a:innerShdw blurRad="63500" dist="50800">
                    <a:prstClr val="black">
                      <a:alpha val="50000"/>
                    </a:prstClr>
                  </a:innerShdw>
                </a:effectLst>
                <a:latin typeface="EucrosiaUPC" pitchFamily="18" charset="-34"/>
                <a:cs typeface="EucrosiaUPC" pitchFamily="18" charset="-34"/>
              </a:rPr>
              <a:t>1.  </a:t>
            </a:r>
            <a:r>
              <a:rPr lang="th-TH" sz="2400" b="1" dirty="0">
                <a:solidFill>
                  <a:schemeClr val="accent6">
                    <a:lumMod val="50000"/>
                  </a:schemeClr>
                </a:solidFill>
                <a:effectLst>
                  <a:innerShdw blurRad="63500" dist="50800">
                    <a:prstClr val="black">
                      <a:alpha val="50000"/>
                    </a:prstClr>
                  </a:innerShdw>
                </a:effectLst>
                <a:latin typeface="IrisUPC" pitchFamily="34" charset="-34"/>
                <a:cs typeface="IrisUPC" pitchFamily="34" charset="-34"/>
              </a:rPr>
              <a:t>งานก่อสร้างที่อยู่ในกลุ่มงานก่อสร้างอาคาร </a:t>
            </a:r>
            <a:r>
              <a:rPr lang="th-TH" sz="2400" b="1" dirty="0">
                <a:solidFill>
                  <a:srgbClr val="0000CC"/>
                </a:solidFill>
                <a:effectLst>
                  <a:innerShdw blurRad="63500" dist="50800">
                    <a:prstClr val="black">
                      <a:alpha val="50000"/>
                    </a:prstClr>
                  </a:innerShdw>
                </a:effectLst>
                <a:latin typeface="IrisUPC" pitchFamily="34" charset="-34"/>
                <a:cs typeface="IrisUPC" pitchFamily="34" charset="-34"/>
              </a:rPr>
              <a:t> ให้ใช้หลักเกณฑ์การคำนวณราคากลางงานก่อสร้างอาคาร</a:t>
            </a:r>
            <a:endParaRPr lang="en-US" sz="2400" b="1" dirty="0">
              <a:solidFill>
                <a:srgbClr val="0000CC"/>
              </a:solidFill>
              <a:effectLst>
                <a:innerShdw blurRad="63500" dist="50800">
                  <a:prstClr val="black">
                    <a:alpha val="50000"/>
                  </a:prstClr>
                </a:innerShdw>
              </a:effectLst>
              <a:latin typeface="IrisUPC" pitchFamily="34" charset="-34"/>
              <a:cs typeface="IrisUPC" pitchFamily="34" charset="-34"/>
            </a:endParaRPr>
          </a:p>
          <a:p>
            <a:r>
              <a:rPr lang="th-TH" sz="2400" b="1" dirty="0">
                <a:solidFill>
                  <a:srgbClr val="0000CC"/>
                </a:solidFill>
                <a:effectLst>
                  <a:innerShdw blurRad="63500" dist="50800">
                    <a:prstClr val="black">
                      <a:alpha val="50000"/>
                    </a:prstClr>
                  </a:innerShdw>
                </a:effectLst>
                <a:latin typeface="IrisUPC" pitchFamily="34" charset="-34"/>
                <a:cs typeface="IrisUPC" pitchFamily="34" charset="-34"/>
              </a:rPr>
              <a:t>	</a:t>
            </a:r>
            <a:r>
              <a:rPr lang="th-TH" sz="2400" b="1" dirty="0">
                <a:solidFill>
                  <a:schemeClr val="accent6">
                    <a:lumMod val="50000"/>
                  </a:schemeClr>
                </a:solidFill>
                <a:effectLst>
                  <a:innerShdw blurRad="63500" dist="50800">
                    <a:prstClr val="black">
                      <a:alpha val="50000"/>
                    </a:prstClr>
                  </a:innerShdw>
                </a:effectLst>
                <a:latin typeface="EucrosiaUPC" pitchFamily="18" charset="-34"/>
                <a:cs typeface="EucrosiaUPC" pitchFamily="18" charset="-34"/>
              </a:rPr>
              <a:t>2.  </a:t>
            </a:r>
            <a:r>
              <a:rPr lang="th-TH" sz="2400" b="1" dirty="0">
                <a:solidFill>
                  <a:schemeClr val="accent6">
                    <a:lumMod val="50000"/>
                  </a:schemeClr>
                </a:solidFill>
                <a:effectLst>
                  <a:innerShdw blurRad="63500" dist="50800">
                    <a:prstClr val="black">
                      <a:alpha val="50000"/>
                    </a:prstClr>
                  </a:innerShdw>
                </a:effectLst>
                <a:latin typeface="IrisUPC" pitchFamily="34" charset="-34"/>
                <a:cs typeface="IrisUPC" pitchFamily="34" charset="-34"/>
              </a:rPr>
              <a:t>งานก่อสร้างที่อยู่ในกลุ่มงานก่อสร้างทาง </a:t>
            </a:r>
            <a:r>
              <a:rPr lang="th-TH" sz="2400" b="1" dirty="0">
                <a:solidFill>
                  <a:srgbClr val="0000CC"/>
                </a:solidFill>
                <a:effectLst>
                  <a:innerShdw blurRad="63500" dist="50800">
                    <a:prstClr val="black">
                      <a:alpha val="50000"/>
                    </a:prstClr>
                  </a:innerShdw>
                </a:effectLst>
                <a:latin typeface="IrisUPC" pitchFamily="34" charset="-34"/>
                <a:cs typeface="IrisUPC" pitchFamily="34" charset="-34"/>
              </a:rPr>
              <a:t>    ให้ใช้หลักเกณฑ์การคำนวณราคากลางงานก่อสร้างทาง  สะพาน  และท่อเหลี่ยม</a:t>
            </a:r>
            <a:endParaRPr lang="en-US" sz="2400" b="1" dirty="0">
              <a:solidFill>
                <a:srgbClr val="0000CC"/>
              </a:solidFill>
              <a:effectLst>
                <a:innerShdw blurRad="63500" dist="50800">
                  <a:prstClr val="black">
                    <a:alpha val="50000"/>
                  </a:prstClr>
                </a:innerShdw>
              </a:effectLst>
              <a:latin typeface="IrisUPC" pitchFamily="34" charset="-34"/>
              <a:cs typeface="IrisUPC" pitchFamily="34" charset="-34"/>
            </a:endParaRPr>
          </a:p>
          <a:p>
            <a:r>
              <a:rPr lang="th-TH" sz="2400" b="1" dirty="0">
                <a:solidFill>
                  <a:srgbClr val="0000CC"/>
                </a:solidFill>
                <a:effectLst>
                  <a:innerShdw blurRad="63500" dist="50800">
                    <a:prstClr val="black">
                      <a:alpha val="50000"/>
                    </a:prstClr>
                  </a:innerShdw>
                </a:effectLst>
                <a:latin typeface="IrisUPC" pitchFamily="34" charset="-34"/>
                <a:cs typeface="IrisUPC" pitchFamily="34" charset="-34"/>
              </a:rPr>
              <a:t>	</a:t>
            </a:r>
            <a:r>
              <a:rPr lang="th-TH" sz="2400" b="1" dirty="0">
                <a:solidFill>
                  <a:schemeClr val="accent6">
                    <a:lumMod val="50000"/>
                  </a:schemeClr>
                </a:solidFill>
                <a:effectLst>
                  <a:innerShdw blurRad="63500" dist="50800">
                    <a:prstClr val="black">
                      <a:alpha val="50000"/>
                    </a:prstClr>
                  </a:innerShdw>
                </a:effectLst>
                <a:latin typeface="EucrosiaUPC" pitchFamily="18" charset="-34"/>
                <a:cs typeface="EucrosiaUPC" pitchFamily="18" charset="-34"/>
              </a:rPr>
              <a:t>3.  </a:t>
            </a:r>
            <a:r>
              <a:rPr lang="th-TH" sz="2400" b="1" dirty="0">
                <a:solidFill>
                  <a:schemeClr val="accent6">
                    <a:lumMod val="50000"/>
                  </a:schemeClr>
                </a:solidFill>
                <a:effectLst>
                  <a:innerShdw blurRad="63500" dist="50800">
                    <a:prstClr val="black">
                      <a:alpha val="50000"/>
                    </a:prstClr>
                  </a:innerShdw>
                </a:effectLst>
                <a:latin typeface="IrisUPC" pitchFamily="34" charset="-34"/>
                <a:cs typeface="IrisUPC" pitchFamily="34" charset="-34"/>
              </a:rPr>
              <a:t>งานก่อสร้างที่อยู่ในกลุ่มงานก่อสร้างสะพานและท่อเหลี่ยม </a:t>
            </a:r>
            <a:r>
              <a:rPr lang="th-TH" sz="2400" b="1" dirty="0">
                <a:solidFill>
                  <a:srgbClr val="0000CC"/>
                </a:solidFill>
                <a:effectLst>
                  <a:innerShdw blurRad="63500" dist="50800">
                    <a:prstClr val="black">
                      <a:alpha val="50000"/>
                    </a:prstClr>
                  </a:innerShdw>
                </a:effectLst>
                <a:latin typeface="IrisUPC" pitchFamily="34" charset="-34"/>
                <a:cs typeface="IrisUPC" pitchFamily="34" charset="-34"/>
              </a:rPr>
              <a:t>     ให้ใช้หลักเกณฑ์การคำนวณราคากลางงานก่อสร้างทาง  สะพาน  และท่อเหลี่ยม</a:t>
            </a:r>
            <a:endParaRPr lang="en-US" sz="2400" b="1" dirty="0">
              <a:solidFill>
                <a:srgbClr val="0000CC"/>
              </a:solidFill>
              <a:effectLst>
                <a:innerShdw blurRad="63500" dist="50800">
                  <a:prstClr val="black">
                    <a:alpha val="50000"/>
                  </a:prstClr>
                </a:innerShdw>
              </a:effectLst>
              <a:latin typeface="IrisUPC" pitchFamily="34" charset="-34"/>
              <a:cs typeface="IrisUPC" pitchFamily="34" charset="-34"/>
            </a:endParaRPr>
          </a:p>
          <a:p>
            <a:r>
              <a:rPr lang="th-TH" sz="2400" b="1" dirty="0">
                <a:solidFill>
                  <a:srgbClr val="0000CC"/>
                </a:solidFill>
                <a:effectLst>
                  <a:innerShdw blurRad="63500" dist="50800">
                    <a:prstClr val="black">
                      <a:alpha val="50000"/>
                    </a:prstClr>
                  </a:innerShdw>
                </a:effectLst>
                <a:latin typeface="IrisUPC" pitchFamily="34" charset="-34"/>
                <a:cs typeface="IrisUPC" pitchFamily="34" charset="-34"/>
              </a:rPr>
              <a:t>	</a:t>
            </a:r>
            <a:r>
              <a:rPr lang="th-TH" sz="2400" b="1" dirty="0">
                <a:solidFill>
                  <a:schemeClr val="accent6">
                    <a:lumMod val="50000"/>
                  </a:schemeClr>
                </a:solidFill>
                <a:effectLst>
                  <a:innerShdw blurRad="63500" dist="50800">
                    <a:prstClr val="black">
                      <a:alpha val="50000"/>
                    </a:prstClr>
                  </a:innerShdw>
                </a:effectLst>
                <a:latin typeface="EucrosiaUPC" pitchFamily="18" charset="-34"/>
                <a:cs typeface="EucrosiaUPC" pitchFamily="18" charset="-34"/>
              </a:rPr>
              <a:t>4.  </a:t>
            </a:r>
            <a:r>
              <a:rPr lang="th-TH" sz="2400" b="1" dirty="0">
                <a:solidFill>
                  <a:schemeClr val="accent6">
                    <a:lumMod val="50000"/>
                  </a:schemeClr>
                </a:solidFill>
                <a:effectLst>
                  <a:innerShdw blurRad="63500" dist="50800">
                    <a:prstClr val="black">
                      <a:alpha val="50000"/>
                    </a:prstClr>
                  </a:innerShdw>
                </a:effectLst>
                <a:latin typeface="IrisUPC" pitchFamily="34" charset="-34"/>
                <a:cs typeface="IrisUPC" pitchFamily="34" charset="-34"/>
              </a:rPr>
              <a:t>งานก่อสร้างที่อยู่ในกลุ่มงานก่อสร้างชลประทาน </a:t>
            </a:r>
            <a:r>
              <a:rPr lang="th-TH" sz="2400" b="1" dirty="0">
                <a:solidFill>
                  <a:srgbClr val="0000CC"/>
                </a:solidFill>
                <a:effectLst>
                  <a:innerShdw blurRad="63500" dist="50800">
                    <a:prstClr val="black">
                      <a:alpha val="50000"/>
                    </a:prstClr>
                  </a:innerShdw>
                </a:effectLst>
                <a:latin typeface="IrisUPC" pitchFamily="34" charset="-34"/>
                <a:cs typeface="IrisUPC" pitchFamily="34" charset="-34"/>
              </a:rPr>
              <a:t>  ให้ใช้หลักเกณฑ์การคำนวณราคากลางงานก่อสร้างชลประทาน</a:t>
            </a:r>
            <a:endParaRPr lang="en-US" sz="2400" b="1" dirty="0">
              <a:solidFill>
                <a:srgbClr val="0000CC"/>
              </a:solidFill>
              <a:effectLst>
                <a:innerShdw blurRad="63500" dist="50800">
                  <a:prstClr val="black">
                    <a:alpha val="50000"/>
                  </a:prstClr>
                </a:innerShdw>
              </a:effectLst>
              <a:latin typeface="IrisUPC" pitchFamily="34" charset="-34"/>
              <a:cs typeface="IrisUPC" pitchFamily="34" charset="-34"/>
            </a:endParaRPr>
          </a:p>
        </p:txBody>
      </p:sp>
      <p:sp>
        <p:nvSpPr>
          <p:cNvPr id="5" name="TextBox 4"/>
          <p:cNvSpPr txBox="1"/>
          <p:nvPr/>
        </p:nvSpPr>
        <p:spPr>
          <a:xfrm>
            <a:off x="3131840" y="1012666"/>
            <a:ext cx="2885726" cy="461665"/>
          </a:xfrm>
          <a:prstGeom prst="rect">
            <a:avLst/>
          </a:prstGeom>
          <a:noFill/>
        </p:spPr>
        <p:txBody>
          <a:bodyPr wrap="none" rtlCol="0">
            <a:spAutoFit/>
          </a:bodyPr>
          <a:lstStyle/>
          <a:p>
            <a:r>
              <a:rPr lang="th-TH" sz="2400" b="1" dirty="0">
                <a:solidFill>
                  <a:schemeClr val="accent6">
                    <a:lumMod val="50000"/>
                  </a:schemeClr>
                </a:solidFill>
                <a:latin typeface="EucrosiaUPC" pitchFamily="18" charset="-34"/>
                <a:cs typeface="EucrosiaUPC" pitchFamily="18" charset="-34"/>
              </a:rPr>
              <a:t>(</a:t>
            </a:r>
            <a:r>
              <a:rPr lang="th-TH" sz="2400" b="1" dirty="0">
                <a:solidFill>
                  <a:schemeClr val="accent6">
                    <a:lumMod val="50000"/>
                  </a:schemeClr>
                </a:solidFill>
                <a:latin typeface="IrisUPC" pitchFamily="34" charset="-34"/>
                <a:cs typeface="IrisUPC" pitchFamily="34" charset="-34"/>
              </a:rPr>
              <a:t>แนวทางและวิธีปฏิบัติฯ ข้อ </a:t>
            </a:r>
            <a:r>
              <a:rPr lang="th-TH" sz="2400" b="1" dirty="0">
                <a:solidFill>
                  <a:schemeClr val="accent6">
                    <a:lumMod val="50000"/>
                  </a:schemeClr>
                </a:solidFill>
                <a:latin typeface="EucrosiaUPC" pitchFamily="18" charset="-34"/>
                <a:cs typeface="EucrosiaUPC" pitchFamily="18" charset="-34"/>
              </a:rPr>
              <a:t>5)</a:t>
            </a:r>
          </a:p>
        </p:txBody>
      </p:sp>
      <p:sp>
        <p:nvSpPr>
          <p:cNvPr id="6" name="TextBox 5"/>
          <p:cNvSpPr txBox="1"/>
          <p:nvPr/>
        </p:nvSpPr>
        <p:spPr>
          <a:xfrm>
            <a:off x="36212" y="243734"/>
            <a:ext cx="9036496" cy="881010"/>
          </a:xfrm>
          <a:prstGeom prst="rect">
            <a:avLst/>
          </a:prstGeom>
          <a:noFill/>
        </p:spPr>
        <p:txBody>
          <a:bodyPr wrap="square" rtlCol="0">
            <a:spAutoFit/>
          </a:bodyPr>
          <a:lstStyle/>
          <a:p>
            <a:pPr algn="ctr">
              <a:lnSpc>
                <a:spcPts val="3000"/>
              </a:lnSpc>
            </a:pPr>
            <a:r>
              <a:rPr lang="th-TH" sz="3200" b="1" dirty="0">
                <a:solidFill>
                  <a:srgbClr val="0000CC"/>
                </a:solidFill>
                <a:effectLst>
                  <a:innerShdw blurRad="63500" dist="50800">
                    <a:prstClr val="black">
                      <a:alpha val="50000"/>
                    </a:prstClr>
                  </a:innerShdw>
                </a:effectLst>
                <a:latin typeface="IrisUPC" pitchFamily="34" charset="-34"/>
                <a:cs typeface="IrisUPC" pitchFamily="34" charset="-34"/>
              </a:rPr>
              <a:t>ข้อกำหนดในการใช้หลักเกณฑ์การคำนวณราคากลางงานก่อสร้าง</a:t>
            </a:r>
          </a:p>
          <a:p>
            <a:pPr algn="ctr">
              <a:lnSpc>
                <a:spcPts val="3000"/>
              </a:lnSpc>
            </a:pPr>
            <a:r>
              <a:rPr lang="th-TH" sz="3200" b="1" dirty="0">
                <a:solidFill>
                  <a:srgbClr val="0000CC"/>
                </a:solidFill>
                <a:effectLst>
                  <a:innerShdw blurRad="63500" dist="50800">
                    <a:prstClr val="black">
                      <a:alpha val="50000"/>
                    </a:prstClr>
                  </a:innerShdw>
                </a:effectLst>
                <a:latin typeface="IrisUPC" pitchFamily="34" charset="-34"/>
                <a:cs typeface="IrisUPC" pitchFamily="34" charset="-34"/>
              </a:rPr>
              <a:t>แต่ละหลักเกณฑ์ฯ</a:t>
            </a:r>
          </a:p>
        </p:txBody>
      </p:sp>
      <p:pic>
        <p:nvPicPr>
          <p:cNvPr id="8" name="รูปภาพ 7"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
        <p:nvSpPr>
          <p:cNvPr id="7" name="ปุ่มปฏิบัติการ: กำหนดเอง 6">
            <a:hlinkClick r:id="rId3" action="ppaction://hlinksldjump" highlightClick="1"/>
          </p:cNvPr>
          <p:cNvSpPr/>
          <p:nvPr/>
        </p:nvSpPr>
        <p:spPr>
          <a:xfrm>
            <a:off x="8747594" y="6550552"/>
            <a:ext cx="45719" cy="46800"/>
          </a:xfrm>
          <a:prstGeom prst="actionButtonBlank">
            <a:avLst/>
          </a:prstGeom>
          <a:solidFill>
            <a:srgbClr val="FF00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9" name="ปุ่มปฏิบัติการ: กำหนดเอง 8">
            <a:hlinkClick r:id="rId4" action="ppaction://hlinksldjump" highlightClick="1"/>
          </p:cNvPr>
          <p:cNvSpPr/>
          <p:nvPr/>
        </p:nvSpPr>
        <p:spPr>
          <a:xfrm>
            <a:off x="9027761" y="6741270"/>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Tree>
    <p:extLst>
      <p:ext uri="{BB962C8B-B14F-4D97-AF65-F5344CB8AC3E}">
        <p14:creationId xmlns:p14="http://schemas.microsoft.com/office/powerpoint/2010/main" val="3120230822"/>
      </p:ext>
    </p:extLst>
  </p:cSld>
  <p:clrMapOvr>
    <a:masterClrMapping/>
  </p:clrMapOvr>
  <p:transition spd="slow">
    <p:wedge/>
  </p:transition>
</p:sld>
</file>

<file path=ppt/slides/slide34.xml><?xml version="1.0" encoding="utf-8"?>
<p:sld xmlns:a="http://schemas.openxmlformats.org/drawingml/2006/main" xmlns:r="http://schemas.openxmlformats.org/officeDocument/2006/relationships" xmlns:p="http://schemas.openxmlformats.org/presentationml/2006/main">
  <p:cSld>
    <p:bg>
      <p:bgPr>
        <a:pattFill prst="weave">
          <a:fgClr>
            <a:srgbClr val="E4F3F4"/>
          </a:fgClr>
          <a:bgClr>
            <a:schemeClr val="bg1"/>
          </a:bgClr>
        </a:pattFill>
        <a:effectLst/>
      </p:bgPr>
    </p:bg>
    <p:spTree>
      <p:nvGrpSpPr>
        <p:cNvPr id="1" name=""/>
        <p:cNvGrpSpPr/>
        <p:nvPr/>
      </p:nvGrpSpPr>
      <p:grpSpPr>
        <a:xfrm>
          <a:off x="0" y="0"/>
          <a:ext cx="0" cy="0"/>
          <a:chOff x="0" y="0"/>
          <a:chExt cx="0" cy="0"/>
        </a:xfrm>
      </p:grpSpPr>
      <p:sp>
        <p:nvSpPr>
          <p:cNvPr id="4" name="TextBox 3"/>
          <p:cNvSpPr txBox="1"/>
          <p:nvPr/>
        </p:nvSpPr>
        <p:spPr>
          <a:xfrm>
            <a:off x="207904" y="1268761"/>
            <a:ext cx="8756584" cy="5193150"/>
          </a:xfrm>
          <a:prstGeom prst="rect">
            <a:avLst/>
          </a:prstGeom>
          <a:pattFill prst="smConfetti">
            <a:fgClr>
              <a:srgbClr val="FFE1FF"/>
            </a:fgClr>
            <a:bgClr>
              <a:schemeClr val="bg1"/>
            </a:bgClr>
          </a:pattFill>
          <a:scene3d>
            <a:camera prst="orthographicFront"/>
            <a:lightRig rig="soft" dir="t"/>
          </a:scene3d>
          <a:sp3d contourW="12700">
            <a:bevelT w="25400" h="25400" prst="angle"/>
            <a:contourClr>
              <a:schemeClr val="accent6">
                <a:lumMod val="50000"/>
              </a:schemeClr>
            </a:contourClr>
          </a:sp3d>
        </p:spPr>
        <p:txBody>
          <a:bodyPr wrap="square" rtlCol="0" anchor="ctr" anchorCtr="0">
            <a:noAutofit/>
          </a:bodyPr>
          <a:lstStyle/>
          <a:p>
            <a:pPr>
              <a:lnSpc>
                <a:spcPts val="1600"/>
              </a:lnSpc>
            </a:pPr>
            <a:r>
              <a:rPr lang="th-TH" sz="1600" b="1" dirty="0">
                <a:solidFill>
                  <a:srgbClr val="0000CC"/>
                </a:solidFill>
                <a:latin typeface="IrisUPC" panose="020B0604020202020204" pitchFamily="34" charset="-34"/>
                <a:cs typeface="IrisUPC" panose="020B0604020202020204" pitchFamily="34" charset="-34"/>
              </a:rPr>
              <a:t>เพื่อให้การเลือกใช้หลักเกณฑ์การคำนวณราคากลางงานก่อสร้าง มีความชัดเจนและไม่มีปัญหาในทางปฏิบัติ   จึงกำหนดความหมายและขอบเขตของงานก่อสร้างสำหรับแต่ละกลุ่มไว้  เพื่อประกอบการพิจารณาเลือกใช้หลักเกณฑ์ฯ  ดังนี้</a:t>
            </a:r>
            <a:endParaRPr lang="en-US" sz="1600" b="1" dirty="0">
              <a:solidFill>
                <a:srgbClr val="0000CC"/>
              </a:solidFill>
              <a:latin typeface="IrisUPC" panose="020B0604020202020204" pitchFamily="34" charset="-34"/>
              <a:cs typeface="IrisUPC" panose="020B0604020202020204" pitchFamily="34" charset="-34"/>
            </a:endParaRPr>
          </a:p>
          <a:p>
            <a:pPr defTabSz="896938">
              <a:lnSpc>
                <a:spcPts val="1600"/>
              </a:lnSpc>
            </a:pPr>
            <a:r>
              <a:rPr lang="en-US" sz="1600" b="1" dirty="0">
                <a:solidFill>
                  <a:srgbClr val="0000CC"/>
                </a:solidFill>
                <a:latin typeface="IrisUPC" panose="020B0604020202020204" pitchFamily="34" charset="-34"/>
                <a:cs typeface="IrisUPC" panose="020B0604020202020204" pitchFamily="34" charset="-34"/>
              </a:rPr>
              <a:t> </a:t>
            </a:r>
            <a:r>
              <a:rPr lang="th-TH" sz="1600" b="1" dirty="0">
                <a:solidFill>
                  <a:srgbClr val="0000CC"/>
                </a:solidFill>
                <a:latin typeface="IrisUPC" panose="020B0604020202020204" pitchFamily="34" charset="-34"/>
                <a:cs typeface="IrisUPC" panose="020B0604020202020204" pitchFamily="34" charset="-34"/>
              </a:rPr>
              <a:t>	</a:t>
            </a:r>
            <a:r>
              <a:rPr lang="th-TH" sz="1800" b="1" dirty="0">
                <a:solidFill>
                  <a:srgbClr val="993366"/>
                </a:solidFill>
                <a:latin typeface="IrisUPC" panose="020B0604020202020204" pitchFamily="34" charset="-34"/>
                <a:cs typeface="IrisUPC" panose="020B0604020202020204" pitchFamily="34" charset="-34"/>
              </a:rPr>
              <a:t>งานก่อสร้างอาคาร</a:t>
            </a:r>
            <a:r>
              <a:rPr lang="th-TH" sz="1600" b="1" dirty="0">
                <a:solidFill>
                  <a:srgbClr val="0000CC"/>
                </a:solidFill>
                <a:latin typeface="IrisUPC" panose="020B0604020202020204" pitchFamily="34" charset="-34"/>
                <a:cs typeface="IrisUPC" panose="020B0604020202020204" pitchFamily="34" charset="-34"/>
              </a:rPr>
              <a:t>   หมายถึง  งานก่อสร้างใหม่  งานปรับปรุง  งานซ่อมแซม  งานรื้อถอน    และหรืองานต่อเติมอาคาร  บ้าน  เรือน  โรง  ร้าน  แพ  เรือหรือพาหนะสำหรับขนส่งข้ามฟาก  ท่าเทียบเรือ  ตึกแถว  ร้านค้า โรงเรือน โรงเรียน โรงพยาบาล  โรงงาน โรงภาพยนตร์  ศูนย์การค้า  คลังสินค้า  อาคารสำนักงาน  อาคารที่ทำการ  อาคารชุดพักอาศัย  ศาลาที่พัก   วัด   พระอุโบสถ  หอระฆัง  กุฏิพระ  มัสยิด  สุเหร่า  อนุสาวรีย์   หอสูง   หอประชุม  ห้องสมุด  ตลาด  อู่เรือ คานเรือ ท่าน้ำ ท่าจอดเรือ  สถานีนำร่อง  สถานีขนส่งฯ  หรือสิ่งก่อสร้างอื่นที่มีลักษณะ  รูปแบบ  และหรือโครงสร้างคล้ายกับสิ่งก่อสร้างดังกล่าวซึ่งบุคคลอาจเข้าอยู่และหรือเข้าไปใช้สอยได้  </a:t>
            </a:r>
            <a:r>
              <a:rPr lang="th-TH" sz="1600" b="1" dirty="0">
                <a:solidFill>
                  <a:srgbClr val="993366"/>
                </a:solidFill>
                <a:latin typeface="IrisUPC" panose="020B0604020202020204" pitchFamily="34" charset="-34"/>
                <a:cs typeface="IrisUPC" panose="020B0604020202020204" pitchFamily="34" charset="-34"/>
              </a:rPr>
              <a:t> และให้หมายความรวมถึง งานก่อสร้างใหม่ งานปรับปรุง งานซ่อมแซม  งานรื้อถอน และ/หรืองานต่อเติมสิ่งก่อสร้าง  ดังต่อไปนี้ด้วย</a:t>
            </a:r>
            <a:endParaRPr lang="en-US" sz="1600" b="1" dirty="0">
              <a:solidFill>
                <a:srgbClr val="993366"/>
              </a:solidFill>
              <a:latin typeface="IrisUPC" panose="020B0604020202020204" pitchFamily="34" charset="-34"/>
              <a:cs typeface="IrisUPC" panose="020B0604020202020204" pitchFamily="34" charset="-34"/>
            </a:endParaRPr>
          </a:p>
          <a:p>
            <a:pPr>
              <a:lnSpc>
                <a:spcPts val="1600"/>
              </a:lnSpc>
            </a:pPr>
            <a:r>
              <a:rPr lang="th-TH" sz="1600" b="1" dirty="0">
                <a:solidFill>
                  <a:srgbClr val="0000CC"/>
                </a:solidFill>
                <a:latin typeface="IrisUPC" panose="020B0604020202020204" pitchFamily="34" charset="-34"/>
                <a:cs typeface="IrisUPC" panose="020B0604020202020204" pitchFamily="34" charset="-34"/>
              </a:rPr>
              <a:t>	</a:t>
            </a:r>
            <a:r>
              <a:rPr lang="th-TH" sz="1600" b="1" dirty="0">
                <a:solidFill>
                  <a:srgbClr val="0000CC"/>
                </a:solidFill>
                <a:latin typeface="EucrosiaUPC" panose="02020603050405020304" pitchFamily="18" charset="-34"/>
                <a:cs typeface="EucrosiaUPC" panose="02020603050405020304" pitchFamily="18" charset="-34"/>
              </a:rPr>
              <a:t>(1)</a:t>
            </a:r>
            <a:r>
              <a:rPr lang="th-TH" sz="1600" b="1" dirty="0">
                <a:solidFill>
                  <a:srgbClr val="0000CC"/>
                </a:solidFill>
                <a:latin typeface="IrisUPC" panose="020B0604020202020204" pitchFamily="34" charset="-34"/>
                <a:cs typeface="IrisUPC" panose="020B0604020202020204" pitchFamily="34" charset="-34"/>
              </a:rPr>
              <a:t>  อัฒจันทร์หรือสิ่งก่อสร้างอย่างอื่นที่มีวัตถุประสงค์เพื่อใช้เป็นที่เล่นกีฬาและหรือออกกำลังกาย   เช่น   สนามกีฬา  สนามฟุตบอล  ลู่กีฬา  สนามเทนนิส   สนามบาสเกตบอล  สนามแบดมินตัน   สระว่ายน้ำ  เป็นต้น</a:t>
            </a:r>
            <a:endParaRPr lang="en-US" sz="1600" b="1" dirty="0">
              <a:solidFill>
                <a:srgbClr val="0000CC"/>
              </a:solidFill>
              <a:latin typeface="IrisUPC" panose="020B0604020202020204" pitchFamily="34" charset="-34"/>
              <a:cs typeface="IrisUPC" panose="020B0604020202020204" pitchFamily="34" charset="-34"/>
            </a:endParaRPr>
          </a:p>
          <a:p>
            <a:pPr>
              <a:lnSpc>
                <a:spcPts val="1600"/>
              </a:lnSpc>
            </a:pPr>
            <a:r>
              <a:rPr lang="th-TH" sz="1600" b="1" dirty="0">
                <a:solidFill>
                  <a:srgbClr val="0000CC"/>
                </a:solidFill>
                <a:latin typeface="IrisUPC" panose="020B0604020202020204" pitchFamily="34" charset="-34"/>
                <a:cs typeface="IrisUPC" panose="020B0604020202020204" pitchFamily="34" charset="-34"/>
              </a:rPr>
              <a:t>	</a:t>
            </a:r>
            <a:r>
              <a:rPr lang="th-TH" sz="1600" b="1" dirty="0">
                <a:solidFill>
                  <a:srgbClr val="0000CC"/>
                </a:solidFill>
                <a:latin typeface="EucrosiaUPC" panose="02020603050405020304" pitchFamily="18" charset="-34"/>
                <a:cs typeface="EucrosiaUPC" panose="02020603050405020304" pitchFamily="18" charset="-34"/>
              </a:rPr>
              <a:t>(2)</a:t>
            </a:r>
            <a:r>
              <a:rPr lang="th-TH" sz="1600" b="1" dirty="0">
                <a:solidFill>
                  <a:srgbClr val="0000CC"/>
                </a:solidFill>
                <a:latin typeface="IrisUPC" panose="020B0604020202020204" pitchFamily="34" charset="-34"/>
                <a:cs typeface="IrisUPC" panose="020B0604020202020204" pitchFamily="34" charset="-34"/>
              </a:rPr>
              <a:t>  ป้ายและหรือสิ่งที่สร้างขึ้นสำหรับติดหรือตั้ง  เพื่อการประชาสัมพันธ์หรือเพื่อการโฆษณา</a:t>
            </a:r>
            <a:endParaRPr lang="en-US" sz="1600" b="1" dirty="0">
              <a:solidFill>
                <a:srgbClr val="0000CC"/>
              </a:solidFill>
              <a:latin typeface="IrisUPC" panose="020B0604020202020204" pitchFamily="34" charset="-34"/>
              <a:cs typeface="IrisUPC" panose="020B0604020202020204" pitchFamily="34" charset="-34"/>
            </a:endParaRPr>
          </a:p>
          <a:p>
            <a:pPr>
              <a:lnSpc>
                <a:spcPts val="1600"/>
              </a:lnSpc>
            </a:pPr>
            <a:r>
              <a:rPr lang="th-TH" sz="1600" b="1" dirty="0">
                <a:solidFill>
                  <a:srgbClr val="0000CC"/>
                </a:solidFill>
                <a:latin typeface="IrisUPC" panose="020B0604020202020204" pitchFamily="34" charset="-34"/>
                <a:cs typeface="IrisUPC" panose="020B0604020202020204" pitchFamily="34" charset="-34"/>
              </a:rPr>
              <a:t>	</a:t>
            </a:r>
            <a:r>
              <a:rPr lang="th-TH" sz="1600" b="1" dirty="0">
                <a:solidFill>
                  <a:srgbClr val="0000CC"/>
                </a:solidFill>
                <a:latin typeface="EucrosiaUPC" panose="02020603050405020304" pitchFamily="18" charset="-34"/>
                <a:cs typeface="EucrosiaUPC" panose="02020603050405020304" pitchFamily="18" charset="-34"/>
              </a:rPr>
              <a:t>(3)</a:t>
            </a:r>
            <a:r>
              <a:rPr lang="th-TH" sz="1600" b="1" dirty="0">
                <a:solidFill>
                  <a:srgbClr val="0000CC"/>
                </a:solidFill>
                <a:latin typeface="IrisUPC" panose="020B0604020202020204" pitchFamily="34" charset="-34"/>
                <a:cs typeface="IrisUPC" panose="020B0604020202020204" pitchFamily="34" charset="-34"/>
              </a:rPr>
              <a:t>  ถนน   ทางเท้า   พื้นที่  หรือสิ่งที่สร้างขึ้นเพื่อใช้เป็นที่จอดรถ  ที่กลับรถ  พื้นลานคอนกรีต  และหรือทางเข้าออกของรถ  ภายในบริเวณซึ่งเป็นส่วนประกอบ  หรือเกี่ยวเนื่อง  และหรืออยู่ภายในบริเวณอาคาร หรือสวนสาธารณะ</a:t>
            </a:r>
            <a:endParaRPr lang="en-US" sz="1600" b="1" dirty="0">
              <a:solidFill>
                <a:srgbClr val="0000CC"/>
              </a:solidFill>
              <a:latin typeface="IrisUPC" panose="020B0604020202020204" pitchFamily="34" charset="-34"/>
              <a:cs typeface="IrisUPC" panose="020B0604020202020204" pitchFamily="34" charset="-34"/>
            </a:endParaRPr>
          </a:p>
          <a:p>
            <a:pPr>
              <a:lnSpc>
                <a:spcPts val="1600"/>
              </a:lnSpc>
            </a:pPr>
            <a:r>
              <a:rPr lang="en-US" sz="1600" b="1" dirty="0">
                <a:solidFill>
                  <a:srgbClr val="0000CC"/>
                </a:solidFill>
                <a:latin typeface="IrisUPC" panose="020B0604020202020204" pitchFamily="34" charset="-34"/>
                <a:cs typeface="IrisUPC" panose="020B0604020202020204" pitchFamily="34" charset="-34"/>
              </a:rPr>
              <a:t>	</a:t>
            </a:r>
            <a:r>
              <a:rPr lang="th-TH" sz="1600" b="1" dirty="0">
                <a:solidFill>
                  <a:srgbClr val="0000CC"/>
                </a:solidFill>
                <a:latin typeface="EucrosiaUPC" panose="02020603050405020304" pitchFamily="18" charset="-34"/>
                <a:cs typeface="EucrosiaUPC" panose="02020603050405020304" pitchFamily="18" charset="-34"/>
              </a:rPr>
              <a:t>(4)</a:t>
            </a:r>
            <a:r>
              <a:rPr lang="th-TH" sz="1600" b="1" dirty="0">
                <a:solidFill>
                  <a:srgbClr val="0000CC"/>
                </a:solidFill>
                <a:latin typeface="IrisUPC" panose="020B0604020202020204" pitchFamily="34" charset="-34"/>
                <a:cs typeface="IrisUPC" panose="020B0604020202020204" pitchFamily="34" charset="-34"/>
              </a:rPr>
              <a:t>  รางระบายน้ำ  ท่อระบายน้ำ  บ่อพัก  บ่อบำบัดน้ำเสีย  บ่อเกรอะบ่อซึม  บ่อเก็บน้ำ  หรือถังพักน้ำ  งานระบบประปา  งานปักเสาพาดสาย  ระบบไฟฟ้าแสงสว่าง   ภายในบริเวณอาคาร  หรือสวนสาธารณะ</a:t>
            </a:r>
            <a:endParaRPr lang="en-US" sz="1600" b="1" dirty="0">
              <a:solidFill>
                <a:srgbClr val="0000CC"/>
              </a:solidFill>
              <a:latin typeface="IrisUPC" panose="020B0604020202020204" pitchFamily="34" charset="-34"/>
              <a:cs typeface="IrisUPC" panose="020B0604020202020204" pitchFamily="34" charset="-34"/>
            </a:endParaRPr>
          </a:p>
          <a:p>
            <a:pPr>
              <a:lnSpc>
                <a:spcPts val="1600"/>
              </a:lnSpc>
            </a:pPr>
            <a:r>
              <a:rPr lang="th-TH" sz="1600" b="1" dirty="0">
                <a:solidFill>
                  <a:srgbClr val="0000CC"/>
                </a:solidFill>
                <a:latin typeface="IrisUPC" panose="020B0604020202020204" pitchFamily="34" charset="-34"/>
                <a:cs typeface="IrisUPC" panose="020B0604020202020204" pitchFamily="34" charset="-34"/>
              </a:rPr>
              <a:t>	</a:t>
            </a:r>
            <a:r>
              <a:rPr lang="th-TH" sz="1600" b="1" dirty="0">
                <a:solidFill>
                  <a:srgbClr val="0000CC"/>
                </a:solidFill>
                <a:latin typeface="EucrosiaUPC" panose="02020603050405020304" pitchFamily="18" charset="-34"/>
                <a:cs typeface="EucrosiaUPC" panose="02020603050405020304" pitchFamily="18" charset="-34"/>
              </a:rPr>
              <a:t>(5)</a:t>
            </a:r>
            <a:r>
              <a:rPr lang="th-TH" sz="1600" b="1" dirty="0">
                <a:solidFill>
                  <a:srgbClr val="0000CC"/>
                </a:solidFill>
                <a:latin typeface="IrisUPC" panose="020B0604020202020204" pitchFamily="34" charset="-34"/>
                <a:cs typeface="IrisUPC" panose="020B0604020202020204" pitchFamily="34" charset="-34"/>
              </a:rPr>
              <a:t>  สระน้ำ  น้ำพุ  เขื่อนกันดิน  สะพานข้ามคู/คลอง  ทางเดิน  งานปลูกต้นไม้  งานประติมากรรม  งานปลูกหญ้า  และหรืองานจัดสวน  ภายในบริเวณอาคาร  หรือสวนสาธารณะ</a:t>
            </a:r>
            <a:endParaRPr lang="en-US" sz="1600" b="1" dirty="0">
              <a:solidFill>
                <a:srgbClr val="0000CC"/>
              </a:solidFill>
              <a:latin typeface="IrisUPC" panose="020B0604020202020204" pitchFamily="34" charset="-34"/>
              <a:cs typeface="IrisUPC" panose="020B0604020202020204" pitchFamily="34" charset="-34"/>
            </a:endParaRPr>
          </a:p>
          <a:p>
            <a:pPr>
              <a:lnSpc>
                <a:spcPts val="1600"/>
              </a:lnSpc>
            </a:pPr>
            <a:r>
              <a:rPr lang="th-TH" sz="1600" b="1" dirty="0">
                <a:solidFill>
                  <a:srgbClr val="0000CC"/>
                </a:solidFill>
                <a:latin typeface="IrisUPC" panose="020B0604020202020204" pitchFamily="34" charset="-34"/>
                <a:cs typeface="IrisUPC" panose="020B0604020202020204" pitchFamily="34" charset="-34"/>
              </a:rPr>
              <a:t>	</a:t>
            </a:r>
            <a:r>
              <a:rPr lang="th-TH" sz="1600" b="1" dirty="0">
                <a:solidFill>
                  <a:srgbClr val="0000CC"/>
                </a:solidFill>
                <a:latin typeface="EucrosiaUPC" panose="02020603050405020304" pitchFamily="18" charset="-34"/>
                <a:cs typeface="EucrosiaUPC" panose="02020603050405020304" pitchFamily="18" charset="-34"/>
              </a:rPr>
              <a:t>(6)</a:t>
            </a:r>
            <a:r>
              <a:rPr lang="th-TH" sz="1600" b="1" dirty="0">
                <a:solidFill>
                  <a:srgbClr val="0000CC"/>
                </a:solidFill>
                <a:latin typeface="IrisUPC" panose="020B0604020202020204" pitchFamily="34" charset="-34"/>
                <a:cs typeface="IrisUPC" panose="020B0604020202020204" pitchFamily="34" charset="-34"/>
              </a:rPr>
              <a:t>  เสาธง  รั้ว  กำแพง  ประตูรั้ว  และป้อมยาม  ภายในบริเวณอาคาร  หรือสวนสาธารณะ</a:t>
            </a:r>
            <a:endParaRPr lang="en-US" sz="1600" b="1" dirty="0">
              <a:solidFill>
                <a:srgbClr val="0000CC"/>
              </a:solidFill>
              <a:latin typeface="IrisUPC" panose="020B0604020202020204" pitchFamily="34" charset="-34"/>
              <a:cs typeface="IrisUPC" panose="020B0604020202020204" pitchFamily="34" charset="-34"/>
            </a:endParaRPr>
          </a:p>
          <a:p>
            <a:pPr>
              <a:lnSpc>
                <a:spcPts val="1600"/>
              </a:lnSpc>
            </a:pPr>
            <a:r>
              <a:rPr lang="th-TH" sz="1600" b="1" dirty="0">
                <a:solidFill>
                  <a:srgbClr val="0000CC"/>
                </a:solidFill>
                <a:latin typeface="IrisUPC" panose="020B0604020202020204" pitchFamily="34" charset="-34"/>
                <a:cs typeface="IrisUPC" panose="020B0604020202020204" pitchFamily="34" charset="-34"/>
              </a:rPr>
              <a:t>	</a:t>
            </a:r>
            <a:r>
              <a:rPr lang="th-TH" sz="1600" b="1" dirty="0">
                <a:solidFill>
                  <a:srgbClr val="0000CC"/>
                </a:solidFill>
                <a:latin typeface="EucrosiaUPC" panose="02020603050405020304" pitchFamily="18" charset="-34"/>
                <a:cs typeface="EucrosiaUPC" panose="02020603050405020304" pitchFamily="18" charset="-34"/>
              </a:rPr>
              <a:t>(7)</a:t>
            </a:r>
            <a:r>
              <a:rPr lang="th-TH" sz="1600" b="1" dirty="0">
                <a:solidFill>
                  <a:srgbClr val="0000CC"/>
                </a:solidFill>
                <a:latin typeface="IrisUPC" panose="020B0604020202020204" pitchFamily="34" charset="-34"/>
                <a:cs typeface="IrisUPC" panose="020B0604020202020204" pitchFamily="34" charset="-34"/>
              </a:rPr>
              <a:t>  งานตกแต่งภายในและหรืองานก่อสร้างอื่นใด  ซึ่งเป็นส่วนประกอบ หรือเกี่ยวเนื่อง และหรืออยู่ภายในบริเวณอาคาร  หรือสวนสาธารณะ</a:t>
            </a:r>
            <a:endParaRPr lang="en-US" sz="1600" b="1" dirty="0">
              <a:solidFill>
                <a:srgbClr val="0000CC"/>
              </a:solidFill>
              <a:latin typeface="IrisUPC" panose="020B0604020202020204" pitchFamily="34" charset="-34"/>
              <a:cs typeface="IrisUPC" panose="020B0604020202020204" pitchFamily="34" charset="-34"/>
            </a:endParaRPr>
          </a:p>
          <a:p>
            <a:pPr>
              <a:lnSpc>
                <a:spcPts val="1600"/>
              </a:lnSpc>
            </a:pPr>
            <a:r>
              <a:rPr lang="th-TH" sz="1600" b="1" dirty="0">
                <a:solidFill>
                  <a:srgbClr val="0000CC"/>
                </a:solidFill>
                <a:latin typeface="IrisUPC" panose="020B0604020202020204" pitchFamily="34" charset="-34"/>
                <a:cs typeface="IrisUPC" panose="020B0604020202020204" pitchFamily="34" charset="-34"/>
              </a:rPr>
              <a:t>	</a:t>
            </a:r>
            <a:r>
              <a:rPr lang="th-TH" sz="1600" b="1" dirty="0">
                <a:solidFill>
                  <a:srgbClr val="0000CC"/>
                </a:solidFill>
                <a:latin typeface="EucrosiaUPC" panose="02020603050405020304" pitchFamily="18" charset="-34"/>
                <a:cs typeface="EucrosiaUPC" panose="02020603050405020304" pitchFamily="18" charset="-34"/>
              </a:rPr>
              <a:t>(8)</a:t>
            </a:r>
            <a:r>
              <a:rPr lang="th-TH" sz="1600" b="1" dirty="0">
                <a:solidFill>
                  <a:srgbClr val="0000CC"/>
                </a:solidFill>
                <a:latin typeface="IrisUPC" panose="020B0604020202020204" pitchFamily="34" charset="-34"/>
                <a:cs typeface="IrisUPC" panose="020B0604020202020204" pitchFamily="34" charset="-34"/>
              </a:rPr>
              <a:t>  งานระบบปรับอากาศ  ระบายอากาศ  งานระบบลิฟต์และบันไดเลื่อน   งานระบบเครื่องกลและระบบพิเศษ</a:t>
            </a:r>
            <a:r>
              <a:rPr lang="th-TH" sz="1600" b="1" dirty="0" err="1">
                <a:solidFill>
                  <a:srgbClr val="0000CC"/>
                </a:solidFill>
                <a:latin typeface="IrisUPC" panose="020B0604020202020204" pitchFamily="34" charset="-34"/>
                <a:cs typeface="IrisUPC" panose="020B0604020202020204" pitchFamily="34" charset="-34"/>
              </a:rPr>
              <a:t>อื่นๆ</a:t>
            </a:r>
            <a:r>
              <a:rPr lang="th-TH" sz="1600" b="1" dirty="0">
                <a:solidFill>
                  <a:srgbClr val="0000CC"/>
                </a:solidFill>
                <a:latin typeface="IrisUPC" panose="020B0604020202020204" pitchFamily="34" charset="-34"/>
                <a:cs typeface="IrisUPC" panose="020B0604020202020204" pitchFamily="34" charset="-34"/>
              </a:rPr>
              <a:t> ที่เป็นส่วนประกอบและติดตั้งอยู่กับตัวอาคาร (</a:t>
            </a:r>
            <a:r>
              <a:rPr lang="en-US" sz="1600" b="1" dirty="0">
                <a:solidFill>
                  <a:srgbClr val="0000CC"/>
                </a:solidFill>
                <a:latin typeface="IrisUPC" panose="020B0604020202020204" pitchFamily="34" charset="-34"/>
                <a:cs typeface="IrisUPC" panose="020B0604020202020204" pitchFamily="34" charset="-34"/>
              </a:rPr>
              <a:t>Build in</a:t>
            </a:r>
            <a:r>
              <a:rPr lang="th-TH" sz="1600" b="1" dirty="0">
                <a:solidFill>
                  <a:srgbClr val="0000CC"/>
                </a:solidFill>
                <a:latin typeface="IrisUPC" panose="020B0604020202020204" pitchFamily="34" charset="-34"/>
                <a:cs typeface="IrisUPC" panose="020B0604020202020204" pitchFamily="34" charset="-34"/>
              </a:rPr>
              <a:t>)  หรือสิ่งก่อสร้างอื่นในกลุ่มงานก่อสร้างอาคาร</a:t>
            </a:r>
            <a:endParaRPr lang="en-US" sz="1600" b="1" dirty="0">
              <a:solidFill>
                <a:srgbClr val="0000CC"/>
              </a:solidFill>
              <a:latin typeface="IrisUPC" panose="020B0604020202020204" pitchFamily="34" charset="-34"/>
              <a:cs typeface="IrisUPC" panose="020B0604020202020204" pitchFamily="34" charset="-34"/>
            </a:endParaRPr>
          </a:p>
          <a:p>
            <a:pPr>
              <a:lnSpc>
                <a:spcPts val="1600"/>
              </a:lnSpc>
            </a:pPr>
            <a:r>
              <a:rPr lang="th-TH" sz="1600" b="1" dirty="0">
                <a:solidFill>
                  <a:srgbClr val="0000CC"/>
                </a:solidFill>
                <a:latin typeface="IrisUPC" panose="020B0604020202020204" pitchFamily="34" charset="-34"/>
                <a:cs typeface="IrisUPC" panose="020B0604020202020204" pitchFamily="34" charset="-34"/>
              </a:rPr>
              <a:t>	</a:t>
            </a:r>
            <a:r>
              <a:rPr lang="th-TH" sz="1600" b="1" dirty="0">
                <a:solidFill>
                  <a:srgbClr val="0000CC"/>
                </a:solidFill>
                <a:latin typeface="EucrosiaUPC" panose="02020603050405020304" pitchFamily="18" charset="-34"/>
                <a:cs typeface="EucrosiaUPC" panose="02020603050405020304" pitchFamily="18" charset="-34"/>
              </a:rPr>
              <a:t>(9)</a:t>
            </a:r>
            <a:r>
              <a:rPr lang="th-TH" sz="1600" b="1" dirty="0">
                <a:solidFill>
                  <a:srgbClr val="0000CC"/>
                </a:solidFill>
                <a:latin typeface="IrisUPC" panose="020B0604020202020204" pitchFamily="34" charset="-34"/>
                <a:cs typeface="IrisUPC" panose="020B0604020202020204" pitchFamily="34" charset="-34"/>
              </a:rPr>
              <a:t>  สิ่งก่อสร้างอื่น   ตามที่คณะกรรมการหรือคณะอนุกรรมการที่เกี่ยวข้องกับการกำหนดหลักเกณฑ์การคำนวณราคากลางงานก่อสร้าง หรือหน่วยงานที่คณะกรรมการหรือคณะอนุกรรมการที่เกี่ยวข้องกับการกำหนดหลักเกณฑ์การคำนวณราคากลางงานก่อสร้างมอบหมาย  กำหนด</a:t>
            </a:r>
            <a:endParaRPr lang="en-US" sz="1600" b="1" dirty="0">
              <a:solidFill>
                <a:srgbClr val="0000CC"/>
              </a:solidFill>
              <a:latin typeface="IrisUPC" panose="020B0604020202020204" pitchFamily="34" charset="-34"/>
              <a:cs typeface="IrisUPC" panose="020B0604020202020204" pitchFamily="34" charset="-34"/>
            </a:endParaRPr>
          </a:p>
        </p:txBody>
      </p:sp>
      <p:sp>
        <p:nvSpPr>
          <p:cNvPr id="5" name="TextBox 4"/>
          <p:cNvSpPr txBox="1"/>
          <p:nvPr/>
        </p:nvSpPr>
        <p:spPr>
          <a:xfrm>
            <a:off x="1546664" y="107579"/>
            <a:ext cx="6017994" cy="818686"/>
          </a:xfrm>
          <a:prstGeom prst="rect">
            <a:avLst/>
          </a:prstGeom>
          <a:noFill/>
        </p:spPr>
        <p:txBody>
          <a:bodyPr wrap="none" rtlCol="0">
            <a:spAutoFit/>
          </a:bodyPr>
          <a:lstStyle/>
          <a:p>
            <a:pPr algn="ctr">
              <a:lnSpc>
                <a:spcPct val="70000"/>
              </a:lnSpc>
            </a:pPr>
            <a:r>
              <a:rPr lang="th-TH" sz="3200" b="1" dirty="0">
                <a:solidFill>
                  <a:srgbClr val="0000CC"/>
                </a:solidFill>
                <a:effectLst>
                  <a:innerShdw blurRad="63500" dist="50800" dir="18900000">
                    <a:prstClr val="black">
                      <a:alpha val="50000"/>
                    </a:prstClr>
                  </a:innerShdw>
                </a:effectLst>
                <a:latin typeface="IrisUPC" pitchFamily="34" charset="-34"/>
                <a:cs typeface="IrisUPC" pitchFamily="34" charset="-34"/>
              </a:rPr>
              <a:t>ความหมายและขอบเขตของงานก่อสร้างแต่ละกลุ่ม</a:t>
            </a:r>
          </a:p>
          <a:p>
            <a:pPr algn="ctr">
              <a:lnSpc>
                <a:spcPct val="70000"/>
              </a:lnSpc>
            </a:pPr>
            <a:r>
              <a:rPr lang="th-TH" sz="3200" b="1" dirty="0">
                <a:solidFill>
                  <a:srgbClr val="0000CC"/>
                </a:solidFill>
                <a:effectLst>
                  <a:innerShdw blurRad="63500" dist="50800" dir="18900000">
                    <a:prstClr val="black">
                      <a:alpha val="50000"/>
                    </a:prstClr>
                  </a:innerShdw>
                </a:effectLst>
                <a:latin typeface="IrisUPC" pitchFamily="34" charset="-34"/>
                <a:cs typeface="IrisUPC" pitchFamily="34" charset="-34"/>
              </a:rPr>
              <a:t>เพื่อประกอบการเลือกใช้หลักเกณฑ์ฯ</a:t>
            </a:r>
          </a:p>
        </p:txBody>
      </p:sp>
      <p:sp>
        <p:nvSpPr>
          <p:cNvPr id="6" name="TextBox 5"/>
          <p:cNvSpPr txBox="1"/>
          <p:nvPr/>
        </p:nvSpPr>
        <p:spPr>
          <a:xfrm>
            <a:off x="3131840" y="728492"/>
            <a:ext cx="2874505" cy="461665"/>
          </a:xfrm>
          <a:prstGeom prst="rect">
            <a:avLst/>
          </a:prstGeom>
          <a:noFill/>
        </p:spPr>
        <p:txBody>
          <a:bodyPr wrap="none" rtlCol="0">
            <a:spAutoFit/>
          </a:bodyPr>
          <a:lstStyle/>
          <a:p>
            <a:r>
              <a:rPr lang="th-TH" sz="2400" b="1" dirty="0">
                <a:solidFill>
                  <a:schemeClr val="accent6">
                    <a:lumMod val="50000"/>
                  </a:schemeClr>
                </a:solidFill>
                <a:latin typeface="IrisUPC" pitchFamily="34" charset="-34"/>
                <a:cs typeface="IrisUPC" pitchFamily="34" charset="-34"/>
              </a:rPr>
              <a:t>(แนวทางและวิธีปฏิบัติฯ ข้อ</a:t>
            </a:r>
            <a:r>
              <a:rPr lang="th-TH" sz="2400" b="1" dirty="0">
                <a:solidFill>
                  <a:schemeClr val="accent6">
                    <a:lumMod val="50000"/>
                  </a:schemeClr>
                </a:solidFill>
                <a:latin typeface="EucrosiaUPC" pitchFamily="18" charset="-34"/>
                <a:cs typeface="EucrosiaUPC" pitchFamily="18" charset="-34"/>
              </a:rPr>
              <a:t> 6)</a:t>
            </a:r>
          </a:p>
        </p:txBody>
      </p:sp>
      <p:pic>
        <p:nvPicPr>
          <p:cNvPr id="8" name="รูปภาพ 7"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
        <p:nvSpPr>
          <p:cNvPr id="7" name="ลูกศรขวาท้ายขีด 6">
            <a:hlinkClick r:id="rId3" action="ppaction://hlinksldjump"/>
          </p:cNvPr>
          <p:cNvSpPr/>
          <p:nvPr/>
        </p:nvSpPr>
        <p:spPr bwMode="auto">
          <a:xfrm>
            <a:off x="8779703" y="6597701"/>
            <a:ext cx="144000" cy="108000"/>
          </a:xfrm>
          <a:prstGeom prst="stripedRightArrow">
            <a:avLst/>
          </a:prstGeom>
          <a:solidFill>
            <a:srgbClr val="92D050"/>
          </a:solid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69875" indent="-269875" algn="ctr"/>
            <a:endParaRPr lang="th-TH" sz="1600" dirty="0"/>
          </a:p>
        </p:txBody>
      </p:sp>
    </p:spTree>
    <p:extLst>
      <p:ext uri="{BB962C8B-B14F-4D97-AF65-F5344CB8AC3E}">
        <p14:creationId xmlns:p14="http://schemas.microsoft.com/office/powerpoint/2010/main" val="3931001650"/>
      </p:ext>
    </p:extLst>
  </p:cSld>
  <p:clrMapOvr>
    <a:masterClrMapping/>
  </p:clrMapOvr>
  <p:transition spd="slow">
    <p:wedge/>
  </p:transition>
</p:sld>
</file>

<file path=ppt/slides/slide35.xml><?xml version="1.0" encoding="utf-8"?>
<p:sld xmlns:a="http://schemas.openxmlformats.org/drawingml/2006/main" xmlns:r="http://schemas.openxmlformats.org/officeDocument/2006/relationships" xmlns:p="http://schemas.openxmlformats.org/presentationml/2006/main">
  <p:cSld>
    <p:bg>
      <p:bgPr>
        <a:pattFill prst="weave">
          <a:fgClr>
            <a:srgbClr val="E4F3F4"/>
          </a:fgClr>
          <a:bgClr>
            <a:schemeClr val="bg1"/>
          </a:bgClr>
        </a:pattFill>
        <a:effectLst/>
      </p:bgPr>
    </p:bg>
    <p:spTree>
      <p:nvGrpSpPr>
        <p:cNvPr id="1" name=""/>
        <p:cNvGrpSpPr/>
        <p:nvPr/>
      </p:nvGrpSpPr>
      <p:grpSpPr>
        <a:xfrm>
          <a:off x="0" y="0"/>
          <a:ext cx="0" cy="0"/>
          <a:chOff x="0" y="0"/>
          <a:chExt cx="0" cy="0"/>
        </a:xfrm>
      </p:grpSpPr>
      <p:sp>
        <p:nvSpPr>
          <p:cNvPr id="4" name="TextBox 3"/>
          <p:cNvSpPr txBox="1"/>
          <p:nvPr/>
        </p:nvSpPr>
        <p:spPr>
          <a:xfrm>
            <a:off x="287524" y="1556792"/>
            <a:ext cx="8604956" cy="4932831"/>
          </a:xfrm>
          <a:prstGeom prst="rect">
            <a:avLst/>
          </a:prstGeom>
          <a:pattFill prst="smConfetti">
            <a:fgClr>
              <a:srgbClr val="FFE1FF"/>
            </a:fgClr>
            <a:bgClr>
              <a:schemeClr val="bg1"/>
            </a:bgClr>
          </a:pattFill>
          <a:scene3d>
            <a:camera prst="orthographicFront"/>
            <a:lightRig rig="soft" dir="t"/>
          </a:scene3d>
          <a:sp3d contourW="12700">
            <a:bevelT w="31750" h="31750" prst="angle"/>
            <a:contourClr>
              <a:schemeClr val="accent6">
                <a:lumMod val="50000"/>
              </a:schemeClr>
            </a:contourClr>
          </a:sp3d>
        </p:spPr>
        <p:txBody>
          <a:bodyPr wrap="square" rtlCol="0" anchor="ctr" anchorCtr="0">
            <a:noAutofit/>
          </a:bodyPr>
          <a:lstStyle/>
          <a:p>
            <a:r>
              <a:rPr lang="en-US" sz="1600" b="1" dirty="0">
                <a:solidFill>
                  <a:srgbClr val="0000CC"/>
                </a:solidFill>
                <a:latin typeface="IrisUPC" panose="020B0604020202020204" pitchFamily="34" charset="-34"/>
                <a:cs typeface="IrisUPC" pitchFamily="34" charset="-34"/>
              </a:rPr>
              <a:t>	</a:t>
            </a:r>
            <a:r>
              <a:rPr lang="th-TH" sz="1800" b="1" dirty="0">
                <a:solidFill>
                  <a:srgbClr val="993366"/>
                </a:solidFill>
                <a:latin typeface="IrisUPC" panose="020B0604020202020204" pitchFamily="34" charset="-34"/>
                <a:cs typeface="IrisUPC" panose="020B0604020202020204" pitchFamily="34" charset="-34"/>
              </a:rPr>
              <a:t>งานก่อสร้างชลประทาน  </a:t>
            </a:r>
            <a:r>
              <a:rPr lang="th-TH" sz="1600" b="1" dirty="0">
                <a:solidFill>
                  <a:srgbClr val="0000CC"/>
                </a:solidFill>
                <a:latin typeface="IrisUPC" panose="020B0604020202020204" pitchFamily="34" charset="-34"/>
                <a:cs typeface="IrisUPC" panose="020B0604020202020204" pitchFamily="34" charset="-34"/>
              </a:rPr>
              <a:t> หมายถึง  การก่อสร้าง  ปรับปรุง  ซ่อมแซม  รื้อถอน  และหรือต่อเติมสิ่งก่อสร้าง   ที่เกี่ยวข้องกับการควบคุมน้ำเพื่อการชลประทานหรือเพื่อการอื่น   เช่น   การประมง  การเกษตรกรรม  การป้องกันน้ำเค็ม  การป้องกันน้ำท่วม  การผันน้ำ  การจัดรูปที่ดิน  และหรือเพื่อการผลิตกระแสไฟฟ้า เป็นต้น   โดยทำการก่อสร้างอาคารและหรือสิ่งก่อสร้าง</a:t>
            </a:r>
            <a:r>
              <a:rPr lang="th-TH" sz="1600" b="1" dirty="0" err="1">
                <a:solidFill>
                  <a:srgbClr val="0000CC"/>
                </a:solidFill>
                <a:latin typeface="IrisUPC" panose="020B0604020202020204" pitchFamily="34" charset="-34"/>
                <a:cs typeface="IrisUPC" panose="020B0604020202020204" pitchFamily="34" charset="-34"/>
              </a:rPr>
              <a:t>ต่างๆ</a:t>
            </a:r>
            <a:r>
              <a:rPr lang="th-TH" sz="1600" b="1" dirty="0">
                <a:solidFill>
                  <a:srgbClr val="0000CC"/>
                </a:solidFill>
                <a:latin typeface="IrisUPC" panose="020B0604020202020204" pitchFamily="34" charset="-34"/>
                <a:cs typeface="IrisUPC" panose="020B0604020202020204" pitchFamily="34" charset="-34"/>
              </a:rPr>
              <a:t>  เช่น  เขื่อนทดน้ำ  อาคารประกอบของเขื่อนทดน้ำ  เขื่อนเก็บกักน้ำ  อาคารประกอบของเขื่อนเก็บกักน้ำ  คลองส่งน้ำ  อาคารของคลองส่งน้ำ  คลองระบายน้ำ  คูส่งน้ำ  คูระบายน้ำ สถานีสูบน้ำ  เป็นต้น    และให้หมายความรวมถึงสิ่งก่อสร้างอื่นใดซึ่งมีลักษณะ  รูปแบบ  วัตถุประสงค์  หรือโครงสร้างคล้ายกับสิ่งก่อสร้างดังกล่าว หรือเป็นส่วน-ประกอบ และหรือเกี่ยวเนื่องกับสิ่งก่อสร้างดังกล่าวด้วย</a:t>
            </a:r>
            <a:endParaRPr lang="en-US" sz="1600" b="1" dirty="0">
              <a:solidFill>
                <a:srgbClr val="0000CC"/>
              </a:solidFill>
              <a:latin typeface="IrisUPC" panose="020B0604020202020204" pitchFamily="34" charset="-34"/>
              <a:cs typeface="IrisUPC" panose="020B0604020202020204" pitchFamily="34" charset="-34"/>
            </a:endParaRPr>
          </a:p>
          <a:p>
            <a:r>
              <a:rPr lang="en-US" sz="1600" b="1" dirty="0">
                <a:solidFill>
                  <a:srgbClr val="0000CC"/>
                </a:solidFill>
                <a:latin typeface="IrisUPC" panose="020B0604020202020204" pitchFamily="34" charset="-34"/>
                <a:cs typeface="IrisUPC" panose="020B0604020202020204" pitchFamily="34" charset="-34"/>
              </a:rPr>
              <a:t> </a:t>
            </a:r>
          </a:p>
          <a:p>
            <a:r>
              <a:rPr lang="th-TH" sz="1600" b="1" dirty="0">
                <a:solidFill>
                  <a:srgbClr val="0000CC"/>
                </a:solidFill>
                <a:latin typeface="IrisUPC" panose="020B0604020202020204" pitchFamily="34" charset="-34"/>
                <a:cs typeface="IrisUPC" panose="020B0604020202020204" pitchFamily="34" charset="-34"/>
              </a:rPr>
              <a:t>	</a:t>
            </a:r>
            <a:r>
              <a:rPr lang="th-TH" sz="1800" b="1" dirty="0">
                <a:solidFill>
                  <a:srgbClr val="993366"/>
                </a:solidFill>
                <a:latin typeface="IrisUPC" panose="020B0604020202020204" pitchFamily="34" charset="-34"/>
                <a:cs typeface="IrisUPC" panose="020B0604020202020204" pitchFamily="34" charset="-34"/>
              </a:rPr>
              <a:t>งานก่อสร้างทาง</a:t>
            </a:r>
            <a:r>
              <a:rPr lang="th-TH" sz="1600" b="1" dirty="0">
                <a:solidFill>
                  <a:srgbClr val="0000CC"/>
                </a:solidFill>
                <a:latin typeface="IrisUPC" panose="020B0604020202020204" pitchFamily="34" charset="-34"/>
                <a:cs typeface="IrisUPC" panose="020B0604020202020204" pitchFamily="34" charset="-34"/>
              </a:rPr>
              <a:t>  หมายถึง  การก่อสร้าง  การขยาย  การบูรณะ  และหรือการบำรุงรักษาทางหรือถนน    ซึ่งจัดไว้เพื่อประโยชน์ในการจราจรและการสาธารณะทางบก แต่ไม่รวมทางรถไฟ   ไม่ว่าในระดับพื้นดิน ใต้หรือเหนือพื้นดิน      และให้หมายความรวมถึงที่ดิน  พืช  พันธุ์ไม้</a:t>
            </a:r>
            <a:br>
              <a:rPr lang="th-TH" sz="1600" b="1" dirty="0">
                <a:solidFill>
                  <a:srgbClr val="0000CC"/>
                </a:solidFill>
                <a:latin typeface="IrisUPC" panose="020B0604020202020204" pitchFamily="34" charset="-34"/>
                <a:cs typeface="IrisUPC" panose="020B0604020202020204" pitchFamily="34" charset="-34"/>
              </a:rPr>
            </a:br>
            <a:r>
              <a:rPr lang="th-TH" sz="1600" b="1" dirty="0">
                <a:solidFill>
                  <a:srgbClr val="0000CC"/>
                </a:solidFill>
                <a:latin typeface="IrisUPC" panose="020B0604020202020204" pitchFamily="34" charset="-34"/>
                <a:cs typeface="IrisUPC" panose="020B0604020202020204" pitchFamily="34" charset="-34"/>
              </a:rPr>
              <a:t>ทุกชนิด  ท่อกลม  รางระบายน้ำ  ร่องน้ำ กำแพงกันดิน  เขื่อน  รั้ว หลักสำรวจ  หลักเขต  หลักระยะ ป้ายจราจร  เครื่องหมาย เครื่องสัญญาณไฟฟ้า  เครื่องแสดงสัญญาณ  ที่จอดรถ   ที่พักคนโดยสาร   ที่พักริมทาง   อาคาร  และหรือสิ่งอื่นใดอันเป็นอุปกรณ์งานก่อสร้างทางในบรรดาที่มีอยู่  หรือที่</a:t>
            </a:r>
            <a:br>
              <a:rPr lang="th-TH" sz="1600" b="1" dirty="0">
                <a:solidFill>
                  <a:srgbClr val="0000CC"/>
                </a:solidFill>
                <a:latin typeface="IrisUPC" panose="020B0604020202020204" pitchFamily="34" charset="-34"/>
                <a:cs typeface="IrisUPC" panose="020B0604020202020204" pitchFamily="34" charset="-34"/>
              </a:rPr>
            </a:br>
            <a:r>
              <a:rPr lang="th-TH" sz="1600" b="1" dirty="0">
                <a:solidFill>
                  <a:srgbClr val="0000CC"/>
                </a:solidFill>
                <a:latin typeface="IrisUPC" panose="020B0604020202020204" pitchFamily="34" charset="-34"/>
                <a:cs typeface="IrisUPC" panose="020B0604020202020204" pitchFamily="34" charset="-34"/>
              </a:rPr>
              <a:t>ได้จัดไว้ในเขตงานก่อสร้างทาง  หรือเพื่อประโยชน์แก่งานก่อสร้างทางและหรือผู้ใช้สิ่งก่อสร้างที่เป็นงานก่อสร้างทางนั้น</a:t>
            </a:r>
            <a:endParaRPr lang="en-US" sz="1600" b="1" dirty="0">
              <a:solidFill>
                <a:srgbClr val="0000CC"/>
              </a:solidFill>
              <a:latin typeface="IrisUPC" panose="020B0604020202020204" pitchFamily="34" charset="-34"/>
              <a:cs typeface="IrisUPC" panose="020B0604020202020204" pitchFamily="34" charset="-34"/>
            </a:endParaRPr>
          </a:p>
          <a:p>
            <a:r>
              <a:rPr lang="en-US" sz="1600" b="1" dirty="0">
                <a:solidFill>
                  <a:srgbClr val="0000CC"/>
                </a:solidFill>
                <a:latin typeface="IrisUPC" panose="020B0604020202020204" pitchFamily="34" charset="-34"/>
                <a:cs typeface="IrisUPC" panose="020B0604020202020204" pitchFamily="34" charset="-34"/>
              </a:rPr>
              <a:t> </a:t>
            </a:r>
          </a:p>
          <a:p>
            <a:r>
              <a:rPr lang="th-TH" sz="1600" b="1" dirty="0">
                <a:solidFill>
                  <a:srgbClr val="0000CC"/>
                </a:solidFill>
                <a:latin typeface="IrisUPC" panose="020B0604020202020204" pitchFamily="34" charset="-34"/>
                <a:cs typeface="IrisUPC" panose="020B0604020202020204" pitchFamily="34" charset="-34"/>
              </a:rPr>
              <a:t>	</a:t>
            </a:r>
            <a:r>
              <a:rPr lang="th-TH" sz="1800" b="1" dirty="0">
                <a:solidFill>
                  <a:srgbClr val="993366"/>
                </a:solidFill>
                <a:latin typeface="IrisUPC" panose="020B0604020202020204" pitchFamily="34" charset="-34"/>
                <a:cs typeface="IrisUPC" panose="020B0604020202020204" pitchFamily="34" charset="-34"/>
              </a:rPr>
              <a:t>งานก่อสร้างสะพานและท่อเหลี่ยม  </a:t>
            </a:r>
            <a:r>
              <a:rPr lang="th-TH" sz="1600" b="1" dirty="0">
                <a:solidFill>
                  <a:srgbClr val="0000CC"/>
                </a:solidFill>
                <a:latin typeface="IrisUPC" panose="020B0604020202020204" pitchFamily="34" charset="-34"/>
                <a:cs typeface="IrisUPC" panose="020B0604020202020204" pitchFamily="34" charset="-34"/>
              </a:rPr>
              <a:t> หมายถึง  การก่อสร้าง  การขยาย  การบูรณะ  และหรือการบำรุงรักษาสะพาน  ท่อเหลี่ยม  ทางต่างระดับ  และหรือสะพานลอยคนเดินข้าม   ซึ่งจัดไว้เพื่อประโยชน์ในการจราจรและการสาธารณะทางบก แต่ไม่รวมทางรถไฟ   ไม่ว่าในระดับพื้นดิน  ใต้หรือเหนือพื้นดิน  และให้หมายความรวมถึง อุโมงค์ ท่าเรือสำหรับขึ้นหรือลงรถ  และหรือสิ่งอื่นใดอันเป็นอุปกรณ์งานก่อสร้างสะพานและ</a:t>
            </a:r>
            <a:br>
              <a:rPr lang="th-TH" sz="1600" b="1" dirty="0">
                <a:solidFill>
                  <a:srgbClr val="0000CC"/>
                </a:solidFill>
                <a:latin typeface="IrisUPC" panose="020B0604020202020204" pitchFamily="34" charset="-34"/>
                <a:cs typeface="IrisUPC" panose="020B0604020202020204" pitchFamily="34" charset="-34"/>
              </a:rPr>
            </a:br>
            <a:r>
              <a:rPr lang="th-TH" sz="1600" b="1" dirty="0">
                <a:solidFill>
                  <a:srgbClr val="0000CC"/>
                </a:solidFill>
                <a:latin typeface="IrisUPC" panose="020B0604020202020204" pitchFamily="34" charset="-34"/>
                <a:cs typeface="IrisUPC" panose="020B0604020202020204" pitchFamily="34" charset="-34"/>
              </a:rPr>
              <a:t>ท่อเหลี่ยมในบรรดาที่มีอยู่  หรือที่ได้จัดไว้ในเขตงานก่อสร้างสะพานและท่อเหลี่ยม หรือเพื่อประโยชน์แก่งานก่อสร้างสะพานและท่อเหลี่ยม และหรือผู้ใช้สิ่งก่อสร้างที่เป็นงานก่อสร้างสะพานและท่อเหลี่ยมนั้นด้วย</a:t>
            </a:r>
            <a:endParaRPr lang="en-US" sz="1600" b="1" dirty="0">
              <a:solidFill>
                <a:srgbClr val="0000CC"/>
              </a:solidFill>
              <a:latin typeface="IrisUPC" panose="020B0604020202020204" pitchFamily="34" charset="-34"/>
              <a:cs typeface="IrisUPC" panose="020B0604020202020204" pitchFamily="34" charset="-34"/>
            </a:endParaRPr>
          </a:p>
        </p:txBody>
      </p:sp>
      <p:sp>
        <p:nvSpPr>
          <p:cNvPr id="5" name="TextBox 4"/>
          <p:cNvSpPr txBox="1"/>
          <p:nvPr/>
        </p:nvSpPr>
        <p:spPr>
          <a:xfrm>
            <a:off x="2274427" y="299981"/>
            <a:ext cx="4562466" cy="723275"/>
          </a:xfrm>
          <a:prstGeom prst="rect">
            <a:avLst/>
          </a:prstGeom>
          <a:noFill/>
        </p:spPr>
        <p:txBody>
          <a:bodyPr wrap="none" rtlCol="0">
            <a:spAutoFit/>
          </a:bodyPr>
          <a:lstStyle/>
          <a:p>
            <a:pPr algn="ctr">
              <a:lnSpc>
                <a:spcPts val="2400"/>
              </a:lnSpc>
            </a:pPr>
            <a:r>
              <a:rPr lang="th-TH" sz="2400" b="1" dirty="0">
                <a:solidFill>
                  <a:srgbClr val="0000CC"/>
                </a:solidFill>
                <a:effectLst>
                  <a:innerShdw blurRad="63500" dist="50800">
                    <a:prstClr val="black">
                      <a:alpha val="50000"/>
                    </a:prstClr>
                  </a:innerShdw>
                </a:effectLst>
                <a:latin typeface="IrisUPC" pitchFamily="34" charset="-34"/>
                <a:cs typeface="IrisUPC" pitchFamily="34" charset="-34"/>
              </a:rPr>
              <a:t>ความหมายและขอบเขตของงานก่อสร้างแต่ละกลุ่ม</a:t>
            </a:r>
          </a:p>
          <a:p>
            <a:pPr algn="ctr">
              <a:lnSpc>
                <a:spcPts val="2400"/>
              </a:lnSpc>
            </a:pPr>
            <a:r>
              <a:rPr lang="th-TH" sz="2400" b="1" dirty="0">
                <a:solidFill>
                  <a:srgbClr val="0000CC"/>
                </a:solidFill>
                <a:effectLst>
                  <a:innerShdw blurRad="63500" dist="50800">
                    <a:prstClr val="black">
                      <a:alpha val="50000"/>
                    </a:prstClr>
                  </a:innerShdw>
                </a:effectLst>
                <a:latin typeface="IrisUPC" pitchFamily="34" charset="-34"/>
                <a:cs typeface="IrisUPC" pitchFamily="34" charset="-34"/>
              </a:rPr>
              <a:t>เพื่อประกอบการเลือกใช้หลักเกณฑ์ฯ  (ต่อ)</a:t>
            </a:r>
          </a:p>
        </p:txBody>
      </p:sp>
      <p:sp>
        <p:nvSpPr>
          <p:cNvPr id="6" name="TextBox 5"/>
          <p:cNvSpPr txBox="1"/>
          <p:nvPr/>
        </p:nvSpPr>
        <p:spPr>
          <a:xfrm>
            <a:off x="3131840" y="879103"/>
            <a:ext cx="2887329" cy="461665"/>
          </a:xfrm>
          <a:prstGeom prst="rect">
            <a:avLst/>
          </a:prstGeom>
          <a:noFill/>
        </p:spPr>
        <p:txBody>
          <a:bodyPr wrap="none" rtlCol="0">
            <a:spAutoFit/>
          </a:bodyPr>
          <a:lstStyle/>
          <a:p>
            <a:r>
              <a:rPr lang="th-TH" sz="2400" b="1" dirty="0">
                <a:solidFill>
                  <a:schemeClr val="accent6">
                    <a:lumMod val="50000"/>
                  </a:schemeClr>
                </a:solidFill>
                <a:latin typeface="EucrosiaUPC" pitchFamily="18" charset="-34"/>
                <a:cs typeface="EucrosiaUPC" pitchFamily="18" charset="-34"/>
              </a:rPr>
              <a:t>(</a:t>
            </a:r>
            <a:r>
              <a:rPr lang="th-TH" sz="2400" b="1" dirty="0">
                <a:solidFill>
                  <a:schemeClr val="accent6">
                    <a:lumMod val="50000"/>
                  </a:schemeClr>
                </a:solidFill>
                <a:latin typeface="IrisUPC" pitchFamily="34" charset="-34"/>
                <a:cs typeface="IrisUPC" pitchFamily="34" charset="-34"/>
              </a:rPr>
              <a:t>แนวทางและวิธีปฏิบัติฯ ข้อ</a:t>
            </a:r>
            <a:r>
              <a:rPr lang="th-TH" sz="2400" b="1" dirty="0">
                <a:solidFill>
                  <a:schemeClr val="accent6">
                    <a:lumMod val="50000"/>
                  </a:schemeClr>
                </a:solidFill>
                <a:latin typeface="EucrosiaUPC" pitchFamily="18" charset="-34"/>
                <a:cs typeface="EucrosiaUPC" pitchFamily="18" charset="-34"/>
              </a:rPr>
              <a:t> 6)</a:t>
            </a:r>
          </a:p>
        </p:txBody>
      </p:sp>
      <p:pic>
        <p:nvPicPr>
          <p:cNvPr id="8" name="รูปภาพ 7"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
        <p:nvSpPr>
          <p:cNvPr id="7" name="ปุ่มปฏิบัติการ: กำหนดเอง 6">
            <a:hlinkClick r:id="rId3" action="ppaction://hlinksldjump" highlightClick="1"/>
          </p:cNvPr>
          <p:cNvSpPr/>
          <p:nvPr/>
        </p:nvSpPr>
        <p:spPr>
          <a:xfrm>
            <a:off x="8712252" y="6397483"/>
            <a:ext cx="45719" cy="46800"/>
          </a:xfrm>
          <a:prstGeom prst="actionButtonBlank">
            <a:avLst/>
          </a:prstGeom>
          <a:solidFill>
            <a:srgbClr val="FF00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9" name="ปุ่มปฏิบัติการ: กำหนดเอง 8">
            <a:hlinkClick r:id="rId4" action="ppaction://hlinksldjump" highlightClick="1"/>
          </p:cNvPr>
          <p:cNvSpPr/>
          <p:nvPr/>
        </p:nvSpPr>
        <p:spPr>
          <a:xfrm>
            <a:off x="9027761" y="6741270"/>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10" name="ลูกศรขวาท้ายขีด 9">
            <a:hlinkClick r:id="rId5" action="ppaction://hlinksldjump"/>
          </p:cNvPr>
          <p:cNvSpPr/>
          <p:nvPr/>
        </p:nvSpPr>
        <p:spPr bwMode="auto">
          <a:xfrm flipH="1">
            <a:off x="8678952" y="6568167"/>
            <a:ext cx="144000" cy="108000"/>
          </a:xfrm>
          <a:prstGeom prst="stripedRightArrow">
            <a:avLst/>
          </a:prstGeom>
          <a:solidFill>
            <a:srgbClr val="92D050"/>
          </a:solid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69875" indent="-269875" algn="ctr"/>
            <a:endParaRPr lang="th-TH" sz="1600" dirty="0"/>
          </a:p>
        </p:txBody>
      </p:sp>
    </p:spTree>
    <p:extLst>
      <p:ext uri="{BB962C8B-B14F-4D97-AF65-F5344CB8AC3E}">
        <p14:creationId xmlns:p14="http://schemas.microsoft.com/office/powerpoint/2010/main" val="3064465228"/>
      </p:ext>
    </p:extLst>
  </p:cSld>
  <p:clrMapOvr>
    <a:masterClrMapping/>
  </p:clrMapOvr>
  <p:transition spd="slow">
    <p:wedge/>
  </p:transition>
</p:sld>
</file>

<file path=ppt/slides/slide36.xml><?xml version="1.0" encoding="utf-8"?>
<p:sld xmlns:a="http://schemas.openxmlformats.org/drawingml/2006/main" xmlns:r="http://schemas.openxmlformats.org/officeDocument/2006/relationships" xmlns:p="http://schemas.openxmlformats.org/presentationml/2006/main">
  <p:cSld>
    <p:bg>
      <p:bgPr>
        <a:pattFill prst="weave">
          <a:fgClr>
            <a:srgbClr val="E7EDF5"/>
          </a:fgClr>
          <a:bgClr>
            <a:schemeClr val="bg1"/>
          </a:bgClr>
        </a:pattFill>
        <a:effectLst/>
      </p:bgPr>
    </p:bg>
    <p:spTree>
      <p:nvGrpSpPr>
        <p:cNvPr id="1" name=""/>
        <p:cNvGrpSpPr/>
        <p:nvPr/>
      </p:nvGrpSpPr>
      <p:grpSpPr>
        <a:xfrm>
          <a:off x="0" y="0"/>
          <a:ext cx="0" cy="0"/>
          <a:chOff x="0" y="0"/>
          <a:chExt cx="0" cy="0"/>
        </a:xfrm>
      </p:grpSpPr>
      <p:sp>
        <p:nvSpPr>
          <p:cNvPr id="4" name="TextBox 3"/>
          <p:cNvSpPr txBox="1"/>
          <p:nvPr/>
        </p:nvSpPr>
        <p:spPr>
          <a:xfrm>
            <a:off x="630927" y="1988840"/>
            <a:ext cx="7901513" cy="4032448"/>
          </a:xfrm>
          <a:prstGeom prst="rect">
            <a:avLst/>
          </a:prstGeom>
          <a:pattFill prst="lgConfetti">
            <a:fgClr>
              <a:srgbClr val="FFF1DD"/>
            </a:fgClr>
            <a:bgClr>
              <a:schemeClr val="bg1"/>
            </a:bgClr>
          </a:pattFill>
          <a:scene3d>
            <a:camera prst="orthographicFront"/>
            <a:lightRig rig="soft" dir="t"/>
          </a:scene3d>
          <a:sp3d contourW="12700">
            <a:bevelT w="38100" h="38100" prst="angle"/>
            <a:contourClr>
              <a:schemeClr val="accent6">
                <a:lumMod val="50000"/>
              </a:schemeClr>
            </a:contourClr>
          </a:sp3d>
        </p:spPr>
        <p:txBody>
          <a:bodyPr wrap="square" rtlCol="0" anchor="ctr" anchorCtr="0">
            <a:noAutofit/>
          </a:bodyPr>
          <a:lstStyle/>
          <a:p>
            <a:pPr>
              <a:spcBef>
                <a:spcPts val="600"/>
              </a:spcBef>
            </a:pPr>
            <a:r>
              <a:rPr lang="th-TH" sz="2000" b="1" dirty="0">
                <a:solidFill>
                  <a:srgbClr val="000066"/>
                </a:solidFill>
                <a:latin typeface="IrisUPC" panose="020B0604020202020204" pitchFamily="34" charset="-34"/>
                <a:cs typeface="IrisUPC" panose="020B0604020202020204" pitchFamily="34" charset="-34"/>
              </a:rPr>
              <a:t>สำหรับงานก่อสร้างอื่นที่ไม่อยู่ในความหมายและขอบเขตของงานก่อสร้าง  </a:t>
            </a:r>
            <a:r>
              <a:rPr lang="th-TH" sz="2000" b="1" dirty="0">
                <a:solidFill>
                  <a:srgbClr val="000066"/>
                </a:solidFill>
                <a:latin typeface="EucrosiaUPC" panose="02020603050405020304" pitchFamily="18" charset="-34"/>
                <a:cs typeface="EucrosiaUPC" panose="02020603050405020304" pitchFamily="18" charset="-34"/>
              </a:rPr>
              <a:t>4 </a:t>
            </a:r>
            <a:r>
              <a:rPr lang="th-TH" sz="2000" b="1" dirty="0">
                <a:solidFill>
                  <a:srgbClr val="000066"/>
                </a:solidFill>
                <a:latin typeface="IrisUPC" panose="020B0604020202020204" pitchFamily="34" charset="-34"/>
                <a:cs typeface="IrisUPC" panose="020B0604020202020204" pitchFamily="34" charset="-34"/>
              </a:rPr>
              <a:t> กลุ่ม  ตามที่กำหนดตามข้อ </a:t>
            </a:r>
            <a:r>
              <a:rPr lang="th-TH" sz="2000" b="1" dirty="0">
                <a:solidFill>
                  <a:srgbClr val="000066"/>
                </a:solidFill>
                <a:latin typeface="EucrosiaUPC" panose="02020603050405020304" pitchFamily="18" charset="-34"/>
                <a:cs typeface="EucrosiaUPC" panose="02020603050405020304" pitchFamily="18" charset="-34"/>
              </a:rPr>
              <a:t>6 </a:t>
            </a:r>
            <a:r>
              <a:rPr lang="th-TH" sz="2000" b="1" dirty="0">
                <a:solidFill>
                  <a:srgbClr val="000066"/>
                </a:solidFill>
                <a:latin typeface="IrisUPC" panose="020B0604020202020204" pitchFamily="34" charset="-34"/>
                <a:cs typeface="IrisUPC" panose="020B0604020202020204" pitchFamily="34" charset="-34"/>
              </a:rPr>
              <a:t> โดยตรง  ให้พิจารณาในรายละเอียดของโครงสร้าง ลักษณะงาน และหรือขอบเขตของงานส่วนใหญ่ใกล้เคียงกับกลุ่มงานก่อสร้างใด  ให้ใช้หลักเกณฑ์การคำนวณราคากลางงานก่อสร้างที่กำหนดสำหรับกลุ่มงานก่อสร้างนั้น</a:t>
            </a:r>
            <a:endParaRPr lang="en-US" sz="2000" b="1" dirty="0">
              <a:solidFill>
                <a:srgbClr val="000066"/>
              </a:solidFill>
              <a:latin typeface="IrisUPC" panose="020B0604020202020204" pitchFamily="34" charset="-34"/>
              <a:cs typeface="IrisUPC" panose="020B0604020202020204" pitchFamily="34" charset="-34"/>
            </a:endParaRPr>
          </a:p>
          <a:p>
            <a:pPr>
              <a:spcBef>
                <a:spcPts val="600"/>
              </a:spcBef>
            </a:pPr>
            <a:r>
              <a:rPr lang="th-TH" sz="2000" b="1" dirty="0">
                <a:solidFill>
                  <a:srgbClr val="000066"/>
                </a:solidFill>
                <a:latin typeface="IrisUPC" panose="020B0604020202020204" pitchFamily="34" charset="-34"/>
                <a:cs typeface="IrisUPC" panose="020B0604020202020204" pitchFamily="34" charset="-34"/>
              </a:rPr>
              <a:t>	ในกรณีที่เป็นโครงการ/งานก่อสร้าง     ซึ่งประกอบด้วยงานหรือโครงการก่อสร้างหลายโครงการ  </a:t>
            </a:r>
            <a:r>
              <a:rPr lang="en-US" sz="2000" b="1" dirty="0">
                <a:solidFill>
                  <a:srgbClr val="000066"/>
                </a:solidFill>
                <a:latin typeface="IrisUPC" panose="020B0604020202020204" pitchFamily="34" charset="-34"/>
                <a:cs typeface="IrisUPC" panose="020B0604020202020204" pitchFamily="34" charset="-34"/>
              </a:rPr>
              <a:t/>
            </a:r>
            <a:br>
              <a:rPr lang="en-US" sz="2000" b="1" dirty="0">
                <a:solidFill>
                  <a:srgbClr val="000066"/>
                </a:solidFill>
                <a:latin typeface="IrisUPC" panose="020B0604020202020204" pitchFamily="34" charset="-34"/>
                <a:cs typeface="IrisUPC" panose="020B0604020202020204" pitchFamily="34" charset="-34"/>
              </a:rPr>
            </a:br>
            <a:r>
              <a:rPr lang="th-TH" sz="2000" b="1" dirty="0">
                <a:solidFill>
                  <a:srgbClr val="000066"/>
                </a:solidFill>
                <a:latin typeface="IrisUPC" panose="020B0604020202020204" pitchFamily="34" charset="-34"/>
                <a:cs typeface="IrisUPC" panose="020B0604020202020204" pitchFamily="34" charset="-34"/>
              </a:rPr>
              <a:t>มีความซับซ้อน  ใช้งบประมาณมาก  มีลักษณะการก่อสร้างเป็นการเฉพาะ  และหรือใช้เทคโนโลยีพิเศษ   ซึ่ง แตกต่างไปจากความหมายและขอบเขตงานก่อสร้าง </a:t>
            </a:r>
            <a:r>
              <a:rPr lang="th-TH" sz="2000" b="1" dirty="0">
                <a:solidFill>
                  <a:srgbClr val="000066"/>
                </a:solidFill>
                <a:latin typeface="EucrosiaUPC" panose="02020603050405020304" pitchFamily="18" charset="-34"/>
                <a:cs typeface="EucrosiaUPC" panose="02020603050405020304" pitchFamily="18" charset="-34"/>
              </a:rPr>
              <a:t>4</a:t>
            </a:r>
            <a:r>
              <a:rPr lang="th-TH" sz="2000" b="1" dirty="0">
                <a:solidFill>
                  <a:srgbClr val="000066"/>
                </a:solidFill>
                <a:latin typeface="IrisUPC" panose="020B0604020202020204" pitchFamily="34" charset="-34"/>
                <a:cs typeface="IrisUPC" panose="020B0604020202020204" pitchFamily="34" charset="-34"/>
              </a:rPr>
              <a:t> กลุ่ม ตามที่กำหนดตามข้อ </a:t>
            </a:r>
            <a:r>
              <a:rPr lang="th-TH" sz="2000" b="1" dirty="0">
                <a:solidFill>
                  <a:srgbClr val="000066"/>
                </a:solidFill>
                <a:latin typeface="EucrosiaUPC" panose="02020603050405020304" pitchFamily="18" charset="-34"/>
                <a:cs typeface="EucrosiaUPC" panose="02020603050405020304" pitchFamily="18" charset="-34"/>
              </a:rPr>
              <a:t>6</a:t>
            </a:r>
            <a:r>
              <a:rPr lang="th-TH" sz="2000" b="1" dirty="0">
                <a:solidFill>
                  <a:srgbClr val="000066"/>
                </a:solidFill>
                <a:latin typeface="IrisUPC" panose="020B0604020202020204" pitchFamily="34" charset="-34"/>
                <a:cs typeface="IrisUPC" panose="020B0604020202020204" pitchFamily="34" charset="-34"/>
              </a:rPr>
              <a:t> และมิได้จัดจ้างก่อสร้างตามระเบียบว่าด้วยการพัสดุ    และหรือเป็นโครงการ/งานก่อสร้างที่ได้รับอนุมัติหรือมีระเบียบหรือกฎหมายที่</a:t>
            </a:r>
            <a:br>
              <a:rPr lang="th-TH" sz="2000" b="1" dirty="0">
                <a:solidFill>
                  <a:srgbClr val="000066"/>
                </a:solidFill>
                <a:latin typeface="IrisUPC" panose="020B0604020202020204" pitchFamily="34" charset="-34"/>
                <a:cs typeface="IrisUPC" panose="020B0604020202020204" pitchFamily="34" charset="-34"/>
              </a:rPr>
            </a:br>
            <a:r>
              <a:rPr lang="th-TH" sz="2000" b="1" dirty="0">
                <a:solidFill>
                  <a:srgbClr val="000066"/>
                </a:solidFill>
                <a:latin typeface="IrisUPC" panose="020B0604020202020204" pitchFamily="34" charset="-34"/>
                <a:cs typeface="IrisUPC" panose="020B0604020202020204" pitchFamily="34" charset="-34"/>
              </a:rPr>
              <a:t>เกี่ยวข้องกำหนดให้ใช้วิธีการคำนวณราคากลางเป็นการเฉพาะ </a:t>
            </a:r>
            <a:r>
              <a:rPr lang="th-TH" sz="2000" b="1" dirty="0">
                <a:solidFill>
                  <a:srgbClr val="0000CC"/>
                </a:solidFill>
                <a:latin typeface="IrisUPC" panose="020B0604020202020204" pitchFamily="34" charset="-34"/>
                <a:cs typeface="IrisUPC" panose="020B0604020202020204" pitchFamily="34" charset="-34"/>
              </a:rPr>
              <a:t>ไม่อยู่ในข้อกำหนดการบังคับใช้ของหลักเกณฑ์</a:t>
            </a:r>
            <a:br>
              <a:rPr lang="th-TH" sz="2000" b="1" dirty="0">
                <a:solidFill>
                  <a:srgbClr val="0000CC"/>
                </a:solidFill>
                <a:latin typeface="IrisUPC" panose="020B0604020202020204" pitchFamily="34" charset="-34"/>
                <a:cs typeface="IrisUPC" panose="020B0604020202020204" pitchFamily="34" charset="-34"/>
              </a:rPr>
            </a:br>
            <a:r>
              <a:rPr lang="th-TH" sz="2000" b="1" dirty="0">
                <a:solidFill>
                  <a:srgbClr val="0000CC"/>
                </a:solidFill>
                <a:latin typeface="IrisUPC" panose="020B0604020202020204" pitchFamily="34" charset="-34"/>
                <a:cs typeface="IrisUPC" panose="020B0604020202020204" pitchFamily="34" charset="-34"/>
              </a:rPr>
              <a:t>การคำนวณราคากลางงานก่อสร้างนี้ </a:t>
            </a:r>
            <a:r>
              <a:rPr lang="th-TH" sz="2000" b="1" dirty="0">
                <a:solidFill>
                  <a:srgbClr val="000066"/>
                </a:solidFill>
                <a:latin typeface="IrisUPC" panose="020B0604020202020204" pitchFamily="34" charset="-34"/>
                <a:cs typeface="IrisUPC" panose="020B0604020202020204" pitchFamily="34" charset="-34"/>
              </a:rPr>
              <a:t>     แต่อย่างไรก็ตาม   หากโครงสร้างและลักษณะงานในส่วนใดสามารถนำหลักเกณฑ์การคำนวณราคากลางงานก่อสร้างนี้มาปรับใช้ได้     ก็สามารถที่จะพิจารณาปรับใช้ได้ตามความเหมาะสมและสอดคล้องตามข้อเท็จจริง</a:t>
            </a:r>
            <a:endParaRPr lang="th-TH" sz="2000" b="1" dirty="0">
              <a:solidFill>
                <a:srgbClr val="000066"/>
              </a:solidFill>
              <a:effectLst>
                <a:innerShdw blurRad="63500" dist="50800" dir="2700000">
                  <a:prstClr val="black">
                    <a:alpha val="50000"/>
                  </a:prstClr>
                </a:innerShdw>
              </a:effectLst>
              <a:latin typeface="IrisUPC" panose="020B0604020202020204" pitchFamily="34" charset="-34"/>
              <a:cs typeface="IrisUPC" pitchFamily="34" charset="-34"/>
            </a:endParaRPr>
          </a:p>
        </p:txBody>
      </p:sp>
      <p:sp>
        <p:nvSpPr>
          <p:cNvPr id="5" name="TextBox 4"/>
          <p:cNvSpPr txBox="1"/>
          <p:nvPr/>
        </p:nvSpPr>
        <p:spPr>
          <a:xfrm>
            <a:off x="944857" y="512468"/>
            <a:ext cx="7245649" cy="881010"/>
          </a:xfrm>
          <a:prstGeom prst="rect">
            <a:avLst/>
          </a:prstGeom>
          <a:noFill/>
        </p:spPr>
        <p:txBody>
          <a:bodyPr wrap="square" rtlCol="0">
            <a:spAutoFit/>
          </a:bodyPr>
          <a:lstStyle/>
          <a:p>
            <a:pPr algn="ctr">
              <a:lnSpc>
                <a:spcPts val="3000"/>
              </a:lnSpc>
            </a:pPr>
            <a:r>
              <a:rPr lang="th-TH" sz="3200" b="1" dirty="0">
                <a:solidFill>
                  <a:srgbClr val="0000CC"/>
                </a:solidFill>
                <a:effectLst>
                  <a:innerShdw blurRad="114300">
                    <a:prstClr val="black"/>
                  </a:innerShdw>
                </a:effectLst>
                <a:latin typeface="IrisUPC" pitchFamily="34" charset="-34"/>
                <a:cs typeface="IrisUPC" pitchFamily="34" charset="-34"/>
              </a:rPr>
              <a:t>แนวทางการนำหลักเกณฑ์การคำนวณราคากลางงานก่อสร้างนี้</a:t>
            </a:r>
          </a:p>
          <a:p>
            <a:pPr algn="ctr">
              <a:lnSpc>
                <a:spcPts val="3000"/>
              </a:lnSpc>
            </a:pPr>
            <a:r>
              <a:rPr lang="th-TH" sz="3200" b="1" dirty="0">
                <a:solidFill>
                  <a:srgbClr val="0000CC"/>
                </a:solidFill>
                <a:effectLst>
                  <a:innerShdw blurRad="114300">
                    <a:prstClr val="black"/>
                  </a:innerShdw>
                </a:effectLst>
                <a:latin typeface="IrisUPC" pitchFamily="34" charset="-34"/>
                <a:cs typeface="IrisUPC" pitchFamily="34" charset="-34"/>
              </a:rPr>
              <a:t>ไปใช้กับงานก่อสร้างอื่น</a:t>
            </a:r>
            <a:endParaRPr lang="en-US" sz="3200" b="1" dirty="0">
              <a:solidFill>
                <a:srgbClr val="0000CC"/>
              </a:solidFill>
              <a:effectLst>
                <a:innerShdw blurRad="114300">
                  <a:prstClr val="black"/>
                </a:innerShdw>
              </a:effectLst>
              <a:latin typeface="IrisUPC" pitchFamily="34" charset="-34"/>
              <a:cs typeface="IrisUPC" pitchFamily="34" charset="-34"/>
            </a:endParaRPr>
          </a:p>
        </p:txBody>
      </p:sp>
      <p:sp>
        <p:nvSpPr>
          <p:cNvPr id="6" name="TextBox 5"/>
          <p:cNvSpPr txBox="1"/>
          <p:nvPr/>
        </p:nvSpPr>
        <p:spPr>
          <a:xfrm>
            <a:off x="3131840" y="1358458"/>
            <a:ext cx="2887329" cy="461665"/>
          </a:xfrm>
          <a:prstGeom prst="rect">
            <a:avLst/>
          </a:prstGeom>
          <a:noFill/>
        </p:spPr>
        <p:txBody>
          <a:bodyPr wrap="none" rtlCol="0">
            <a:spAutoFit/>
          </a:bodyPr>
          <a:lstStyle/>
          <a:p>
            <a:r>
              <a:rPr lang="th-TH" sz="2400" b="1" dirty="0">
                <a:solidFill>
                  <a:schemeClr val="accent6">
                    <a:lumMod val="50000"/>
                  </a:schemeClr>
                </a:solidFill>
                <a:latin typeface="EucrosiaUPC" pitchFamily="18" charset="-34"/>
                <a:cs typeface="EucrosiaUPC" pitchFamily="18" charset="-34"/>
              </a:rPr>
              <a:t>(</a:t>
            </a:r>
            <a:r>
              <a:rPr lang="th-TH" sz="2400" b="1" dirty="0">
                <a:solidFill>
                  <a:schemeClr val="accent6">
                    <a:lumMod val="50000"/>
                  </a:schemeClr>
                </a:solidFill>
                <a:latin typeface="IrisUPC" pitchFamily="34" charset="-34"/>
                <a:cs typeface="IrisUPC" pitchFamily="34" charset="-34"/>
              </a:rPr>
              <a:t>แนวทางและวิธีปฏิบัติฯ ข้อ</a:t>
            </a:r>
            <a:r>
              <a:rPr lang="th-TH" sz="2400" b="1" dirty="0">
                <a:solidFill>
                  <a:schemeClr val="accent6">
                    <a:lumMod val="50000"/>
                  </a:schemeClr>
                </a:solidFill>
                <a:latin typeface="EucrosiaUPC" pitchFamily="18" charset="-34"/>
                <a:cs typeface="EucrosiaUPC" pitchFamily="18" charset="-34"/>
              </a:rPr>
              <a:t> 7)</a:t>
            </a:r>
          </a:p>
        </p:txBody>
      </p:sp>
      <p:pic>
        <p:nvPicPr>
          <p:cNvPr id="8" name="รูปภาพ 7"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
        <p:nvSpPr>
          <p:cNvPr id="7" name="ปุ่มปฏิบัติการ: กำหนดเอง 6">
            <a:hlinkClick r:id="rId3" action="ppaction://hlinksldjump" highlightClick="1"/>
          </p:cNvPr>
          <p:cNvSpPr/>
          <p:nvPr/>
        </p:nvSpPr>
        <p:spPr>
          <a:xfrm>
            <a:off x="8388424" y="5877272"/>
            <a:ext cx="45719" cy="46800"/>
          </a:xfrm>
          <a:prstGeom prst="actionButtonBlank">
            <a:avLst/>
          </a:prstGeom>
          <a:solidFill>
            <a:srgbClr val="FF00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9" name="ปุ่มปฏิบัติการ: กำหนดเอง 8">
            <a:hlinkClick r:id="rId4" action="ppaction://hlinksldjump" highlightClick="1"/>
          </p:cNvPr>
          <p:cNvSpPr/>
          <p:nvPr/>
        </p:nvSpPr>
        <p:spPr>
          <a:xfrm>
            <a:off x="9027761" y="6741270"/>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Tree>
    <p:extLst>
      <p:ext uri="{BB962C8B-B14F-4D97-AF65-F5344CB8AC3E}">
        <p14:creationId xmlns:p14="http://schemas.microsoft.com/office/powerpoint/2010/main" val="1427536940"/>
      </p:ext>
    </p:extLst>
  </p:cSld>
  <p:clrMapOvr>
    <a:masterClrMapping/>
  </p:clrMapOvr>
  <p:transition spd="slow">
    <p:wedge/>
  </p:transition>
</p:sld>
</file>

<file path=ppt/slides/slide37.xml><?xml version="1.0" encoding="utf-8"?>
<p:sld xmlns:a="http://schemas.openxmlformats.org/drawingml/2006/main" xmlns:r="http://schemas.openxmlformats.org/officeDocument/2006/relationships" xmlns:p="http://schemas.openxmlformats.org/presentationml/2006/main">
  <p:cSld>
    <p:bg>
      <p:bgPr>
        <a:pattFill prst="weave">
          <a:fgClr>
            <a:srgbClr val="EDF2DE"/>
          </a:fgClr>
          <a:bgClr>
            <a:schemeClr val="bg1"/>
          </a:bgClr>
        </a:pattFill>
        <a:effectLst/>
      </p:bgPr>
    </p:bg>
    <p:spTree>
      <p:nvGrpSpPr>
        <p:cNvPr id="1" name=""/>
        <p:cNvGrpSpPr/>
        <p:nvPr/>
      </p:nvGrpSpPr>
      <p:grpSpPr>
        <a:xfrm>
          <a:off x="0" y="0"/>
          <a:ext cx="0" cy="0"/>
          <a:chOff x="0" y="0"/>
          <a:chExt cx="0" cy="0"/>
        </a:xfrm>
      </p:grpSpPr>
      <p:sp>
        <p:nvSpPr>
          <p:cNvPr id="4" name="TextBox 3"/>
          <p:cNvSpPr txBox="1"/>
          <p:nvPr/>
        </p:nvSpPr>
        <p:spPr>
          <a:xfrm>
            <a:off x="611560" y="2132856"/>
            <a:ext cx="7938986" cy="4257046"/>
          </a:xfrm>
          <a:prstGeom prst="rect">
            <a:avLst/>
          </a:prstGeom>
          <a:pattFill prst="lgConfetti">
            <a:fgClr>
              <a:srgbClr val="F9EEED"/>
            </a:fgClr>
            <a:bgClr>
              <a:schemeClr val="bg1"/>
            </a:bgClr>
          </a:pattFill>
          <a:scene3d>
            <a:camera prst="orthographicFront"/>
            <a:lightRig rig="soft" dir="t"/>
          </a:scene3d>
          <a:sp3d contourW="12700">
            <a:bevelT w="38100" h="38100" prst="angle"/>
            <a:contourClr>
              <a:schemeClr val="accent3">
                <a:lumMod val="75000"/>
              </a:schemeClr>
            </a:contourClr>
          </a:sp3d>
        </p:spPr>
        <p:txBody>
          <a:bodyPr wrap="square" rtlCol="0" anchor="ctr" anchorCtr="0">
            <a:noAutofit/>
          </a:bodyPr>
          <a:lstStyle/>
          <a:p>
            <a:pPr>
              <a:spcBef>
                <a:spcPts val="600"/>
              </a:spcBef>
            </a:pPr>
            <a:r>
              <a:rPr lang="th-TH" sz="2200" b="1" dirty="0">
                <a:solidFill>
                  <a:srgbClr val="000066"/>
                </a:solidFill>
                <a:latin typeface="IrisUPC" panose="020B0604020202020204" pitchFamily="34" charset="-34"/>
                <a:cs typeface="IrisUPC" panose="020B0604020202020204" pitchFamily="34" charset="-34"/>
              </a:rPr>
              <a:t>กรณีโครงการ/งานก่อสร้างซึ่งจัดจ้างก่อสร้างเป็นสัญญาเดียว   ประกอบด้วยงานหรือกลุ่มงานตาม</a:t>
            </a:r>
            <a:br>
              <a:rPr lang="th-TH" sz="2200" b="1" dirty="0">
                <a:solidFill>
                  <a:srgbClr val="000066"/>
                </a:solidFill>
                <a:latin typeface="IrisUPC" panose="020B0604020202020204" pitchFamily="34" charset="-34"/>
                <a:cs typeface="IrisUPC" panose="020B0604020202020204" pitchFamily="34" charset="-34"/>
              </a:rPr>
            </a:br>
            <a:r>
              <a:rPr lang="th-TH" sz="2200" b="1" dirty="0">
                <a:solidFill>
                  <a:srgbClr val="000066"/>
                </a:solidFill>
                <a:latin typeface="IrisUPC" panose="020B0604020202020204" pitchFamily="34" charset="-34"/>
                <a:cs typeface="IrisUPC" panose="020B0604020202020204" pitchFamily="34" charset="-34"/>
              </a:rPr>
              <a:t>ความหมายและขอบเขตของงานก่อสร้างตามที่กำหนดตามข้อ </a:t>
            </a:r>
            <a:r>
              <a:rPr lang="th-TH" sz="2200" b="1" dirty="0">
                <a:solidFill>
                  <a:srgbClr val="000066"/>
                </a:solidFill>
                <a:latin typeface="EucrosiaUPC" panose="02020603050405020304" pitchFamily="18" charset="-34"/>
                <a:cs typeface="EucrosiaUPC" panose="02020603050405020304" pitchFamily="18" charset="-34"/>
              </a:rPr>
              <a:t>6</a:t>
            </a:r>
            <a:r>
              <a:rPr lang="th-TH" sz="2200" b="1" dirty="0">
                <a:solidFill>
                  <a:srgbClr val="000066"/>
                </a:solidFill>
                <a:latin typeface="IrisUPC" panose="020B0604020202020204" pitchFamily="34" charset="-34"/>
                <a:cs typeface="IrisUPC" panose="020B0604020202020204" pitchFamily="34" charset="-34"/>
              </a:rPr>
              <a:t>  มากกว่า </a:t>
            </a:r>
            <a:r>
              <a:rPr lang="th-TH" sz="2200" b="1" dirty="0">
                <a:solidFill>
                  <a:srgbClr val="000066"/>
                </a:solidFill>
                <a:latin typeface="EucrosiaUPC" panose="02020603050405020304" pitchFamily="18" charset="-34"/>
                <a:cs typeface="EucrosiaUPC" panose="02020603050405020304" pitchFamily="18" charset="-34"/>
              </a:rPr>
              <a:t>1</a:t>
            </a:r>
            <a:r>
              <a:rPr lang="th-TH" sz="2200" b="1" dirty="0">
                <a:solidFill>
                  <a:srgbClr val="000066"/>
                </a:solidFill>
                <a:latin typeface="IrisUPC" panose="020B0604020202020204" pitchFamily="34" charset="-34"/>
                <a:cs typeface="IrisUPC" panose="020B0604020202020204" pitchFamily="34" charset="-34"/>
              </a:rPr>
              <a:t> กลุ่มงาน   มีปริมาณ</a:t>
            </a:r>
            <a:br>
              <a:rPr lang="th-TH" sz="2200" b="1" dirty="0">
                <a:solidFill>
                  <a:srgbClr val="000066"/>
                </a:solidFill>
                <a:latin typeface="IrisUPC" panose="020B0604020202020204" pitchFamily="34" charset="-34"/>
                <a:cs typeface="IrisUPC" panose="020B0604020202020204" pitchFamily="34" charset="-34"/>
              </a:rPr>
            </a:br>
            <a:r>
              <a:rPr lang="th-TH" sz="2200" b="1" dirty="0">
                <a:solidFill>
                  <a:srgbClr val="000066"/>
                </a:solidFill>
                <a:latin typeface="IrisUPC" panose="020B0604020202020204" pitchFamily="34" charset="-34"/>
                <a:cs typeface="IrisUPC" panose="020B0604020202020204" pitchFamily="34" charset="-34"/>
              </a:rPr>
              <a:t>งานของแต่ละกลุ่มงานก่อสร้างใกล้เคียงกัน และผู้มีหน้าที่คำนวณราคากลางได้พิจารณาแล้วเห็นว่า</a:t>
            </a:r>
            <a:br>
              <a:rPr lang="th-TH" sz="2200" b="1" dirty="0">
                <a:solidFill>
                  <a:srgbClr val="000066"/>
                </a:solidFill>
                <a:latin typeface="IrisUPC" panose="020B0604020202020204" pitchFamily="34" charset="-34"/>
                <a:cs typeface="IrisUPC" panose="020B0604020202020204" pitchFamily="34" charset="-34"/>
              </a:rPr>
            </a:br>
            <a:r>
              <a:rPr lang="th-TH" sz="2200" b="1" dirty="0">
                <a:solidFill>
                  <a:srgbClr val="000066"/>
                </a:solidFill>
                <a:latin typeface="IrisUPC" panose="020B0604020202020204" pitchFamily="34" charset="-34"/>
                <a:cs typeface="IrisUPC" panose="020B0604020202020204" pitchFamily="34" charset="-34"/>
              </a:rPr>
              <a:t>จะเป็นประโยชน์ต่อทางราชการยิ่งขึ้น ก็สามารถแยกรายการงานก่อสร้างของโครงการ/งานก่อสร้าง</a:t>
            </a:r>
            <a:br>
              <a:rPr lang="th-TH" sz="2200" b="1" dirty="0">
                <a:solidFill>
                  <a:srgbClr val="000066"/>
                </a:solidFill>
                <a:latin typeface="IrisUPC" panose="020B0604020202020204" pitchFamily="34" charset="-34"/>
                <a:cs typeface="IrisUPC" panose="020B0604020202020204" pitchFamily="34" charset="-34"/>
              </a:rPr>
            </a:br>
            <a:r>
              <a:rPr lang="th-TH" sz="2200" b="1" dirty="0">
                <a:solidFill>
                  <a:srgbClr val="000066"/>
                </a:solidFill>
                <a:latin typeface="IrisUPC" panose="020B0604020202020204" pitchFamily="34" charset="-34"/>
                <a:cs typeface="IrisUPC" panose="020B0604020202020204" pitchFamily="34" charset="-34"/>
              </a:rPr>
              <a:t>ดังกล่าวออกเป็นของแต่ละกลุ่มงาน แล้วใช้หลักเกณฑ์การคำนวณราคากลางงานก่อสร้างที่กำหนด</a:t>
            </a:r>
            <a:br>
              <a:rPr lang="th-TH" sz="2200" b="1" dirty="0">
                <a:solidFill>
                  <a:srgbClr val="000066"/>
                </a:solidFill>
                <a:latin typeface="IrisUPC" panose="020B0604020202020204" pitchFamily="34" charset="-34"/>
                <a:cs typeface="IrisUPC" panose="020B0604020202020204" pitchFamily="34" charset="-34"/>
              </a:rPr>
            </a:br>
            <a:r>
              <a:rPr lang="th-TH" sz="2200" b="1" dirty="0">
                <a:solidFill>
                  <a:srgbClr val="000066"/>
                </a:solidFill>
                <a:latin typeface="IrisUPC" panose="020B0604020202020204" pitchFamily="34" charset="-34"/>
                <a:cs typeface="IrisUPC" panose="020B0604020202020204" pitchFamily="34" charset="-34"/>
              </a:rPr>
              <a:t>สำหรับแต่ละกลุ่มงานได้     โดยใช้แบบฟอร์มสรุปราคากลางของหลักเกณฑ์การคำนวณราคากลาง</a:t>
            </a:r>
            <a:br>
              <a:rPr lang="th-TH" sz="2200" b="1" dirty="0">
                <a:solidFill>
                  <a:srgbClr val="000066"/>
                </a:solidFill>
                <a:latin typeface="IrisUPC" panose="020B0604020202020204" pitchFamily="34" charset="-34"/>
                <a:cs typeface="IrisUPC" panose="020B0604020202020204" pitchFamily="34" charset="-34"/>
              </a:rPr>
            </a:br>
            <a:r>
              <a:rPr lang="th-TH" sz="2200" b="1" dirty="0">
                <a:solidFill>
                  <a:srgbClr val="000066"/>
                </a:solidFill>
                <a:latin typeface="IrisUPC" panose="020B0604020202020204" pitchFamily="34" charset="-34"/>
                <a:cs typeface="IrisUPC" panose="020B0604020202020204" pitchFamily="34" charset="-34"/>
              </a:rPr>
              <a:t>งานก่อสร้างที่กำหนดสำหรับกลุ่มงานที่มีปริมาณงานมากที่สุดนั้น เป็นแบบฟอร์มสรุปราคากลางงาน</a:t>
            </a:r>
            <a:br>
              <a:rPr lang="th-TH" sz="2200" b="1" dirty="0">
                <a:solidFill>
                  <a:srgbClr val="000066"/>
                </a:solidFill>
                <a:latin typeface="IrisUPC" panose="020B0604020202020204" pitchFamily="34" charset="-34"/>
                <a:cs typeface="IrisUPC" panose="020B0604020202020204" pitchFamily="34" charset="-34"/>
              </a:rPr>
            </a:br>
            <a:r>
              <a:rPr lang="th-TH" sz="2200" b="1" dirty="0">
                <a:solidFill>
                  <a:srgbClr val="000066"/>
                </a:solidFill>
                <a:latin typeface="IrisUPC" panose="020B0604020202020204" pitchFamily="34" charset="-34"/>
                <a:cs typeface="IrisUPC" panose="020B0604020202020204" pitchFamily="34" charset="-34"/>
              </a:rPr>
              <a:t>ก่อสร้างทั้งโครงการ/งานก่อสร้าง</a:t>
            </a:r>
            <a:endParaRPr lang="en-US" sz="2200" b="1" dirty="0">
              <a:solidFill>
                <a:srgbClr val="000066"/>
              </a:solidFill>
              <a:latin typeface="IrisUPC" panose="020B0604020202020204" pitchFamily="34" charset="-34"/>
              <a:cs typeface="IrisUPC" panose="020B0604020202020204" pitchFamily="34" charset="-34"/>
            </a:endParaRPr>
          </a:p>
          <a:p>
            <a:pPr>
              <a:spcBef>
                <a:spcPts val="600"/>
              </a:spcBef>
            </a:pPr>
            <a:r>
              <a:rPr lang="th-TH" sz="2200" b="1" dirty="0">
                <a:solidFill>
                  <a:srgbClr val="000066"/>
                </a:solidFill>
                <a:latin typeface="IrisUPC" panose="020B0604020202020204" pitchFamily="34" charset="-34"/>
                <a:cs typeface="IrisUPC" panose="020B0604020202020204" pitchFamily="34" charset="-34"/>
              </a:rPr>
              <a:t>	กรณีการดำเนินการตามวรรคหนึ่ง   ให้นำค่างานต้นทุนรวมทั้งโครงการ/งานก่อสร้างไป</a:t>
            </a:r>
            <a:br>
              <a:rPr lang="th-TH" sz="2200" b="1" dirty="0">
                <a:solidFill>
                  <a:srgbClr val="000066"/>
                </a:solidFill>
                <a:latin typeface="IrisUPC" panose="020B0604020202020204" pitchFamily="34" charset="-34"/>
                <a:cs typeface="IrisUPC" panose="020B0604020202020204" pitchFamily="34" charset="-34"/>
              </a:rPr>
            </a:br>
            <a:r>
              <a:rPr lang="th-TH" sz="2200" b="1" dirty="0">
                <a:solidFill>
                  <a:srgbClr val="000066"/>
                </a:solidFill>
                <a:latin typeface="IrisUPC" panose="020B0604020202020204" pitchFamily="34" charset="-34"/>
                <a:cs typeface="IrisUPC" panose="020B0604020202020204" pitchFamily="34" charset="-34"/>
              </a:rPr>
              <a:t>คำนวณหรือเทียบหาค่า </a:t>
            </a:r>
            <a:r>
              <a:rPr lang="en-US" sz="2200" b="1" dirty="0">
                <a:solidFill>
                  <a:srgbClr val="000066"/>
                </a:solidFill>
                <a:latin typeface="IrisUPC" panose="020B0604020202020204" pitchFamily="34" charset="-34"/>
                <a:cs typeface="IrisUPC" panose="020B0604020202020204" pitchFamily="34" charset="-34"/>
              </a:rPr>
              <a:t>Factor F </a:t>
            </a:r>
            <a:r>
              <a:rPr lang="th-TH" sz="2200" b="1" dirty="0">
                <a:solidFill>
                  <a:srgbClr val="000066"/>
                </a:solidFill>
                <a:latin typeface="IrisUPC" panose="020B0604020202020204" pitchFamily="34" charset="-34"/>
                <a:cs typeface="IrisUPC" panose="020B0604020202020204" pitchFamily="34" charset="-34"/>
              </a:rPr>
              <a:t>จากตาราง </a:t>
            </a:r>
            <a:r>
              <a:rPr lang="en-US" sz="2200" b="1" dirty="0">
                <a:solidFill>
                  <a:srgbClr val="000066"/>
                </a:solidFill>
                <a:latin typeface="IrisUPC" panose="020B0604020202020204" pitchFamily="34" charset="-34"/>
                <a:cs typeface="IrisUPC" panose="020B0604020202020204" pitchFamily="34" charset="-34"/>
              </a:rPr>
              <a:t>Factor F </a:t>
            </a:r>
            <a:r>
              <a:rPr lang="th-TH" sz="2200" b="1" dirty="0">
                <a:solidFill>
                  <a:srgbClr val="000066"/>
                </a:solidFill>
                <a:latin typeface="IrisUPC" panose="020B0604020202020204" pitchFamily="34" charset="-34"/>
                <a:cs typeface="IrisUPC" panose="020B0604020202020204" pitchFamily="34" charset="-34"/>
              </a:rPr>
              <a:t>ที่เกี่ยวข้อง เพื่อนำมาคำนวณกับค่างานต้นทุน</a:t>
            </a:r>
            <a:br>
              <a:rPr lang="th-TH" sz="2200" b="1" dirty="0">
                <a:solidFill>
                  <a:srgbClr val="000066"/>
                </a:solidFill>
                <a:latin typeface="IrisUPC" panose="020B0604020202020204" pitchFamily="34" charset="-34"/>
                <a:cs typeface="IrisUPC" panose="020B0604020202020204" pitchFamily="34" charset="-34"/>
              </a:rPr>
            </a:br>
            <a:r>
              <a:rPr lang="th-TH" sz="2200" b="1" dirty="0">
                <a:solidFill>
                  <a:srgbClr val="000066"/>
                </a:solidFill>
                <a:latin typeface="IrisUPC" panose="020B0604020202020204" pitchFamily="34" charset="-34"/>
                <a:cs typeface="IrisUPC" panose="020B0604020202020204" pitchFamily="34" charset="-34"/>
              </a:rPr>
              <a:t>ตามหลักเกณฑ์และวิธีการที่กำหนดสำหรับแต่ละหลักเกณฑ์การคำนวณราคากลางงานก่อสร้าง</a:t>
            </a:r>
            <a:endParaRPr lang="en-US" sz="2200" b="1" dirty="0">
              <a:solidFill>
                <a:srgbClr val="000066"/>
              </a:solidFill>
              <a:latin typeface="IrisUPC" panose="020B0604020202020204" pitchFamily="34" charset="-34"/>
              <a:cs typeface="IrisUPC" panose="020B0604020202020204" pitchFamily="34" charset="-34"/>
            </a:endParaRPr>
          </a:p>
        </p:txBody>
      </p:sp>
      <p:sp>
        <p:nvSpPr>
          <p:cNvPr id="5" name="TextBox 4"/>
          <p:cNvSpPr txBox="1"/>
          <p:nvPr/>
        </p:nvSpPr>
        <p:spPr>
          <a:xfrm>
            <a:off x="638719" y="476672"/>
            <a:ext cx="7848872" cy="1195199"/>
          </a:xfrm>
          <a:prstGeom prst="rect">
            <a:avLst/>
          </a:prstGeom>
          <a:noFill/>
        </p:spPr>
        <p:txBody>
          <a:bodyPr wrap="square" rtlCol="0">
            <a:spAutoFit/>
          </a:bodyPr>
          <a:lstStyle/>
          <a:p>
            <a:pPr algn="ctr">
              <a:lnSpc>
                <a:spcPts val="2800"/>
              </a:lnSpc>
            </a:pPr>
            <a:r>
              <a:rPr lang="th-TH" sz="3000" b="1" dirty="0">
                <a:solidFill>
                  <a:srgbClr val="0000CC"/>
                </a:solidFill>
                <a:effectLst>
                  <a:innerShdw blurRad="63500" dist="50800">
                    <a:prstClr val="black">
                      <a:alpha val="50000"/>
                    </a:prstClr>
                  </a:innerShdw>
                </a:effectLst>
                <a:latin typeface="IrisUPC" pitchFamily="34" charset="-34"/>
                <a:cs typeface="IrisUPC" pitchFamily="34" charset="-34"/>
              </a:rPr>
              <a:t>ข้อกำหนดกรณีโครงการ/งานก่อสร้างซึ่งจัดจ้างก่อสร้างเป็นสัญญาเดียวสามารถใช้หลักเกณฑ์การคำนวณราคากลางงานก่อสร้าง</a:t>
            </a:r>
          </a:p>
          <a:p>
            <a:pPr algn="ctr">
              <a:lnSpc>
                <a:spcPts val="2800"/>
              </a:lnSpc>
            </a:pPr>
            <a:r>
              <a:rPr lang="th-TH" sz="3000" b="1" dirty="0">
                <a:solidFill>
                  <a:srgbClr val="0000CC"/>
                </a:solidFill>
                <a:effectLst>
                  <a:innerShdw blurRad="63500" dist="50800">
                    <a:prstClr val="black">
                      <a:alpha val="50000"/>
                    </a:prstClr>
                  </a:innerShdw>
                </a:effectLst>
                <a:latin typeface="IrisUPC" pitchFamily="34" charset="-34"/>
                <a:cs typeface="IrisUPC" pitchFamily="34" charset="-34"/>
              </a:rPr>
              <a:t>ได้มากกว่า </a:t>
            </a:r>
            <a:r>
              <a:rPr lang="th-TH" sz="3000" b="1" dirty="0">
                <a:solidFill>
                  <a:srgbClr val="0000CC"/>
                </a:solidFill>
                <a:effectLst>
                  <a:innerShdw blurRad="63500" dist="50800">
                    <a:prstClr val="black">
                      <a:alpha val="50000"/>
                    </a:prstClr>
                  </a:innerShdw>
                </a:effectLst>
                <a:latin typeface="EucrosiaUPC" pitchFamily="18" charset="-34"/>
                <a:cs typeface="EucrosiaUPC" pitchFamily="18" charset="-34"/>
              </a:rPr>
              <a:t>1</a:t>
            </a:r>
            <a:r>
              <a:rPr lang="th-TH" sz="3000" b="1" dirty="0">
                <a:solidFill>
                  <a:srgbClr val="0000CC"/>
                </a:solidFill>
                <a:effectLst>
                  <a:innerShdw blurRad="63500" dist="50800">
                    <a:prstClr val="black">
                      <a:alpha val="50000"/>
                    </a:prstClr>
                  </a:innerShdw>
                </a:effectLst>
                <a:latin typeface="IrisUPC" pitchFamily="34" charset="-34"/>
                <a:cs typeface="IrisUPC" pitchFamily="34" charset="-34"/>
              </a:rPr>
              <a:t> หลักเกณฑ์</a:t>
            </a:r>
            <a:endParaRPr lang="th-TH" sz="3000" dirty="0">
              <a:solidFill>
                <a:srgbClr val="0000CC"/>
              </a:solidFill>
              <a:effectLst>
                <a:innerShdw blurRad="63500" dist="50800">
                  <a:prstClr val="black">
                    <a:alpha val="50000"/>
                  </a:prstClr>
                </a:innerShdw>
              </a:effectLst>
              <a:latin typeface="IrisUPC" pitchFamily="34" charset="-34"/>
              <a:cs typeface="IrisUPC" pitchFamily="34" charset="-34"/>
            </a:endParaRPr>
          </a:p>
        </p:txBody>
      </p:sp>
      <p:sp>
        <p:nvSpPr>
          <p:cNvPr id="7" name="TextBox 6"/>
          <p:cNvSpPr txBox="1"/>
          <p:nvPr/>
        </p:nvSpPr>
        <p:spPr>
          <a:xfrm>
            <a:off x="3137388" y="1556792"/>
            <a:ext cx="2887329" cy="461665"/>
          </a:xfrm>
          <a:prstGeom prst="rect">
            <a:avLst/>
          </a:prstGeom>
          <a:noFill/>
        </p:spPr>
        <p:txBody>
          <a:bodyPr wrap="none" rtlCol="0">
            <a:spAutoFit/>
          </a:bodyPr>
          <a:lstStyle/>
          <a:p>
            <a:r>
              <a:rPr lang="th-TH" sz="2400" b="1" dirty="0">
                <a:solidFill>
                  <a:schemeClr val="accent6">
                    <a:lumMod val="50000"/>
                  </a:schemeClr>
                </a:solidFill>
                <a:latin typeface="EucrosiaUPC" pitchFamily="18" charset="-34"/>
                <a:cs typeface="EucrosiaUPC" pitchFamily="18" charset="-34"/>
              </a:rPr>
              <a:t>(</a:t>
            </a:r>
            <a:r>
              <a:rPr lang="th-TH" sz="2400" b="1" dirty="0">
                <a:solidFill>
                  <a:schemeClr val="accent6">
                    <a:lumMod val="50000"/>
                  </a:schemeClr>
                </a:solidFill>
                <a:latin typeface="IrisUPC" pitchFamily="34" charset="-34"/>
                <a:cs typeface="IrisUPC" pitchFamily="34" charset="-34"/>
              </a:rPr>
              <a:t>แนวทางและวิธีปฏิบัติฯ ข้อ</a:t>
            </a:r>
            <a:r>
              <a:rPr lang="th-TH" sz="2400" b="1" dirty="0">
                <a:solidFill>
                  <a:schemeClr val="accent6">
                    <a:lumMod val="50000"/>
                  </a:schemeClr>
                </a:solidFill>
                <a:latin typeface="EucrosiaUPC" pitchFamily="18" charset="-34"/>
                <a:cs typeface="EucrosiaUPC" pitchFamily="18" charset="-34"/>
              </a:rPr>
              <a:t> 8)</a:t>
            </a:r>
          </a:p>
        </p:txBody>
      </p:sp>
      <p:pic>
        <p:nvPicPr>
          <p:cNvPr id="8" name="รูปภาพ 7"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
        <p:nvSpPr>
          <p:cNvPr id="6" name="ปุ่มปฏิบัติการ: กำหนดเอง 5">
            <a:hlinkClick r:id="rId3" action="ppaction://hlinksldjump" highlightClick="1"/>
          </p:cNvPr>
          <p:cNvSpPr/>
          <p:nvPr/>
        </p:nvSpPr>
        <p:spPr>
          <a:xfrm>
            <a:off x="8316416" y="6309320"/>
            <a:ext cx="45719" cy="46800"/>
          </a:xfrm>
          <a:prstGeom prst="actionButtonBlank">
            <a:avLst/>
          </a:prstGeom>
          <a:solidFill>
            <a:srgbClr val="FF00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9" name="ปุ่มปฏิบัติการ: กำหนดเอง 8">
            <a:hlinkClick r:id="rId4" action="ppaction://hlinksldjump" highlightClick="1"/>
          </p:cNvPr>
          <p:cNvSpPr/>
          <p:nvPr/>
        </p:nvSpPr>
        <p:spPr>
          <a:xfrm>
            <a:off x="8486721" y="6278022"/>
            <a:ext cx="45719" cy="46800"/>
          </a:xfrm>
          <a:prstGeom prst="actionButtonBlank">
            <a:avLst/>
          </a:prstGeom>
          <a:solidFill>
            <a:srgbClr val="000086"/>
          </a:solidFill>
          <a:ln>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10" name="ปุ่มปฏิบัติการ: กำหนดเอง 9">
            <a:hlinkClick r:id="rId5" action="ppaction://hlinksldjump" highlightClick="1"/>
          </p:cNvPr>
          <p:cNvSpPr/>
          <p:nvPr/>
        </p:nvSpPr>
        <p:spPr>
          <a:xfrm>
            <a:off x="9027761" y="6741270"/>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Tree>
    <p:extLst>
      <p:ext uri="{BB962C8B-B14F-4D97-AF65-F5344CB8AC3E}">
        <p14:creationId xmlns:p14="http://schemas.microsoft.com/office/powerpoint/2010/main" val="2870438798"/>
      </p:ext>
    </p:extLst>
  </p:cSld>
  <p:clrMapOvr>
    <a:masterClrMapping/>
  </p:clrMapOvr>
  <p:transition spd="slow">
    <p:wedge/>
  </p:transition>
</p:sld>
</file>

<file path=ppt/slides/slide38.xml><?xml version="1.0" encoding="utf-8"?>
<p:sld xmlns:a="http://schemas.openxmlformats.org/drawingml/2006/main" xmlns:r="http://schemas.openxmlformats.org/officeDocument/2006/relationships" xmlns:p="http://schemas.openxmlformats.org/presentationml/2006/main">
  <p:cSld>
    <p:bg>
      <p:bgPr>
        <a:pattFill prst="weave">
          <a:fgClr>
            <a:srgbClr val="E7EDF5"/>
          </a:fgClr>
          <a:bgClr>
            <a:schemeClr val="bg1"/>
          </a:bgClr>
        </a:pattFill>
        <a:effectLst/>
      </p:bgPr>
    </p:bg>
    <p:spTree>
      <p:nvGrpSpPr>
        <p:cNvPr id="1" name=""/>
        <p:cNvGrpSpPr/>
        <p:nvPr/>
      </p:nvGrpSpPr>
      <p:grpSpPr>
        <a:xfrm>
          <a:off x="0" y="0"/>
          <a:ext cx="0" cy="0"/>
          <a:chOff x="0" y="0"/>
          <a:chExt cx="0" cy="0"/>
        </a:xfrm>
      </p:grpSpPr>
      <p:sp>
        <p:nvSpPr>
          <p:cNvPr id="4" name="TextBox 3"/>
          <p:cNvSpPr txBox="1"/>
          <p:nvPr/>
        </p:nvSpPr>
        <p:spPr>
          <a:xfrm>
            <a:off x="359740" y="1894553"/>
            <a:ext cx="8424936" cy="4567357"/>
          </a:xfrm>
          <a:prstGeom prst="rect">
            <a:avLst/>
          </a:prstGeom>
          <a:pattFill prst="lgConfetti">
            <a:fgClr>
              <a:srgbClr val="E4EDD3"/>
            </a:fgClr>
            <a:bgClr>
              <a:schemeClr val="bg1"/>
            </a:bgClr>
          </a:pattFill>
          <a:scene3d>
            <a:camera prst="orthographicFront"/>
            <a:lightRig rig="soft" dir="t"/>
          </a:scene3d>
          <a:sp3d contourW="6350">
            <a:bevelT w="38100" h="38100" prst="angle"/>
            <a:contourClr>
              <a:srgbClr val="7030A0"/>
            </a:contourClr>
          </a:sp3d>
        </p:spPr>
        <p:txBody>
          <a:bodyPr wrap="square" rtlCol="0" anchor="ctr" anchorCtr="0">
            <a:noAutofit/>
          </a:bodyPr>
          <a:lstStyle/>
          <a:p>
            <a:pPr>
              <a:spcBef>
                <a:spcPts val="600"/>
              </a:spcBef>
            </a:pP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กรณีที่ในรายละเอียดของการคำนวณตามหลักเกณฑ์การคำนวณราคากลางงานก่อสร้างในทั้ง  </a:t>
            </a:r>
            <a:r>
              <a:rPr lang="th-TH" sz="1800" b="1" dirty="0">
                <a:solidFill>
                  <a:srgbClr val="0000CC"/>
                </a:solidFill>
                <a:effectLst>
                  <a:innerShdw blurRad="63500" dist="50800" dir="2700000">
                    <a:prstClr val="black">
                      <a:alpha val="50000"/>
                    </a:prstClr>
                  </a:innerShdw>
                </a:effectLst>
                <a:latin typeface="EucrosiaUPC" panose="02020603050405020304" pitchFamily="18" charset="-34"/>
                <a:cs typeface="EucrosiaUPC" panose="02020603050405020304" pitchFamily="18" charset="-34"/>
              </a:rPr>
              <a:t>3  </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หลักเกณฑ์    มิได้มีข้อกำหนด</a:t>
            </a:r>
            <a:b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b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ไว้เป็นอย่างอื่น  ให้ผู้มีหน้าที่คำนวณราคากลางใช้ราคาและแหล่งวัสดุก่อสร้างตามเงื่อนไขและข้อกำหนด ดังนี้</a:t>
            </a:r>
          </a:p>
          <a:p>
            <a:pPr defTabSz="625475">
              <a:spcBef>
                <a:spcPts val="600"/>
              </a:spcBef>
            </a:pP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a:t>
            </a:r>
            <a:r>
              <a:rPr lang="th-TH" sz="1800" b="1" dirty="0">
                <a:solidFill>
                  <a:srgbClr val="0000CC"/>
                </a:solidFill>
                <a:effectLst>
                  <a:innerShdw blurRad="63500" dist="50800" dir="2700000">
                    <a:prstClr val="black">
                      <a:alpha val="50000"/>
                    </a:prstClr>
                  </a:innerShdw>
                </a:effectLst>
                <a:latin typeface="EucrosiaUPC" panose="02020603050405020304" pitchFamily="18" charset="-34"/>
                <a:cs typeface="EucrosiaUPC" panose="02020603050405020304" pitchFamily="18" charset="-34"/>
              </a:rPr>
              <a:t>1. </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ราคาวัสดุก่อสร้างให้ใช้ราคาปัจจุบัน  ในขณะที่คำนวณราคากลางงานก่อสร้างนั้น</a:t>
            </a:r>
          </a:p>
          <a:p>
            <a:pPr defTabSz="625475">
              <a:spcBef>
                <a:spcPts val="600"/>
              </a:spcBef>
            </a:pP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a:t>
            </a:r>
            <a:r>
              <a:rPr lang="th-TH" sz="1800" b="1" dirty="0">
                <a:solidFill>
                  <a:srgbClr val="0000CC"/>
                </a:solidFill>
                <a:effectLst>
                  <a:innerShdw blurRad="63500" dist="50800" dir="2700000">
                    <a:prstClr val="black">
                      <a:alpha val="50000"/>
                    </a:prstClr>
                  </a:innerShdw>
                </a:effectLst>
                <a:latin typeface="EucrosiaUPC" panose="02020603050405020304" pitchFamily="18" charset="-34"/>
                <a:cs typeface="EucrosiaUPC" panose="02020603050405020304" pitchFamily="18" charset="-34"/>
              </a:rPr>
              <a:t>2. </a:t>
            </a:r>
            <a:r>
              <a:rPr lang="th-TH" sz="1800" b="1" dirty="0">
                <a:solidFill>
                  <a:srgbClr val="993366"/>
                </a:solidFill>
                <a:effectLst>
                  <a:innerShdw blurRad="63500" dist="50800" dir="2700000">
                    <a:prstClr val="black">
                      <a:alpha val="50000"/>
                    </a:prstClr>
                  </a:innerShdw>
                </a:effectLst>
                <a:latin typeface="IrisUPC" pitchFamily="34" charset="-34"/>
                <a:cs typeface="IrisUPC" pitchFamily="34" charset="-34"/>
              </a:rPr>
              <a:t>การก่อสร้างในส่วนกลาง</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ให้ผู้มีหน้าที่คำนวณราคากลางใช้ราคาและแหล่งวัสดุก่อสร้างตามลำดับ ดังนี้</a:t>
            </a:r>
          </a:p>
          <a:p>
            <a:pPr defTabSz="625475">
              <a:spcBef>
                <a:spcPts val="600"/>
              </a:spcBef>
            </a:pP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a:t>
            </a:r>
            <a:r>
              <a:rPr lang="th-TH" sz="1800" b="1" dirty="0">
                <a:solidFill>
                  <a:srgbClr val="0000CC"/>
                </a:solidFill>
                <a:effectLst>
                  <a:innerShdw blurRad="63500" dist="50800" dir="2700000">
                    <a:prstClr val="black">
                      <a:alpha val="50000"/>
                    </a:prstClr>
                  </a:innerShdw>
                </a:effectLst>
                <a:latin typeface="EucrosiaUPC" panose="02020603050405020304" pitchFamily="18" charset="-34"/>
                <a:cs typeface="EucrosiaUPC" panose="02020603050405020304" pitchFamily="18" charset="-34"/>
              </a:rPr>
              <a:t>2.1</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ราคาวัสดุก่อสร้างตามที่สำนักงานนโยบายและยุทธศาสตร์การค้า กระทรวงพาณิชย์ เผยแพร่</a:t>
            </a:r>
          </a:p>
          <a:p>
            <a:pPr defTabSz="1258888">
              <a:spcBef>
                <a:spcPts val="600"/>
              </a:spcBef>
            </a:pP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a:t>
            </a:r>
            <a:r>
              <a:rPr lang="th-TH" sz="1800" b="1" dirty="0">
                <a:solidFill>
                  <a:srgbClr val="0000CC"/>
                </a:solidFill>
                <a:effectLst>
                  <a:innerShdw blurRad="63500" dist="50800" dir="2700000">
                    <a:prstClr val="black">
                      <a:alpha val="50000"/>
                    </a:prstClr>
                  </a:innerShdw>
                </a:effectLst>
                <a:latin typeface="EucrosiaUPC" panose="02020603050405020304" pitchFamily="18" charset="-34"/>
                <a:cs typeface="EucrosiaUPC" panose="02020603050405020304" pitchFamily="18" charset="-34"/>
              </a:rPr>
              <a:t>2.2 </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วัสดุก่อสร้างรายการใดที่สำนักงานนโยบายและยุทธศาสตร์การค้า  กระทรวงพาณิชย์    ไม่มีข้อมูลราคาเผยแพร่ไว้  ให้ใช้ราคาวัสดุก่อสร้างรายการนั้นที่สำนักงานพาณิชย์จังหวัดใกล้เคียงเผยแพร่   หากวัสดุก่อสร้างรายการนั้นมีสำนัก งานพาณิชย์จังหวัดใกล้เคียงเผยแพร่ราคาไว้มากกว่าหนึ่งจังหวัด ให้ใช้ราคาของสำนักงานพาณิชย์จังหวัดที่มีระยะทางใกล้สถานที่ก่อสร้างมากที่สุด  โดยพิจารณาจากที่ตั้งของศาลากลางจังหวัดถึงสถานที่ก่อสร้างเป็นเกณฑ์พิจารณา</a:t>
            </a:r>
          </a:p>
          <a:p>
            <a:pPr defTabSz="1258888">
              <a:spcBef>
                <a:spcPts val="600"/>
              </a:spcBef>
            </a:pP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a:t>
            </a:r>
            <a:r>
              <a:rPr lang="th-TH" sz="1800" b="1" dirty="0">
                <a:solidFill>
                  <a:srgbClr val="0000CC"/>
                </a:solidFill>
                <a:effectLst>
                  <a:innerShdw blurRad="63500" dist="50800" dir="2700000">
                    <a:prstClr val="black">
                      <a:alpha val="50000"/>
                    </a:prstClr>
                  </a:innerShdw>
                </a:effectLst>
                <a:latin typeface="EucrosiaUPC" panose="02020603050405020304" pitchFamily="18" charset="-34"/>
                <a:cs typeface="EucrosiaUPC" panose="02020603050405020304" pitchFamily="18" charset="-34"/>
              </a:rPr>
              <a:t>2.3</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กรณีวัสดุก่อสร้างรายการใดที่สำนักงานนโยบายและยุทธศาสตร์การค้า กระทรวงพาณิชย์ และสำนักงานพาณิชย์จังหวัดใกล้เคียง ไม่มีข้อมูลราคาเผยแพร่ไว้      ให้ผู้มีหน้าที่คำนวณราคากลางสืบและใช้ราคาวัสดุก่อสร้างรายการนั้นในท้องที่ของส่วนกลางหรือในท้องที่ของจังหวัดใกล้เคียง  ที่มีระยะทางใกล้สถานที่ก่อสร้างมากที่สุดออกไปตามลำดับ    โดยใช้ราคาเฉลี่ยซึ่งไม่รวมค่าขนส่ง    ทั้งนี้ ในการสืบและกำหนดราคาวัสดุก่อสร้างดังกล่าวให้ผู้มีหน้าที่คำนวณราคากลางจัดทำบันทึกแสดงรายละเอียดของการสืบและการกำหนดราคาประกอบไว้กับเอกสารการคำนวณราคากลางงานก่อสร้างนั้นด้วย</a:t>
            </a:r>
          </a:p>
        </p:txBody>
      </p:sp>
      <p:sp>
        <p:nvSpPr>
          <p:cNvPr id="5" name="TextBox 4"/>
          <p:cNvSpPr txBox="1"/>
          <p:nvPr/>
        </p:nvSpPr>
        <p:spPr>
          <a:xfrm>
            <a:off x="1826643" y="346224"/>
            <a:ext cx="5490606" cy="584775"/>
          </a:xfrm>
          <a:prstGeom prst="rect">
            <a:avLst/>
          </a:prstGeom>
          <a:noFill/>
        </p:spPr>
        <p:txBody>
          <a:bodyPr wrap="none" rtlCol="0">
            <a:spAutoFit/>
          </a:bodyPr>
          <a:lstStyle/>
          <a:p>
            <a:r>
              <a:rPr lang="th-TH" sz="3200" b="1" dirty="0">
                <a:solidFill>
                  <a:srgbClr val="0000CC"/>
                </a:solidFill>
                <a:effectLst>
                  <a:innerShdw blurRad="63500" dist="50800" dir="18900000">
                    <a:prstClr val="black">
                      <a:alpha val="50000"/>
                    </a:prstClr>
                  </a:innerShdw>
                </a:effectLst>
                <a:latin typeface="IrisUPC" pitchFamily="34" charset="-34"/>
                <a:cs typeface="IrisUPC" pitchFamily="34" charset="-34"/>
              </a:rPr>
              <a:t>ข้อกำหนดเกี่ยวกับราคาและแหล่งวัสดุก่อสร้าง</a:t>
            </a:r>
          </a:p>
        </p:txBody>
      </p:sp>
      <p:sp>
        <p:nvSpPr>
          <p:cNvPr id="6" name="TextBox 5"/>
          <p:cNvSpPr txBox="1"/>
          <p:nvPr/>
        </p:nvSpPr>
        <p:spPr>
          <a:xfrm>
            <a:off x="3131840" y="807095"/>
            <a:ext cx="2885726" cy="461665"/>
          </a:xfrm>
          <a:prstGeom prst="rect">
            <a:avLst/>
          </a:prstGeom>
          <a:noFill/>
        </p:spPr>
        <p:txBody>
          <a:bodyPr wrap="none" rtlCol="0">
            <a:spAutoFit/>
          </a:bodyPr>
          <a:lstStyle/>
          <a:p>
            <a:r>
              <a:rPr lang="th-TH" sz="2400" b="1" dirty="0">
                <a:solidFill>
                  <a:schemeClr val="accent6">
                    <a:lumMod val="50000"/>
                  </a:schemeClr>
                </a:solidFill>
                <a:latin typeface="EucrosiaUPC" pitchFamily="18" charset="-34"/>
                <a:cs typeface="EucrosiaUPC" pitchFamily="18" charset="-34"/>
              </a:rPr>
              <a:t>(</a:t>
            </a:r>
            <a:r>
              <a:rPr lang="th-TH" sz="2400" b="1" dirty="0">
                <a:solidFill>
                  <a:schemeClr val="accent6">
                    <a:lumMod val="50000"/>
                  </a:schemeClr>
                </a:solidFill>
                <a:latin typeface="IrisUPC" pitchFamily="34" charset="-34"/>
                <a:cs typeface="IrisUPC" pitchFamily="34" charset="-34"/>
              </a:rPr>
              <a:t>แนวทางและวิธีปฏิบัติฯ ข้อ </a:t>
            </a:r>
            <a:r>
              <a:rPr lang="th-TH" sz="2400" b="1" dirty="0">
                <a:solidFill>
                  <a:schemeClr val="accent6">
                    <a:lumMod val="50000"/>
                  </a:schemeClr>
                </a:solidFill>
                <a:latin typeface="EucrosiaUPC" pitchFamily="18" charset="-34"/>
                <a:cs typeface="EucrosiaUPC" pitchFamily="18" charset="-34"/>
              </a:rPr>
              <a:t>9)</a:t>
            </a:r>
          </a:p>
        </p:txBody>
      </p:sp>
      <p:pic>
        <p:nvPicPr>
          <p:cNvPr id="8" name="รูปภาพ 7"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
        <p:nvSpPr>
          <p:cNvPr id="7" name="ลูกศรขวาท้ายขีด 6">
            <a:hlinkClick r:id="rId3" action="ppaction://hlinksldjump"/>
          </p:cNvPr>
          <p:cNvSpPr/>
          <p:nvPr/>
        </p:nvSpPr>
        <p:spPr bwMode="auto">
          <a:xfrm>
            <a:off x="8590431" y="6237312"/>
            <a:ext cx="144000" cy="108000"/>
          </a:xfrm>
          <a:prstGeom prst="stripedRightArrow">
            <a:avLst/>
          </a:prstGeom>
          <a:solidFill>
            <a:srgbClr val="92D050"/>
          </a:solid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69875" indent="-269875" algn="ctr"/>
            <a:endParaRPr lang="th-TH" sz="1600" dirty="0"/>
          </a:p>
        </p:txBody>
      </p:sp>
      <p:sp>
        <p:nvSpPr>
          <p:cNvPr id="2" name="กล่องข้อความ 1"/>
          <p:cNvSpPr txBox="1"/>
          <p:nvPr/>
        </p:nvSpPr>
        <p:spPr>
          <a:xfrm>
            <a:off x="251520" y="1434262"/>
            <a:ext cx="8640960" cy="338554"/>
          </a:xfrm>
          <a:prstGeom prst="rect">
            <a:avLst/>
          </a:prstGeom>
          <a:noFill/>
        </p:spPr>
        <p:txBody>
          <a:bodyPr wrap="square" rtlCol="0">
            <a:spAutoFit/>
          </a:bodyPr>
          <a:lstStyle/>
          <a:p>
            <a:pPr algn="ctr"/>
            <a:r>
              <a:rPr lang="th-TH" sz="1600" b="1" dirty="0">
                <a:solidFill>
                  <a:srgbClr val="A50021"/>
                </a:solidFill>
                <a:latin typeface="EucrosiaUPC" panose="02020603050405020304" pitchFamily="18" charset="-34"/>
                <a:cs typeface="EucrosiaUPC" panose="02020603050405020304" pitchFamily="18" charset="-34"/>
              </a:rPr>
              <a:t>ปรับปรุงใหม่ ตามหนังสือกรมบัญชีกลาง  ด่วนที่สุด ที่ กค 0421.5/ว183 และ ด่วนที่สุด ที่ กค 0421.5/16044  ลงวันที่ 29 เมษายน 2559</a:t>
            </a:r>
          </a:p>
        </p:txBody>
      </p:sp>
    </p:spTree>
    <p:extLst>
      <p:ext uri="{BB962C8B-B14F-4D97-AF65-F5344CB8AC3E}">
        <p14:creationId xmlns:p14="http://schemas.microsoft.com/office/powerpoint/2010/main" val="2320255617"/>
      </p:ext>
    </p:extLst>
  </p:cSld>
  <p:clrMapOvr>
    <a:masterClrMapping/>
  </p:clrMapOvr>
  <p:transition spd="slow">
    <p:wedge/>
  </p:transition>
</p:sld>
</file>

<file path=ppt/slides/slide39.xml><?xml version="1.0" encoding="utf-8"?>
<p:sld xmlns:a="http://schemas.openxmlformats.org/drawingml/2006/main" xmlns:r="http://schemas.openxmlformats.org/officeDocument/2006/relationships" xmlns:p="http://schemas.openxmlformats.org/presentationml/2006/main">
  <p:cSld>
    <p:bg>
      <p:bgPr>
        <a:pattFill prst="weave">
          <a:fgClr>
            <a:srgbClr val="E7EDF5"/>
          </a:fgClr>
          <a:bgClr>
            <a:schemeClr val="bg1"/>
          </a:bgClr>
        </a:pattFill>
        <a:effectLst/>
      </p:bgPr>
    </p:bg>
    <p:spTree>
      <p:nvGrpSpPr>
        <p:cNvPr id="1" name=""/>
        <p:cNvGrpSpPr/>
        <p:nvPr/>
      </p:nvGrpSpPr>
      <p:grpSpPr>
        <a:xfrm>
          <a:off x="0" y="0"/>
          <a:ext cx="0" cy="0"/>
          <a:chOff x="0" y="0"/>
          <a:chExt cx="0" cy="0"/>
        </a:xfrm>
      </p:grpSpPr>
      <p:sp>
        <p:nvSpPr>
          <p:cNvPr id="4" name="TextBox 3"/>
          <p:cNvSpPr txBox="1"/>
          <p:nvPr/>
        </p:nvSpPr>
        <p:spPr>
          <a:xfrm>
            <a:off x="350687" y="1304030"/>
            <a:ext cx="8424936" cy="5437337"/>
          </a:xfrm>
          <a:prstGeom prst="rect">
            <a:avLst/>
          </a:prstGeom>
          <a:pattFill prst="lgConfetti">
            <a:fgClr>
              <a:srgbClr val="E4EDD3"/>
            </a:fgClr>
            <a:bgClr>
              <a:schemeClr val="bg1"/>
            </a:bgClr>
          </a:pattFill>
          <a:scene3d>
            <a:camera prst="orthographicFront"/>
            <a:lightRig rig="soft" dir="t"/>
          </a:scene3d>
          <a:sp3d contourW="6350">
            <a:bevelT w="38100" h="38100" prst="angle"/>
            <a:contourClr>
              <a:srgbClr val="7030A0"/>
            </a:contourClr>
          </a:sp3d>
        </p:spPr>
        <p:txBody>
          <a:bodyPr wrap="square" rtlCol="0" anchor="ctr" anchorCtr="0">
            <a:noAutofit/>
          </a:bodyPr>
          <a:lstStyle/>
          <a:p>
            <a:pPr marL="0" marR="0" lvl="0" indent="0" algn="l" defTabSz="625475" rtl="0" eaLnBrk="1" fontAlgn="auto" latinLnBrk="0" hangingPunct="1">
              <a:spcBef>
                <a:spcPts val="600"/>
              </a:spcBef>
              <a:buClrTx/>
              <a:buSzTx/>
              <a:buFontTx/>
              <a:buNone/>
              <a:tabLst/>
              <a:defRPr/>
            </a:pPr>
            <a:r>
              <a:rPr kumimoji="0" lang="th-TH" sz="1800" b="1" i="0" u="none" strike="noStrike" kern="1200" cap="none" spc="0" normalizeH="0" baseline="0" noProof="0" dirty="0">
                <a:ln>
                  <a:noFill/>
                </a:ln>
                <a:solidFill>
                  <a:srgbClr val="0000CC"/>
                </a:solidFill>
                <a:effectLst>
                  <a:innerShdw blurRad="63500" dist="50800" dir="2700000">
                    <a:prstClr val="black">
                      <a:alpha val="50000"/>
                    </a:prstClr>
                  </a:innerShdw>
                </a:effectLst>
                <a:uLnTx/>
                <a:uFillTx/>
                <a:latin typeface="IrisUPC" pitchFamily="34" charset="-34"/>
                <a:ea typeface="+mn-ea"/>
                <a:cs typeface="IrisUPC" pitchFamily="34" charset="-34"/>
              </a:rPr>
              <a:t>	</a:t>
            </a:r>
            <a:r>
              <a:rPr kumimoji="0" lang="th-TH" sz="1800" b="1" i="0" u="none" strike="noStrike" kern="1200" cap="none" spc="0" normalizeH="0" baseline="0" noProof="0" dirty="0">
                <a:ln>
                  <a:noFill/>
                </a:ln>
                <a:solidFill>
                  <a:srgbClr val="0000CC"/>
                </a:solidFill>
                <a:effectLst>
                  <a:innerShdw blurRad="63500" dist="50800" dir="2700000">
                    <a:prstClr val="black">
                      <a:alpha val="50000"/>
                    </a:prstClr>
                  </a:innerShdw>
                </a:effectLst>
                <a:uLnTx/>
                <a:uFillTx/>
                <a:latin typeface="EucrosiaUPC" panose="02020603050405020304" pitchFamily="18" charset="-34"/>
                <a:ea typeface="+mn-ea"/>
                <a:cs typeface="EucrosiaUPC" panose="02020603050405020304" pitchFamily="18" charset="-34"/>
              </a:rPr>
              <a:t>3. </a:t>
            </a:r>
            <a:r>
              <a:rPr kumimoji="0" lang="th-TH" sz="1800" b="1" i="0" u="none" strike="noStrike" kern="1200" cap="none" spc="0" normalizeH="0" baseline="0" noProof="0" dirty="0">
                <a:ln>
                  <a:noFill/>
                </a:ln>
                <a:solidFill>
                  <a:srgbClr val="0000CC"/>
                </a:solidFill>
                <a:effectLst>
                  <a:innerShdw blurRad="63500" dist="50800" dir="2700000">
                    <a:prstClr val="black">
                      <a:alpha val="50000"/>
                    </a:prstClr>
                  </a:innerShdw>
                </a:effectLst>
                <a:uLnTx/>
                <a:uFillTx/>
                <a:latin typeface="IrisUPC" pitchFamily="34" charset="-34"/>
                <a:ea typeface="+mn-ea"/>
                <a:cs typeface="IrisUPC" pitchFamily="34" charset="-34"/>
              </a:rPr>
              <a:t> </a:t>
            </a:r>
            <a:r>
              <a:rPr kumimoji="0" lang="th-TH" sz="1800" b="1" i="0" u="none" strike="noStrike" kern="1200" cap="none" spc="0" normalizeH="0" baseline="0" noProof="0" dirty="0">
                <a:ln>
                  <a:noFill/>
                </a:ln>
                <a:solidFill>
                  <a:srgbClr val="993366"/>
                </a:solidFill>
                <a:effectLst>
                  <a:innerShdw blurRad="63500" dist="50800" dir="2700000">
                    <a:prstClr val="black">
                      <a:alpha val="50000"/>
                    </a:prstClr>
                  </a:innerShdw>
                </a:effectLst>
                <a:uLnTx/>
                <a:uFillTx/>
                <a:latin typeface="IrisUPC" pitchFamily="34" charset="-34"/>
                <a:ea typeface="+mn-ea"/>
                <a:cs typeface="IrisUPC" pitchFamily="34" charset="-34"/>
              </a:rPr>
              <a:t>การก่อสร้างในส่วนภูมิภาค </a:t>
            </a:r>
            <a:r>
              <a:rPr kumimoji="0" lang="th-TH" sz="1800" b="1" i="0" u="none" strike="noStrike" kern="1200" cap="none" spc="0" normalizeH="0" baseline="0" noProof="0" dirty="0">
                <a:ln>
                  <a:noFill/>
                </a:ln>
                <a:solidFill>
                  <a:srgbClr val="0000CC"/>
                </a:solidFill>
                <a:effectLst>
                  <a:innerShdw blurRad="63500" dist="50800" dir="2700000">
                    <a:prstClr val="black">
                      <a:alpha val="50000"/>
                    </a:prstClr>
                  </a:innerShdw>
                </a:effectLst>
                <a:uLnTx/>
                <a:uFillTx/>
                <a:latin typeface="IrisUPC" pitchFamily="34" charset="-34"/>
                <a:ea typeface="+mn-ea"/>
                <a:cs typeface="IrisUPC" pitchFamily="34" charset="-34"/>
              </a:rPr>
              <a:t>ให้ผู้มีหน้าที่คำนวณราคากลางใช้ราคาและแหล่งวัสดุก่อสร้างตามลำดับ ดังนี้</a:t>
            </a:r>
          </a:p>
          <a:p>
            <a:pPr marL="0" marR="0" lvl="0" indent="0" algn="l" defTabSz="1258888" rtl="0" eaLnBrk="1" fontAlgn="auto" latinLnBrk="0" hangingPunct="1">
              <a:spcBef>
                <a:spcPts val="600"/>
              </a:spcBef>
              <a:buClrTx/>
              <a:buSzTx/>
              <a:buFontTx/>
              <a:buNone/>
              <a:tabLst/>
              <a:defRPr/>
            </a:pPr>
            <a:r>
              <a:rPr kumimoji="0" lang="th-TH" sz="1800" b="1" i="0" u="none" strike="noStrike" kern="1200" cap="none" spc="0" normalizeH="0" baseline="0" noProof="0" dirty="0">
                <a:ln>
                  <a:noFill/>
                </a:ln>
                <a:solidFill>
                  <a:srgbClr val="0000CC"/>
                </a:solidFill>
                <a:effectLst>
                  <a:innerShdw blurRad="63500" dist="50800" dir="2700000">
                    <a:prstClr val="black">
                      <a:alpha val="50000"/>
                    </a:prstClr>
                  </a:innerShdw>
                </a:effectLst>
                <a:uLnTx/>
                <a:uFillTx/>
                <a:latin typeface="IrisUPC" pitchFamily="34" charset="-34"/>
                <a:ea typeface="+mn-ea"/>
                <a:cs typeface="IrisUPC" pitchFamily="34" charset="-34"/>
              </a:rPr>
              <a:t>	</a:t>
            </a:r>
            <a:r>
              <a:rPr kumimoji="0" lang="th-TH" sz="1800" b="1" i="0" u="none" strike="noStrike" kern="1200" cap="none" spc="0" normalizeH="0" baseline="0" noProof="0" dirty="0">
                <a:ln>
                  <a:noFill/>
                </a:ln>
                <a:solidFill>
                  <a:srgbClr val="0000CC"/>
                </a:solidFill>
                <a:effectLst>
                  <a:innerShdw blurRad="63500" dist="50800" dir="2700000">
                    <a:prstClr val="black">
                      <a:alpha val="50000"/>
                    </a:prstClr>
                  </a:innerShdw>
                </a:effectLst>
                <a:uLnTx/>
                <a:uFillTx/>
                <a:latin typeface="EucrosiaUPC" panose="02020603050405020304" pitchFamily="18" charset="-34"/>
                <a:ea typeface="+mn-ea"/>
                <a:cs typeface="EucrosiaUPC" panose="02020603050405020304" pitchFamily="18" charset="-34"/>
              </a:rPr>
              <a:t>3.1</a:t>
            </a:r>
            <a:r>
              <a:rPr kumimoji="0" lang="th-TH" sz="1800" b="1" i="0" u="none" strike="noStrike" kern="1200" cap="none" spc="0" normalizeH="0" baseline="0" noProof="0" dirty="0">
                <a:ln>
                  <a:noFill/>
                </a:ln>
                <a:solidFill>
                  <a:srgbClr val="0000CC"/>
                </a:solidFill>
                <a:effectLst>
                  <a:innerShdw blurRad="63500" dist="50800" dir="2700000">
                    <a:prstClr val="black">
                      <a:alpha val="50000"/>
                    </a:prstClr>
                  </a:innerShdw>
                </a:effectLst>
                <a:uLnTx/>
                <a:uFillTx/>
                <a:latin typeface="IrisUPC" pitchFamily="34" charset="-34"/>
                <a:ea typeface="+mn-ea"/>
                <a:cs typeface="IrisUPC" pitchFamily="34" charset="-34"/>
              </a:rPr>
              <a:t> ราคาวัสดุก่อสร้างตามที่สำนักงานพาณิชย์จังหวัดที่สถานที่ก่อสร้างตั้งอยู่  เผยแพร่</a:t>
            </a:r>
          </a:p>
          <a:p>
            <a:pPr marL="0" marR="0" lvl="0" indent="0" algn="l" defTabSz="1258888" rtl="0" eaLnBrk="1" fontAlgn="auto" latinLnBrk="0" hangingPunct="1">
              <a:spcBef>
                <a:spcPts val="600"/>
              </a:spcBef>
              <a:buClrTx/>
              <a:buSzTx/>
              <a:buFontTx/>
              <a:buNone/>
              <a:tabLst/>
              <a:defRPr/>
            </a:pPr>
            <a:r>
              <a:rPr kumimoji="0" lang="th-TH" sz="1800" b="1" i="0" u="none" strike="noStrike" kern="1200" cap="none" spc="0" normalizeH="0" baseline="0" noProof="0" dirty="0">
                <a:ln>
                  <a:noFill/>
                </a:ln>
                <a:solidFill>
                  <a:srgbClr val="0000CC"/>
                </a:solidFill>
                <a:effectLst>
                  <a:innerShdw blurRad="63500" dist="50800" dir="2700000">
                    <a:prstClr val="black">
                      <a:alpha val="50000"/>
                    </a:prstClr>
                  </a:innerShdw>
                </a:effectLst>
                <a:uLnTx/>
                <a:uFillTx/>
                <a:latin typeface="IrisUPC" pitchFamily="34" charset="-34"/>
                <a:ea typeface="+mn-ea"/>
                <a:cs typeface="IrisUPC" pitchFamily="34" charset="-34"/>
              </a:rPr>
              <a:t>	</a:t>
            </a:r>
            <a:r>
              <a:rPr kumimoji="0" lang="th-TH" sz="1800" b="1" i="0" u="none" strike="noStrike" kern="1200" cap="none" spc="0" normalizeH="0" baseline="0" noProof="0" dirty="0">
                <a:ln>
                  <a:noFill/>
                </a:ln>
                <a:solidFill>
                  <a:srgbClr val="0000CC"/>
                </a:solidFill>
                <a:effectLst>
                  <a:innerShdw blurRad="63500" dist="50800" dir="2700000">
                    <a:prstClr val="black">
                      <a:alpha val="50000"/>
                    </a:prstClr>
                  </a:innerShdw>
                </a:effectLst>
                <a:uLnTx/>
                <a:uFillTx/>
                <a:latin typeface="EucrosiaUPC" panose="02020603050405020304" pitchFamily="18" charset="-34"/>
                <a:ea typeface="+mn-ea"/>
                <a:cs typeface="EucrosiaUPC" panose="02020603050405020304" pitchFamily="18" charset="-34"/>
              </a:rPr>
              <a:t>3.2</a:t>
            </a:r>
            <a:r>
              <a:rPr kumimoji="0" lang="th-TH" sz="1800" b="1" i="0" u="none" strike="noStrike" kern="1200" cap="none" spc="0" normalizeH="0" baseline="0" noProof="0" dirty="0">
                <a:ln>
                  <a:noFill/>
                </a:ln>
                <a:solidFill>
                  <a:srgbClr val="0000CC"/>
                </a:solidFill>
                <a:effectLst>
                  <a:innerShdw blurRad="63500" dist="50800" dir="2700000">
                    <a:prstClr val="black">
                      <a:alpha val="50000"/>
                    </a:prstClr>
                  </a:innerShdw>
                </a:effectLst>
                <a:uLnTx/>
                <a:uFillTx/>
                <a:latin typeface="IrisUPC" pitchFamily="34" charset="-34"/>
                <a:ea typeface="+mn-ea"/>
                <a:cs typeface="IrisUPC" pitchFamily="34" charset="-34"/>
              </a:rPr>
              <a:t> วัสดุก่อสร้างรายการใดที่สำนักงานพาณิชย์จังหวัดที่สถานที่ก่อสร้างตั้งอยู่ไม่มีข้อมูลราคาเผยแพร่ไว้  ให้</a:t>
            </a:r>
            <a:br>
              <a:rPr kumimoji="0" lang="th-TH" sz="1800" b="1" i="0" u="none" strike="noStrike" kern="1200" cap="none" spc="0" normalizeH="0" baseline="0" noProof="0" dirty="0">
                <a:ln>
                  <a:noFill/>
                </a:ln>
                <a:solidFill>
                  <a:srgbClr val="0000CC"/>
                </a:solidFill>
                <a:effectLst>
                  <a:innerShdw blurRad="63500" dist="50800" dir="2700000">
                    <a:prstClr val="black">
                      <a:alpha val="50000"/>
                    </a:prstClr>
                  </a:innerShdw>
                </a:effectLst>
                <a:uLnTx/>
                <a:uFillTx/>
                <a:latin typeface="IrisUPC" pitchFamily="34" charset="-34"/>
                <a:ea typeface="+mn-ea"/>
                <a:cs typeface="IrisUPC" pitchFamily="34" charset="-34"/>
              </a:rPr>
            </a:br>
            <a:r>
              <a:rPr kumimoji="0" lang="th-TH" sz="1800" b="1" i="0" u="none" strike="noStrike" kern="1200" cap="none" spc="0" normalizeH="0" baseline="0" noProof="0" dirty="0">
                <a:ln>
                  <a:noFill/>
                </a:ln>
                <a:solidFill>
                  <a:srgbClr val="0000CC"/>
                </a:solidFill>
                <a:effectLst>
                  <a:innerShdw blurRad="63500" dist="50800" dir="2700000">
                    <a:prstClr val="black">
                      <a:alpha val="50000"/>
                    </a:prstClr>
                  </a:innerShdw>
                </a:effectLst>
                <a:uLnTx/>
                <a:uFillTx/>
                <a:latin typeface="IrisUPC" pitchFamily="34" charset="-34"/>
                <a:ea typeface="+mn-ea"/>
                <a:cs typeface="IrisUPC" pitchFamily="34" charset="-34"/>
              </a:rPr>
              <a:t>ใช้ราคาวัสดุก่อสร้างรายการนั้นที่สำนักงานพาณิชย์จังหวัดใกล้เคียงเผยแพร่      หากวัสดุก่อสร้างรายการนั้นมีสำนักงานพาณิชย์จังหวัดใกล้เคียงเผยแพร่ราคาไว้มากกว่าหนึ่งจังหวัด ให้ใช้ราคาของสำนักงานพาณิชย์จังหวัดที่มีระยะทางใกล้สถานที่ก่อสร้างมากที่สุด โดยพิจารณาจากที่ตั้งของศาลากลางจังหวัดถึงสถานที่ก่อสร้างเป็นเกณฑ์พิจารณา</a:t>
            </a:r>
          </a:p>
          <a:p>
            <a:pPr lvl="0" defTabSz="1258888">
              <a:spcBef>
                <a:spcPts val="600"/>
              </a:spcBef>
            </a:pPr>
            <a:r>
              <a:rPr lang="th-TH" sz="1800" b="1" dirty="0">
                <a:solidFill>
                  <a:srgbClr val="0000CC"/>
                </a:solidFill>
                <a:effectLst>
                  <a:innerShdw blurRad="63500" dist="50800" dir="2700000">
                    <a:prstClr val="black">
                      <a:alpha val="50000"/>
                    </a:prstClr>
                  </a:innerShdw>
                </a:effectLst>
                <a:latin typeface="EucrosiaUPC" panose="02020603050405020304" pitchFamily="18" charset="-34"/>
                <a:cs typeface="EucrosiaUPC" panose="02020603050405020304" pitchFamily="18" charset="-34"/>
              </a:rPr>
              <a:t>	3.3</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กรณีวัสดุก่อสร้างรายการใดที่สำนักงานพาณิชย์จังหวัดที่สถานที่ก่อสร้างตั้งอยู่      และสำนักงานพาณิชย์จังหวัดใกล้เคียง ไม่มีข้อมูลราคาเผยแพร่ไว้     ให้ผู้มีหน้าที่คำนวณราคากลางสืบและใช้ราคาวัสดุก่อสร้างรายการนั้นในท้องที่ของจังหวัดที่สถานที่ก่อสร้างตั้งอยู่หรือในท้องที่ของจังหวัดใกล้เคียงที่มีระยะทางใกล้สถานที่ก่อสร้างมากที่สุดออกไปตามลำดับ โดยใช้ราคาเฉลี่ยซึ่งไม่รวมค่าขนส่ง    ทั้งนี้ ในการสืบและกำหนดราคาวัสดุก่อสร้างดังกล่าว  ให้ผู้มีหน้าที่คำนวณราคากลางจัดทำบันทึก</a:t>
            </a:r>
            <a:b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b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แสดงรายละเอียดของการสืบและการกำหนดราคาประกอบไว้กับเอกสารการคำนวณราคากลางงานก่อสร้างนั้นด้วย</a:t>
            </a:r>
          </a:p>
          <a:p>
            <a:pPr lvl="0" defTabSz="1258888">
              <a:spcBef>
                <a:spcPts val="600"/>
              </a:spcBef>
            </a:pP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a:t>
            </a:r>
            <a:r>
              <a:rPr lang="th-TH" sz="1800" b="1" dirty="0">
                <a:solidFill>
                  <a:srgbClr val="0000CC"/>
                </a:solidFill>
                <a:effectLst>
                  <a:innerShdw blurRad="63500" dist="50800" dir="2700000">
                    <a:prstClr val="black">
                      <a:alpha val="50000"/>
                    </a:prstClr>
                  </a:innerShdw>
                </a:effectLst>
                <a:latin typeface="EucrosiaUPC" panose="02020603050405020304" pitchFamily="18" charset="-34"/>
                <a:cs typeface="EucrosiaUPC" panose="02020603050405020304" pitchFamily="18" charset="-34"/>
              </a:rPr>
              <a:t>3.4</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ในกรณีที่สถานที่ก่อสร้างอยู่ห่างจากศาลากลางจังหวัดที่สถานที่ก่อสร้างตั้งอยู่  เกิน</a:t>
            </a:r>
            <a:r>
              <a:rPr lang="th-TH" sz="1800" b="1" dirty="0">
                <a:solidFill>
                  <a:srgbClr val="0000CC"/>
                </a:solidFill>
                <a:effectLst>
                  <a:innerShdw blurRad="63500" dist="50800" dir="2700000">
                    <a:prstClr val="black">
                      <a:alpha val="50000"/>
                    </a:prstClr>
                  </a:innerShdw>
                </a:effectLst>
                <a:latin typeface="EucrosiaUPC" panose="02020603050405020304" pitchFamily="18" charset="-34"/>
                <a:cs typeface="EucrosiaUPC" panose="02020603050405020304" pitchFamily="18" charset="-34"/>
              </a:rPr>
              <a:t> 80</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กิโลเมตร    ผู้มีหน้าที่คำนวณราคากลางสามารถสืบและใช้ราคาวัสดุก่อสร้างในท้องที่ของจังหวัดที่สถานที่ก่อสร้างตั้งอยู่ หรือในท้องที่ของจังหวัดใกล้เคียง ที่มีระยะทางใกล้สถานที่ก่อสร้างมากที่สุดออกไปตามลำดับ  โดยใช้ราคาเฉลี่ยซึ่งไม่รวมค่าขนส่ง  โดยไม่ต้องถือปฏิบัติตามข้อ </a:t>
            </a:r>
            <a:r>
              <a:rPr lang="th-TH" sz="1800" b="1" dirty="0">
                <a:solidFill>
                  <a:srgbClr val="0000CC"/>
                </a:solidFill>
                <a:effectLst>
                  <a:innerShdw blurRad="63500" dist="50800" dir="2700000">
                    <a:prstClr val="black">
                      <a:alpha val="50000"/>
                    </a:prstClr>
                  </a:innerShdw>
                </a:effectLst>
                <a:latin typeface="EucrosiaUPC" panose="02020603050405020304" pitchFamily="18" charset="-34"/>
                <a:cs typeface="EucrosiaUPC" panose="02020603050405020304" pitchFamily="18" charset="-34"/>
              </a:rPr>
              <a:t>3.1</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ข้อ </a:t>
            </a:r>
            <a:r>
              <a:rPr lang="th-TH" sz="1800" b="1" dirty="0">
                <a:solidFill>
                  <a:srgbClr val="0000CC"/>
                </a:solidFill>
                <a:effectLst>
                  <a:innerShdw blurRad="63500" dist="50800" dir="2700000">
                    <a:prstClr val="black">
                      <a:alpha val="50000"/>
                    </a:prstClr>
                  </a:innerShdw>
                </a:effectLst>
                <a:latin typeface="EucrosiaUPC" panose="02020603050405020304" pitchFamily="18" charset="-34"/>
                <a:cs typeface="EucrosiaUPC" panose="02020603050405020304" pitchFamily="18" charset="-34"/>
              </a:rPr>
              <a:t>3.2</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และข้อ </a:t>
            </a:r>
            <a:r>
              <a:rPr lang="th-TH" sz="1800" b="1" dirty="0">
                <a:solidFill>
                  <a:srgbClr val="0000CC"/>
                </a:solidFill>
                <a:effectLst>
                  <a:innerShdw blurRad="63500" dist="50800" dir="2700000">
                    <a:prstClr val="black">
                      <a:alpha val="50000"/>
                    </a:prstClr>
                  </a:innerShdw>
                </a:effectLst>
                <a:latin typeface="EucrosiaUPC" panose="02020603050405020304" pitchFamily="18" charset="-34"/>
                <a:cs typeface="EucrosiaUPC" panose="02020603050405020304" pitchFamily="18" charset="-34"/>
              </a:rPr>
              <a:t>3.3</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ก็สามารถกระทำได้  ทั้งนี้ ในการสืบและกำหนดราคาวัสดุก่อสร้างดังกล่าว ให้ผู้มีหน้าที่คำนวณราคากลางจัดทำบันทึกแสดงรายละเอียดของการสืบและการกำหนดราคาประกอบไว้กับเอกสารการคำนวณราคากลางงานก่อสร้างนั้นด้วย</a:t>
            </a:r>
          </a:p>
        </p:txBody>
      </p:sp>
      <p:sp>
        <p:nvSpPr>
          <p:cNvPr id="5" name="TextBox 4"/>
          <p:cNvSpPr txBox="1"/>
          <p:nvPr/>
        </p:nvSpPr>
        <p:spPr>
          <a:xfrm>
            <a:off x="1980128" y="270992"/>
            <a:ext cx="519362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h-TH" sz="2400" b="1" i="0" u="none" strike="noStrike" kern="1200" cap="none" spc="0" normalizeH="0" baseline="0" noProof="0" dirty="0">
                <a:ln>
                  <a:noFill/>
                </a:ln>
                <a:solidFill>
                  <a:srgbClr val="0000CC"/>
                </a:solidFill>
                <a:effectLst>
                  <a:innerShdw blurRad="63500" dist="50800" dir="18900000">
                    <a:prstClr val="black">
                      <a:alpha val="50000"/>
                    </a:prstClr>
                  </a:innerShdw>
                </a:effectLst>
                <a:uLnTx/>
                <a:uFillTx/>
                <a:latin typeface="IrisUPC" pitchFamily="34" charset="-34"/>
                <a:ea typeface="+mn-ea"/>
                <a:cs typeface="IrisUPC" pitchFamily="34" charset="-34"/>
              </a:rPr>
              <a:t>ข้อกำหนดเกี่ยวกับราคาและแหล่งวัสดุก่อสร้าง (ต่อ)</a:t>
            </a:r>
          </a:p>
        </p:txBody>
      </p:sp>
      <p:sp>
        <p:nvSpPr>
          <p:cNvPr id="6" name="TextBox 5"/>
          <p:cNvSpPr txBox="1"/>
          <p:nvPr/>
        </p:nvSpPr>
        <p:spPr>
          <a:xfrm>
            <a:off x="3129137" y="591071"/>
            <a:ext cx="288572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h-TH" sz="2400" b="1" i="0" u="none" strike="noStrike" kern="1200" cap="none" spc="0" normalizeH="0" baseline="0" noProof="0" dirty="0">
                <a:ln>
                  <a:noFill/>
                </a:ln>
                <a:solidFill>
                  <a:srgbClr val="F79646">
                    <a:lumMod val="50000"/>
                  </a:srgbClr>
                </a:solidFill>
                <a:effectLst/>
                <a:uLnTx/>
                <a:uFillTx/>
                <a:latin typeface="EucrosiaUPC" pitchFamily="18" charset="-34"/>
                <a:ea typeface="+mn-ea"/>
                <a:cs typeface="EucrosiaUPC" pitchFamily="18" charset="-34"/>
              </a:rPr>
              <a:t>(</a:t>
            </a:r>
            <a:r>
              <a:rPr kumimoji="0" lang="th-TH" sz="2400" b="1" i="0" u="none" strike="noStrike" kern="1200" cap="none" spc="0" normalizeH="0" baseline="0" noProof="0" dirty="0">
                <a:ln>
                  <a:noFill/>
                </a:ln>
                <a:solidFill>
                  <a:srgbClr val="F79646">
                    <a:lumMod val="50000"/>
                  </a:srgbClr>
                </a:solidFill>
                <a:effectLst/>
                <a:uLnTx/>
                <a:uFillTx/>
                <a:latin typeface="IrisUPC" pitchFamily="34" charset="-34"/>
                <a:ea typeface="+mn-ea"/>
                <a:cs typeface="IrisUPC" pitchFamily="34" charset="-34"/>
              </a:rPr>
              <a:t>แนวทางและวิธีปฏิบัติฯ ข้อ </a:t>
            </a:r>
            <a:r>
              <a:rPr kumimoji="0" lang="th-TH" sz="2400" b="1" i="0" u="none" strike="noStrike" kern="1200" cap="none" spc="0" normalizeH="0" baseline="0" noProof="0" dirty="0">
                <a:ln>
                  <a:noFill/>
                </a:ln>
                <a:solidFill>
                  <a:srgbClr val="F79646">
                    <a:lumMod val="50000"/>
                  </a:srgbClr>
                </a:solidFill>
                <a:effectLst/>
                <a:uLnTx/>
                <a:uFillTx/>
                <a:latin typeface="EucrosiaUPC" pitchFamily="18" charset="-34"/>
                <a:ea typeface="+mn-ea"/>
                <a:cs typeface="EucrosiaUPC" pitchFamily="18" charset="-34"/>
              </a:rPr>
              <a:t>9)</a:t>
            </a:r>
          </a:p>
        </p:txBody>
      </p:sp>
      <p:pic>
        <p:nvPicPr>
          <p:cNvPr id="8" name="รูปภาพ 7"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
        <p:nvSpPr>
          <p:cNvPr id="7" name="ลูกศรขวาท้ายขีด 6">
            <a:hlinkClick r:id="rId3" action="ppaction://hlinksldjump"/>
          </p:cNvPr>
          <p:cNvSpPr/>
          <p:nvPr/>
        </p:nvSpPr>
        <p:spPr bwMode="auto">
          <a:xfrm>
            <a:off x="8505697" y="6550062"/>
            <a:ext cx="144000" cy="108000"/>
          </a:xfrm>
          <a:prstGeom prst="stripedRightArrow">
            <a:avLst/>
          </a:prstGeom>
          <a:solidFill>
            <a:srgbClr val="92D050"/>
          </a:solid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69875" marR="0" lvl="0" indent="-269875" algn="ctr" defTabSz="914400" rtl="0" eaLnBrk="1" fontAlgn="auto" latinLnBrk="0" hangingPunct="1">
              <a:lnSpc>
                <a:spcPct val="100000"/>
              </a:lnSpc>
              <a:spcBef>
                <a:spcPts val="0"/>
              </a:spcBef>
              <a:spcAft>
                <a:spcPts val="0"/>
              </a:spcAft>
              <a:buClrTx/>
              <a:buSzTx/>
              <a:buFontTx/>
              <a:buNone/>
              <a:tabLst/>
              <a:defRPr/>
            </a:pPr>
            <a:endParaRPr kumimoji="0" lang="th-TH" sz="1600" b="0" i="0" u="none" strike="noStrike" kern="1200" cap="none" spc="0" normalizeH="0" baseline="0" noProof="0" dirty="0">
              <a:ln>
                <a:noFill/>
              </a:ln>
              <a:solidFill>
                <a:prstClr val="black"/>
              </a:solidFill>
              <a:effectLst/>
              <a:uLnTx/>
              <a:uFillTx/>
              <a:latin typeface="Calibri"/>
              <a:ea typeface="+mn-ea"/>
              <a:cs typeface="Cordia New" panose="020B0304020202020204" pitchFamily="34" charset="-34"/>
            </a:endParaRPr>
          </a:p>
        </p:txBody>
      </p:sp>
    </p:spTree>
    <p:extLst>
      <p:ext uri="{BB962C8B-B14F-4D97-AF65-F5344CB8AC3E}">
        <p14:creationId xmlns:p14="http://schemas.microsoft.com/office/powerpoint/2010/main" val="4196110347"/>
      </p:ext>
    </p:extLst>
  </p:cSld>
  <p:clrMapOvr>
    <a:masterClrMapping/>
  </p:clrMapOvr>
  <p:transition spd="slow">
    <p:wedge/>
  </p:transition>
</p:sld>
</file>

<file path=ppt/slides/slide40.xml><?xml version="1.0" encoding="utf-8"?>
<p:sld xmlns:a="http://schemas.openxmlformats.org/drawingml/2006/main" xmlns:r="http://schemas.openxmlformats.org/officeDocument/2006/relationships" xmlns:p="http://schemas.openxmlformats.org/presentationml/2006/main">
  <p:cSld>
    <p:bg>
      <p:bgPr>
        <a:pattFill prst="weave">
          <a:fgClr>
            <a:srgbClr val="E7EDF5"/>
          </a:fgClr>
          <a:bgClr>
            <a:schemeClr val="bg1"/>
          </a:bgClr>
        </a:pattFill>
        <a:effectLst/>
      </p:bgPr>
    </p:bg>
    <p:spTree>
      <p:nvGrpSpPr>
        <p:cNvPr id="1" name=""/>
        <p:cNvGrpSpPr/>
        <p:nvPr/>
      </p:nvGrpSpPr>
      <p:grpSpPr>
        <a:xfrm>
          <a:off x="0" y="0"/>
          <a:ext cx="0" cy="0"/>
          <a:chOff x="0" y="0"/>
          <a:chExt cx="0" cy="0"/>
        </a:xfrm>
      </p:grpSpPr>
      <p:sp>
        <p:nvSpPr>
          <p:cNvPr id="4" name="TextBox 3"/>
          <p:cNvSpPr txBox="1"/>
          <p:nvPr/>
        </p:nvSpPr>
        <p:spPr>
          <a:xfrm>
            <a:off x="229095" y="924083"/>
            <a:ext cx="8685809" cy="5745277"/>
          </a:xfrm>
          <a:prstGeom prst="rect">
            <a:avLst/>
          </a:prstGeom>
          <a:pattFill prst="lgConfetti">
            <a:fgClr>
              <a:srgbClr val="E4EDD3"/>
            </a:fgClr>
            <a:bgClr>
              <a:schemeClr val="bg1"/>
            </a:bgClr>
          </a:pattFill>
          <a:scene3d>
            <a:camera prst="orthographicFront"/>
            <a:lightRig rig="soft" dir="t"/>
          </a:scene3d>
          <a:sp3d contourW="6350">
            <a:bevelT w="38100" h="38100" prst="angle"/>
            <a:contourClr>
              <a:srgbClr val="7030A0"/>
            </a:contourClr>
          </a:sp3d>
        </p:spPr>
        <p:txBody>
          <a:bodyPr wrap="square" rtlCol="0" anchor="ctr" anchorCtr="0">
            <a:noAutofit/>
          </a:bodyPr>
          <a:lstStyle/>
          <a:p>
            <a:pPr lvl="0" defTabSz="625475">
              <a:lnSpc>
                <a:spcPts val="2000"/>
              </a:lnSpc>
              <a:spcBef>
                <a:spcPts val="600"/>
              </a:spcBef>
            </a:pP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a:t>
            </a:r>
            <a:r>
              <a:rPr lang="th-TH" sz="1800" b="1" dirty="0">
                <a:solidFill>
                  <a:srgbClr val="0000CC"/>
                </a:solidFill>
                <a:effectLst>
                  <a:innerShdw blurRad="63500" dist="50800" dir="2700000">
                    <a:prstClr val="black">
                      <a:alpha val="50000"/>
                    </a:prstClr>
                  </a:innerShdw>
                </a:effectLst>
                <a:latin typeface="EucrosiaUPC" panose="02020603050405020304" pitchFamily="18" charset="-34"/>
                <a:cs typeface="EucrosiaUPC" panose="02020603050405020304" pitchFamily="18" charset="-34"/>
              </a:rPr>
              <a:t>4. </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กรณีที่มีความจำเป็นเพื่อประโยชน์ของทางราชการ   หรือโครงการงานก่อสร้างนั้นจำเป็นต้องใช้วัสดุก่อสร้างบางรายการเป็นจำนวนมาก  และหรือเป็นวัสดุก่อสร้างที่กำหนดคุณลักษณะเป็นการเฉพาะ  และหรือต้องใช้จากหลายแหล่งรวมกัน      ผู้มีหน้าที่คำนวณราคากลางสามารถสืบและใช้ราคาวัสดุก่อสร้างจากแหล่งผลิตโดยตรง  และหรือจากแหล่งอื่น นอกเหนือจากที่กำหนดตามข้อ </a:t>
            </a:r>
            <a:r>
              <a:rPr lang="th-TH" sz="1800" b="1" dirty="0">
                <a:solidFill>
                  <a:srgbClr val="0000CC"/>
                </a:solidFill>
                <a:effectLst>
                  <a:innerShdw blurRad="63500" dist="50800" dir="2700000">
                    <a:prstClr val="black">
                      <a:alpha val="50000"/>
                    </a:prstClr>
                  </a:innerShdw>
                </a:effectLst>
                <a:latin typeface="EucrosiaUPC" panose="02020603050405020304" pitchFamily="18" charset="-34"/>
                <a:cs typeface="EucrosiaUPC" panose="02020603050405020304" pitchFamily="18" charset="-34"/>
              </a:rPr>
              <a:t>2. </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สำหรับกรณีการก่อสร้างในส่วนกลาง และตามข้อ</a:t>
            </a:r>
            <a:r>
              <a:rPr lang="th-TH" sz="1800" b="1" dirty="0">
                <a:solidFill>
                  <a:srgbClr val="0000CC"/>
                </a:solidFill>
                <a:effectLst>
                  <a:innerShdw blurRad="63500" dist="50800" dir="2700000">
                    <a:prstClr val="black">
                      <a:alpha val="50000"/>
                    </a:prstClr>
                  </a:innerShdw>
                </a:effectLst>
                <a:latin typeface="EucrosiaUPC" panose="02020603050405020304" pitchFamily="18" charset="-34"/>
                <a:cs typeface="EucrosiaUPC" panose="02020603050405020304" pitchFamily="18" charset="-34"/>
              </a:rPr>
              <a:t> 3. </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สำหรับกรณีการก่อสร้างในส่วนภูมิภาค ก็สามารถกระทำได้    โดยให้สืบและ</a:t>
            </a:r>
            <a:b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b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ใช้ราคาวัสดุก่อสร้างที่มีระยะทางใกล้สถานที่ก่อสร้างมากที่สุดออกไปตามลำดับ    หรือตามคุณลักษณะเฉพาะของวัสดุก่อสร้างตามที่กำหนดในแบบก่อสร้าง  ในราคาเฉลี่ยซึ่งไม่รวมค่าขนส่ง     สำหรับกรณีที่ต้องใช้วัสดุก่อสร้างจากหลายแหล่งรวมกัน ให้ใช้ราคาและระยะทางเฉลี่ยของวัสดุก่อสร้างที่ได้กำหนดราคาและแหล่งไว้แล้วเป็นเกณฑ์ในการคำนวณ        ทั้งนี้ ให้ผู้มีหน้าที่คำนวณราคากลางจัดทำบันทึกแสดงรายละเอียดของการสืบและกำหนดราคา    รวมทั้งเหตุผลความจำเป็นประกอบไว้กับเอกสารการคำนวณราคากลางงานก่อสร้างนั้นด้วย</a:t>
            </a:r>
          </a:p>
          <a:p>
            <a:pPr lvl="0" defTabSz="625475">
              <a:lnSpc>
                <a:spcPts val="2000"/>
              </a:lnSpc>
              <a:spcBef>
                <a:spcPts val="600"/>
              </a:spcBef>
            </a:pP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a:t>
            </a:r>
            <a:r>
              <a:rPr lang="th-TH" sz="1800" b="1" dirty="0">
                <a:solidFill>
                  <a:srgbClr val="0000CC"/>
                </a:solidFill>
                <a:effectLst>
                  <a:innerShdw blurRad="63500" dist="50800" dir="2700000">
                    <a:prstClr val="black">
                      <a:alpha val="50000"/>
                    </a:prstClr>
                  </a:innerShdw>
                </a:effectLst>
                <a:latin typeface="EucrosiaUPC" panose="02020603050405020304" pitchFamily="18" charset="-34"/>
                <a:cs typeface="EucrosiaUPC" panose="02020603050405020304" pitchFamily="18" charset="-34"/>
              </a:rPr>
              <a:t>5. </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กรณีการคำนวณราคากลางงานก่อสร้างอาคารตามหลักเกณฑ์การคำนวณราคากลางงานก่อสร้างอาคารใด มีเหตุผลและ</a:t>
            </a:r>
            <a:b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b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ความจำเป็นต้องคำนวณค่าขนส่งวัสดุก่อสร้างบางรายการหรือหลายรายการ ให้คำนวณค่าขนส่งวัสดุก่อสร้างรายการนั้นเป็นค่าใช้จ่าย</a:t>
            </a:r>
            <a:b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b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พิเศษตามข้อกำหนดฯ ตามหลักเกณฑ์การคำนวณราคากลางงานก่อสร้างอาคารในส่วนของการคำนวณค่าใช้จ่ายพิเศษตามข้อกำหนด</a:t>
            </a:r>
            <a:b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b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และค่าใช้จ่ายอื่นที่จำเป็นต้องมี     โดยผู้มีหน้าที่คำนวณราคากลางสามารถใช้อัตราค่าขนส่งตามตารางและหลักเกณฑ์การคำนวณค่าขนส่งวัสดุก่อสร้าง  หรือสืบราคาค่าขนส่ง  และหรือประเมินราคาค่าขนส่งตามความเป็นจริงเป็นเกณฑ์การคำนวณ</a:t>
            </a:r>
          </a:p>
          <a:p>
            <a:pPr lvl="0" defTabSz="625475">
              <a:lnSpc>
                <a:spcPts val="2000"/>
              </a:lnSpc>
              <a:spcBef>
                <a:spcPts val="600"/>
              </a:spcBef>
            </a:pP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a:t>
            </a:r>
            <a:r>
              <a:rPr lang="th-TH" sz="1800" b="1" dirty="0">
                <a:solidFill>
                  <a:srgbClr val="0000CC"/>
                </a:solidFill>
                <a:effectLst>
                  <a:innerShdw blurRad="63500" dist="50800" dir="2700000">
                    <a:prstClr val="black">
                      <a:alpha val="50000"/>
                    </a:prstClr>
                  </a:innerShdw>
                </a:effectLst>
                <a:latin typeface="EucrosiaUPC" panose="02020603050405020304" pitchFamily="18" charset="-34"/>
                <a:cs typeface="EucrosiaUPC" panose="02020603050405020304" pitchFamily="18" charset="-34"/>
              </a:rPr>
              <a:t>6. </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หน่วยงานของรัฐอาจตั้งคณะกรรมการหรือดำเนินการอื่นใด เพื่อรวบรวมข้อมูลและกำหนดราคาและแหล่งวัสดุก่อสร้างที่ต้องดำเนินการตามข้อ </a:t>
            </a:r>
            <a:r>
              <a:rPr lang="th-TH" sz="1800" b="1" dirty="0">
                <a:solidFill>
                  <a:srgbClr val="0000CC"/>
                </a:solidFill>
                <a:effectLst>
                  <a:innerShdw blurRad="63500" dist="50800" dir="2700000">
                    <a:prstClr val="black">
                      <a:alpha val="50000"/>
                    </a:prstClr>
                  </a:innerShdw>
                </a:effectLst>
                <a:latin typeface="EucrosiaUPC" panose="02020603050405020304" pitchFamily="18" charset="-34"/>
                <a:cs typeface="EucrosiaUPC" panose="02020603050405020304" pitchFamily="18" charset="-34"/>
              </a:rPr>
              <a:t>2.3</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สำหรับการก่อสร้างในส่วนกลาง และตามข้อ </a:t>
            </a:r>
            <a:r>
              <a:rPr lang="th-TH" sz="1800" b="1" dirty="0">
                <a:solidFill>
                  <a:srgbClr val="0000CC"/>
                </a:solidFill>
                <a:effectLst>
                  <a:innerShdw blurRad="63500" dist="50800" dir="2700000">
                    <a:prstClr val="black">
                      <a:alpha val="50000"/>
                    </a:prstClr>
                  </a:innerShdw>
                </a:effectLst>
                <a:latin typeface="EucrosiaUPC" panose="02020603050405020304" pitchFamily="18" charset="-34"/>
                <a:cs typeface="EucrosiaUPC" panose="02020603050405020304" pitchFamily="18" charset="-34"/>
              </a:rPr>
              <a:t>3.3</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และข้อ </a:t>
            </a:r>
            <a:r>
              <a:rPr lang="th-TH" sz="1800" b="1" dirty="0">
                <a:solidFill>
                  <a:srgbClr val="0000CC"/>
                </a:solidFill>
                <a:effectLst>
                  <a:innerShdw blurRad="63500" dist="50800" dir="2700000">
                    <a:prstClr val="black">
                      <a:alpha val="50000"/>
                    </a:prstClr>
                  </a:innerShdw>
                </a:effectLst>
                <a:latin typeface="EucrosiaUPC" panose="02020603050405020304" pitchFamily="18" charset="-34"/>
                <a:cs typeface="EucrosiaUPC" panose="02020603050405020304" pitchFamily="18" charset="-34"/>
              </a:rPr>
              <a:t>3. </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สำหรับการก่อสร้างในส่วนภูมิภาค รวมทั้งที่ต้องดำเนินการตามข้อ</a:t>
            </a:r>
            <a:r>
              <a:rPr lang="th-TH" sz="1800" b="1" dirty="0">
                <a:solidFill>
                  <a:srgbClr val="0000CC"/>
                </a:solidFill>
                <a:effectLst>
                  <a:innerShdw blurRad="63500" dist="50800" dir="2700000">
                    <a:prstClr val="black">
                      <a:alpha val="50000"/>
                    </a:prstClr>
                  </a:innerShdw>
                </a:effectLst>
                <a:latin typeface="EucrosiaUPC" panose="02020603050405020304" pitchFamily="18" charset="-34"/>
                <a:cs typeface="EucrosiaUPC" panose="02020603050405020304" pitchFamily="18" charset="-34"/>
              </a:rPr>
              <a:t> 4.  </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ไว้เป็นบัญชีราคาและแหล่งวัสดุก่อสร้างของหน่วยงาน   เพื่อลดภาระ ใช้อ้างอิง    และอำนวยความสะดวกในการสืบและกำหนดราคาและแหล่งวัสดุก่อสร้างของผู้มีหน้าที่คำนวณราคากลางของหน่วยงาน       โดยผู้มีหน้าที่คำนวณราคากลางสามารถนำราคาและแหล่งวัสดุก่อสร้างตามบัญชีดังกล่าว  มาใช้คำนวณราคากลางตามหลักเกณฑ์การคำนวณราคากลางงานก่อสร้างได้ตามความเหมาะสม รวมทั้งต้องมีการปรับปรุงบัญชีราคาและแหล่งวัสดุก่อสร้างดังกล่าวให้มีความเป็นปัจจุบัน  อยู่เสมอด้วย</a:t>
            </a:r>
          </a:p>
        </p:txBody>
      </p:sp>
      <p:sp>
        <p:nvSpPr>
          <p:cNvPr id="5" name="TextBox 4"/>
          <p:cNvSpPr txBox="1"/>
          <p:nvPr/>
        </p:nvSpPr>
        <p:spPr>
          <a:xfrm>
            <a:off x="1980128" y="116632"/>
            <a:ext cx="519362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h-TH" sz="2400" b="1" i="0" u="none" strike="noStrike" kern="1200" cap="none" spc="0" normalizeH="0" baseline="0" noProof="0" dirty="0">
                <a:ln>
                  <a:noFill/>
                </a:ln>
                <a:solidFill>
                  <a:srgbClr val="0000CC"/>
                </a:solidFill>
                <a:effectLst>
                  <a:innerShdw blurRad="63500" dist="50800" dir="18900000">
                    <a:prstClr val="black">
                      <a:alpha val="50000"/>
                    </a:prstClr>
                  </a:innerShdw>
                </a:effectLst>
                <a:uLnTx/>
                <a:uFillTx/>
                <a:latin typeface="IrisUPC" pitchFamily="34" charset="-34"/>
                <a:ea typeface="+mn-ea"/>
                <a:cs typeface="IrisUPC" pitchFamily="34" charset="-34"/>
              </a:rPr>
              <a:t>ข้อกำหนดเกี่ยวกับราคาและแหล่งวัสดุก่อสร้าง (ต่อ)</a:t>
            </a:r>
          </a:p>
        </p:txBody>
      </p:sp>
      <p:sp>
        <p:nvSpPr>
          <p:cNvPr id="6" name="TextBox 5"/>
          <p:cNvSpPr txBox="1"/>
          <p:nvPr/>
        </p:nvSpPr>
        <p:spPr>
          <a:xfrm>
            <a:off x="3129137" y="436711"/>
            <a:ext cx="288572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h-TH" sz="2400" b="1" i="0" u="none" strike="noStrike" kern="1200" cap="none" spc="0" normalizeH="0" baseline="0" noProof="0" dirty="0">
                <a:ln>
                  <a:noFill/>
                </a:ln>
                <a:solidFill>
                  <a:srgbClr val="F79646">
                    <a:lumMod val="50000"/>
                  </a:srgbClr>
                </a:solidFill>
                <a:effectLst/>
                <a:uLnTx/>
                <a:uFillTx/>
                <a:latin typeface="EucrosiaUPC" pitchFamily="18" charset="-34"/>
                <a:ea typeface="+mn-ea"/>
                <a:cs typeface="EucrosiaUPC" pitchFamily="18" charset="-34"/>
              </a:rPr>
              <a:t>(</a:t>
            </a:r>
            <a:r>
              <a:rPr kumimoji="0" lang="th-TH" sz="2400" b="1" i="0" u="none" strike="noStrike" kern="1200" cap="none" spc="0" normalizeH="0" baseline="0" noProof="0" dirty="0">
                <a:ln>
                  <a:noFill/>
                </a:ln>
                <a:solidFill>
                  <a:srgbClr val="F79646">
                    <a:lumMod val="50000"/>
                  </a:srgbClr>
                </a:solidFill>
                <a:effectLst/>
                <a:uLnTx/>
                <a:uFillTx/>
                <a:latin typeface="IrisUPC" pitchFamily="34" charset="-34"/>
                <a:ea typeface="+mn-ea"/>
                <a:cs typeface="IrisUPC" pitchFamily="34" charset="-34"/>
              </a:rPr>
              <a:t>แนวทางและวิธีปฏิบัติฯ ข้อ </a:t>
            </a:r>
            <a:r>
              <a:rPr kumimoji="0" lang="th-TH" sz="2400" b="1" i="0" u="none" strike="noStrike" kern="1200" cap="none" spc="0" normalizeH="0" baseline="0" noProof="0" dirty="0">
                <a:ln>
                  <a:noFill/>
                </a:ln>
                <a:solidFill>
                  <a:srgbClr val="F79646">
                    <a:lumMod val="50000"/>
                  </a:srgbClr>
                </a:solidFill>
                <a:effectLst/>
                <a:uLnTx/>
                <a:uFillTx/>
                <a:latin typeface="EucrosiaUPC" pitchFamily="18" charset="-34"/>
                <a:ea typeface="+mn-ea"/>
                <a:cs typeface="EucrosiaUPC" pitchFamily="18" charset="-34"/>
              </a:rPr>
              <a:t>9)</a:t>
            </a:r>
          </a:p>
        </p:txBody>
      </p:sp>
      <p:pic>
        <p:nvPicPr>
          <p:cNvPr id="8" name="รูปภาพ 7"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
        <p:nvSpPr>
          <p:cNvPr id="7" name="ลูกศรขวาท้ายขีด 6">
            <a:hlinkClick r:id="rId3" action="ppaction://hlinksldjump"/>
          </p:cNvPr>
          <p:cNvSpPr/>
          <p:nvPr/>
        </p:nvSpPr>
        <p:spPr bwMode="auto">
          <a:xfrm>
            <a:off x="8604448" y="6461910"/>
            <a:ext cx="144000" cy="108000"/>
          </a:xfrm>
          <a:prstGeom prst="stripedRightArrow">
            <a:avLst/>
          </a:prstGeom>
          <a:solidFill>
            <a:srgbClr val="92D050"/>
          </a:solid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69875" marR="0" lvl="0" indent="-269875" algn="ctr" defTabSz="914400" rtl="0" eaLnBrk="1" fontAlgn="auto" latinLnBrk="0" hangingPunct="1">
              <a:lnSpc>
                <a:spcPct val="100000"/>
              </a:lnSpc>
              <a:spcBef>
                <a:spcPts val="0"/>
              </a:spcBef>
              <a:spcAft>
                <a:spcPts val="0"/>
              </a:spcAft>
              <a:buClrTx/>
              <a:buSzTx/>
              <a:buFontTx/>
              <a:buNone/>
              <a:tabLst/>
              <a:defRPr/>
            </a:pPr>
            <a:endParaRPr kumimoji="0" lang="th-TH" sz="1600" b="0" i="0" u="none" strike="noStrike" kern="1200" cap="none" spc="0" normalizeH="0" baseline="0" noProof="0" dirty="0">
              <a:ln>
                <a:noFill/>
              </a:ln>
              <a:solidFill>
                <a:prstClr val="black"/>
              </a:solidFill>
              <a:effectLst/>
              <a:uLnTx/>
              <a:uFillTx/>
              <a:latin typeface="Calibri"/>
              <a:ea typeface="+mn-ea"/>
              <a:cs typeface="Cordia New" panose="020B0304020202020204" pitchFamily="34" charset="-34"/>
            </a:endParaRPr>
          </a:p>
        </p:txBody>
      </p:sp>
    </p:spTree>
    <p:extLst>
      <p:ext uri="{BB962C8B-B14F-4D97-AF65-F5344CB8AC3E}">
        <p14:creationId xmlns:p14="http://schemas.microsoft.com/office/powerpoint/2010/main" val="3042996740"/>
      </p:ext>
    </p:extLst>
  </p:cSld>
  <p:clrMapOvr>
    <a:masterClrMapping/>
  </p:clrMapOvr>
  <p:transition spd="slow">
    <p:wedge/>
  </p:transition>
</p:sld>
</file>

<file path=ppt/slides/slide41.xml><?xml version="1.0" encoding="utf-8"?>
<p:sld xmlns:a="http://schemas.openxmlformats.org/drawingml/2006/main" xmlns:r="http://schemas.openxmlformats.org/officeDocument/2006/relationships" xmlns:p="http://schemas.openxmlformats.org/presentationml/2006/main">
  <p:cSld>
    <p:bg>
      <p:bgPr>
        <a:pattFill prst="weave">
          <a:fgClr>
            <a:srgbClr val="E7EDF5"/>
          </a:fgClr>
          <a:bgClr>
            <a:schemeClr val="bg1"/>
          </a:bgClr>
        </a:pattFill>
        <a:effectLst/>
      </p:bgPr>
    </p:bg>
    <p:spTree>
      <p:nvGrpSpPr>
        <p:cNvPr id="1" name=""/>
        <p:cNvGrpSpPr/>
        <p:nvPr/>
      </p:nvGrpSpPr>
      <p:grpSpPr>
        <a:xfrm>
          <a:off x="0" y="0"/>
          <a:ext cx="0" cy="0"/>
          <a:chOff x="0" y="0"/>
          <a:chExt cx="0" cy="0"/>
        </a:xfrm>
      </p:grpSpPr>
      <p:sp>
        <p:nvSpPr>
          <p:cNvPr id="4" name="TextBox 3"/>
          <p:cNvSpPr txBox="1"/>
          <p:nvPr/>
        </p:nvSpPr>
        <p:spPr>
          <a:xfrm>
            <a:off x="359532" y="970384"/>
            <a:ext cx="8424936" cy="5760640"/>
          </a:xfrm>
          <a:prstGeom prst="rect">
            <a:avLst/>
          </a:prstGeom>
          <a:pattFill prst="lgConfetti">
            <a:fgClr>
              <a:srgbClr val="E4EDD3"/>
            </a:fgClr>
            <a:bgClr>
              <a:schemeClr val="bg1"/>
            </a:bgClr>
          </a:pattFill>
          <a:scene3d>
            <a:camera prst="orthographicFront"/>
            <a:lightRig rig="soft" dir="t"/>
          </a:scene3d>
          <a:sp3d contourW="6350">
            <a:bevelT w="38100" h="38100" prst="angle"/>
            <a:contourClr>
              <a:srgbClr val="7030A0"/>
            </a:contourClr>
          </a:sp3d>
        </p:spPr>
        <p:txBody>
          <a:bodyPr wrap="square" rtlCol="0" anchor="ctr" anchorCtr="0">
            <a:noAutofit/>
          </a:bodyPr>
          <a:lstStyle/>
          <a:p>
            <a:pPr lvl="0" defTabSz="625475">
              <a:spcBef>
                <a:spcPts val="600"/>
              </a:spcBef>
            </a:pP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a:t>
            </a:r>
            <a:r>
              <a:rPr lang="th-TH" sz="1800" b="1" dirty="0">
                <a:solidFill>
                  <a:srgbClr val="0000CC"/>
                </a:solidFill>
                <a:effectLst>
                  <a:innerShdw blurRad="63500" dist="50800" dir="2700000">
                    <a:prstClr val="black">
                      <a:alpha val="50000"/>
                    </a:prstClr>
                  </a:innerShdw>
                </a:effectLst>
                <a:latin typeface="EucrosiaUPC" panose="02020603050405020304" pitchFamily="18" charset="-34"/>
                <a:cs typeface="EucrosiaUPC" panose="02020603050405020304" pitchFamily="18" charset="-34"/>
              </a:rPr>
              <a:t>7. </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การกำหนดราคาและแหล่งวัสดุก่อสร้างนอกเหนือจากที่กำหนดไว้นี้ ให้เป็นไปตามข้อกำหนดเกี่ยวกับราคาและแหล่งวัสดุก่อสร้าง  ซึ่งได้กำหนดไว้ในรายละเอียดการคำนวณของแต่ละหลักเกณฑ์การคำนวณราคากลางงานก่อสร้าง และตามที่คณะ-กรรมการหรือคณะอนุกรรมการที่เกี่ยวข้องกับการกำหนดหลักเกณฑ์การคำนวณราคากลางงานก่อสร้าง     หรือหน่วยงานที่คณะ-กรรมการหรือคณะอนุกรรมการที่เกี่ยวข้องกับการกำหนดหลักเกณฑ์การคำนวณราคากลางงานก่อสร้างมอบหมาย กำหนด</a:t>
            </a:r>
          </a:p>
          <a:p>
            <a:pPr lvl="0" defTabSz="625475">
              <a:spcBef>
                <a:spcPts val="600"/>
              </a:spcBef>
            </a:pP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a:t>
            </a:r>
            <a:r>
              <a:rPr lang="th-TH" sz="1800" b="1" dirty="0">
                <a:solidFill>
                  <a:srgbClr val="0000CC"/>
                </a:solidFill>
                <a:effectLst>
                  <a:innerShdw blurRad="63500" dist="50800" dir="2700000">
                    <a:prstClr val="black">
                      <a:alpha val="50000"/>
                    </a:prstClr>
                  </a:innerShdw>
                </a:effectLst>
                <a:latin typeface="EucrosiaUPC" panose="02020603050405020304" pitchFamily="18" charset="-34"/>
                <a:cs typeface="EucrosiaUPC" panose="02020603050405020304" pitchFamily="18" charset="-34"/>
              </a:rPr>
              <a:t>8. </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ตามเงื่อนไขและข้อกำหนดเกี่ยวกับราคาและแหล่งวัสดุก่อสร้างดังกล่าวข้างต้น</a:t>
            </a:r>
          </a:p>
          <a:p>
            <a:pPr lvl="0" defTabSz="625475">
              <a:spcBef>
                <a:spcPts val="600"/>
              </a:spcBef>
            </a:pP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a:t>
            </a:r>
            <a:r>
              <a:rPr lang="th-TH" sz="1800" b="1" dirty="0">
                <a:solidFill>
                  <a:srgbClr val="0000CC"/>
                </a:solidFill>
                <a:effectLst>
                  <a:innerShdw blurRad="63500" dist="50800" dir="2700000">
                    <a:prstClr val="black">
                      <a:alpha val="50000"/>
                    </a:prstClr>
                  </a:innerShdw>
                </a:effectLst>
                <a:latin typeface="EucrosiaUPC" panose="02020603050405020304" pitchFamily="18" charset="-34"/>
                <a:cs typeface="EucrosiaUPC" panose="02020603050405020304" pitchFamily="18" charset="-34"/>
              </a:rPr>
              <a:t>8.1</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ราคาปัจจุบัน หมายถึง ราคาวัสดุก่อสร้างในช่วงระยะเวลาที่คำนวณราคากลางงานก่อสร้างนั้น</a:t>
            </a:r>
          </a:p>
          <a:p>
            <a:pPr lvl="0" defTabSz="625475">
              <a:spcBef>
                <a:spcPts val="600"/>
              </a:spcBef>
            </a:pP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a:t>
            </a:r>
            <a:r>
              <a:rPr lang="th-TH" sz="1800" b="1" dirty="0">
                <a:solidFill>
                  <a:srgbClr val="0000CC"/>
                </a:solidFill>
                <a:effectLst>
                  <a:innerShdw blurRad="63500" dist="50800" dir="2700000">
                    <a:prstClr val="black">
                      <a:alpha val="50000"/>
                    </a:prstClr>
                  </a:innerShdw>
                </a:effectLst>
                <a:latin typeface="EucrosiaUPC" panose="02020603050405020304" pitchFamily="18" charset="-34"/>
                <a:cs typeface="EucrosiaUPC" panose="02020603050405020304" pitchFamily="18" charset="-34"/>
              </a:rPr>
              <a:t>8.2</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ส่วนกลางหรือท้องที่ของส่วนกลาง หมายถึง พื้นที่ในเขตกรุงเทพฯ  นนทบุรี  ปทุมธานี  และสมุทรปราการ</a:t>
            </a:r>
          </a:p>
          <a:p>
            <a:pPr lvl="0" defTabSz="625475">
              <a:spcBef>
                <a:spcPts val="600"/>
              </a:spcBef>
            </a:pP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a:t>
            </a:r>
            <a:r>
              <a:rPr lang="th-TH" sz="1800" b="1" dirty="0">
                <a:solidFill>
                  <a:srgbClr val="0000CC"/>
                </a:solidFill>
                <a:effectLst>
                  <a:innerShdw blurRad="63500" dist="50800" dir="2700000">
                    <a:prstClr val="black">
                      <a:alpha val="50000"/>
                    </a:prstClr>
                  </a:innerShdw>
                </a:effectLst>
                <a:latin typeface="EucrosiaUPC" panose="02020603050405020304" pitchFamily="18" charset="-34"/>
                <a:cs typeface="EucrosiaUPC" panose="02020603050405020304" pitchFamily="18" charset="-34"/>
              </a:rPr>
              <a:t>8.3 </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ส่วนภูมิภาค หมายถึง พื้นที่จังหวัดอื่นที่ไม่ใช่กรุงเทพฯ  นนทบุรี  ปทุมธานี  และสมุทรปราการ</a:t>
            </a:r>
          </a:p>
          <a:p>
            <a:pPr lvl="0" defTabSz="625475">
              <a:spcBef>
                <a:spcPts val="600"/>
              </a:spcBef>
            </a:pP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a:t>
            </a:r>
            <a:r>
              <a:rPr lang="th-TH" sz="1800" b="1" dirty="0">
                <a:solidFill>
                  <a:srgbClr val="0000CC"/>
                </a:solidFill>
                <a:effectLst>
                  <a:innerShdw blurRad="63500" dist="50800" dir="2700000">
                    <a:prstClr val="black">
                      <a:alpha val="50000"/>
                    </a:prstClr>
                  </a:innerShdw>
                </a:effectLst>
                <a:latin typeface="EucrosiaUPC" panose="02020603050405020304" pitchFamily="18" charset="-34"/>
                <a:cs typeface="EucrosiaUPC" panose="02020603050405020304" pitchFamily="18" charset="-34"/>
              </a:rPr>
              <a:t>8.4</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ท้องที่หรือจังหวัดใกล้เคียง หมายถึง ท้องที่หรือจังหวัดที่มีพื้นที่อยู่ติดกับท้องที่  หรือจังหวัด หรือท้องที่ของส่วนกลาง ที่สถานที่ก่อสร้างตั้งอยู่</a:t>
            </a:r>
          </a:p>
          <a:p>
            <a:pPr lvl="0" defTabSz="625475">
              <a:spcBef>
                <a:spcPts val="600"/>
              </a:spcBef>
            </a:pP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a:t>
            </a:r>
            <a:r>
              <a:rPr lang="th-TH" sz="1800" b="1" dirty="0">
                <a:solidFill>
                  <a:srgbClr val="0000CC"/>
                </a:solidFill>
                <a:effectLst>
                  <a:innerShdw blurRad="63500" dist="50800" dir="2700000">
                    <a:prstClr val="black">
                      <a:alpha val="50000"/>
                    </a:prstClr>
                  </a:innerShdw>
                </a:effectLst>
                <a:latin typeface="EucrosiaUPC" panose="02020603050405020304" pitchFamily="18" charset="-34"/>
                <a:cs typeface="EucrosiaUPC" panose="02020603050405020304" pitchFamily="18" charset="-34"/>
              </a:rPr>
              <a:t>8.5</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วัสดุก่อสร้าง    ให้หมายความรวมถึงครุภัณฑ์ที่เป็นส่วนประกอบหรือเป็นส่วนหนึ่งของงานก่อสร้างที่ต้องจัดหาและคำนวณรวมในราคากลางงานก่อสร้างนั้นด้วย</a:t>
            </a:r>
          </a:p>
          <a:p>
            <a:pPr lvl="0" defTabSz="625475">
              <a:spcBef>
                <a:spcPts val="600"/>
              </a:spcBef>
            </a:pP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a:t>
            </a:r>
            <a:r>
              <a:rPr lang="th-TH" sz="1800" b="1" dirty="0">
                <a:solidFill>
                  <a:srgbClr val="0000CC"/>
                </a:solidFill>
                <a:effectLst>
                  <a:innerShdw blurRad="63500" dist="50800" dir="2700000">
                    <a:prstClr val="black">
                      <a:alpha val="50000"/>
                    </a:prstClr>
                  </a:innerShdw>
                </a:effectLst>
                <a:latin typeface="EucrosiaUPC" panose="02020603050405020304" pitchFamily="18" charset="-34"/>
                <a:cs typeface="EucrosiaUPC" panose="02020603050405020304" pitchFamily="18" charset="-34"/>
              </a:rPr>
              <a:t>8.6 </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การสืบราคา   หมายถึง  การดำเนินการ</a:t>
            </a:r>
            <a:r>
              <a:rPr lang="th-TH" sz="1800" b="1" dirty="0" err="1">
                <a:solidFill>
                  <a:srgbClr val="0000CC"/>
                </a:solidFill>
                <a:effectLst>
                  <a:innerShdw blurRad="63500" dist="50800" dir="2700000">
                    <a:prstClr val="black">
                      <a:alpha val="50000"/>
                    </a:prstClr>
                  </a:innerShdw>
                </a:effectLst>
                <a:latin typeface="IrisUPC" pitchFamily="34" charset="-34"/>
                <a:cs typeface="IrisUPC" pitchFamily="34" charset="-34"/>
              </a:rPr>
              <a:t>ใดๆ</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เพื่อให้ทราบราคาและหรือแหล่งวัสดุก่อสร้างที่มีความเป็นปัจจุบันและสอดคล้องกับราคาวัสดุก่อสร้างที่เป็นจริง</a:t>
            </a:r>
          </a:p>
          <a:p>
            <a:pPr lvl="0" defTabSz="625475">
              <a:spcBef>
                <a:spcPts val="600"/>
              </a:spcBef>
            </a:pP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a:t>
            </a:r>
            <a:r>
              <a:rPr lang="th-TH" sz="1800" b="1" dirty="0">
                <a:solidFill>
                  <a:srgbClr val="0000CC"/>
                </a:solidFill>
                <a:effectLst>
                  <a:innerShdw blurRad="63500" dist="50800" dir="2700000">
                    <a:prstClr val="black">
                      <a:alpha val="50000"/>
                    </a:prstClr>
                  </a:innerShdw>
                </a:effectLst>
                <a:latin typeface="EucrosiaUPC" panose="02020603050405020304" pitchFamily="18" charset="-34"/>
                <a:cs typeface="EucrosiaUPC" panose="02020603050405020304" pitchFamily="18" charset="-34"/>
              </a:rPr>
              <a:t>8.7</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ในการสืบและใช้ราคาวัสดุก่อสร้าง     ให้สืบและใช้ราคาวัสดุก่อสร้างที่ถูกต้องตรงตามคุณลักษณะเฉพาะตามที่กำหนดในแบบก่อสร้างในราคาต้นทุน  ในกรณีที่ไม่สามารถสืบและใช้ราคาวัสดุก่อสร้างที่ถูกต้องตรงตามคุณลักษณะเฉพาะตามที่กำหนดในแบบก่อสร้างได้ ให้สืบและใช้ราคาวัสดุก่อสร้างที่ผู้มีหน้าที่คำนวณราคากลางได้พิจารณาแล้วเห็นว่ามีคุณลักษณะเฉพาะใกล้เคียงกับที่กำหนดในแบบก่อสร้าง หรือสามารถใช้ทดแทนกันได้</a:t>
            </a:r>
          </a:p>
        </p:txBody>
      </p:sp>
      <p:sp>
        <p:nvSpPr>
          <p:cNvPr id="5" name="TextBox 4"/>
          <p:cNvSpPr txBox="1"/>
          <p:nvPr/>
        </p:nvSpPr>
        <p:spPr>
          <a:xfrm>
            <a:off x="1980128" y="188640"/>
            <a:ext cx="519362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h-TH" sz="2400" b="1" i="0" u="none" strike="noStrike" kern="1200" cap="none" spc="0" normalizeH="0" baseline="0" noProof="0" dirty="0">
                <a:ln>
                  <a:noFill/>
                </a:ln>
                <a:solidFill>
                  <a:srgbClr val="0000CC"/>
                </a:solidFill>
                <a:effectLst>
                  <a:innerShdw blurRad="63500" dist="50800" dir="18900000">
                    <a:prstClr val="black">
                      <a:alpha val="50000"/>
                    </a:prstClr>
                  </a:innerShdw>
                </a:effectLst>
                <a:uLnTx/>
                <a:uFillTx/>
                <a:latin typeface="IrisUPC" pitchFamily="34" charset="-34"/>
                <a:ea typeface="+mn-ea"/>
                <a:cs typeface="IrisUPC" pitchFamily="34" charset="-34"/>
              </a:rPr>
              <a:t>ข้อกำหนดเกี่ยวกับราคาและแหล่งวัสดุก่อสร้าง (ต่อ)</a:t>
            </a:r>
          </a:p>
        </p:txBody>
      </p:sp>
      <p:sp>
        <p:nvSpPr>
          <p:cNvPr id="6" name="TextBox 5"/>
          <p:cNvSpPr txBox="1"/>
          <p:nvPr/>
        </p:nvSpPr>
        <p:spPr>
          <a:xfrm>
            <a:off x="3129137" y="508719"/>
            <a:ext cx="288572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h-TH" sz="2400" b="1" i="0" u="none" strike="noStrike" kern="1200" cap="none" spc="0" normalizeH="0" baseline="0" noProof="0" dirty="0">
                <a:ln>
                  <a:noFill/>
                </a:ln>
                <a:solidFill>
                  <a:srgbClr val="F79646">
                    <a:lumMod val="50000"/>
                  </a:srgbClr>
                </a:solidFill>
                <a:effectLst/>
                <a:uLnTx/>
                <a:uFillTx/>
                <a:latin typeface="EucrosiaUPC" pitchFamily="18" charset="-34"/>
                <a:ea typeface="+mn-ea"/>
                <a:cs typeface="EucrosiaUPC" pitchFamily="18" charset="-34"/>
              </a:rPr>
              <a:t>(</a:t>
            </a:r>
            <a:r>
              <a:rPr kumimoji="0" lang="th-TH" sz="2400" b="1" i="0" u="none" strike="noStrike" kern="1200" cap="none" spc="0" normalizeH="0" baseline="0" noProof="0" dirty="0">
                <a:ln>
                  <a:noFill/>
                </a:ln>
                <a:solidFill>
                  <a:srgbClr val="F79646">
                    <a:lumMod val="50000"/>
                  </a:srgbClr>
                </a:solidFill>
                <a:effectLst/>
                <a:uLnTx/>
                <a:uFillTx/>
                <a:latin typeface="IrisUPC" pitchFamily="34" charset="-34"/>
                <a:ea typeface="+mn-ea"/>
                <a:cs typeface="IrisUPC" pitchFamily="34" charset="-34"/>
              </a:rPr>
              <a:t>แนวทางและวิธีปฏิบัติฯ ข้อ </a:t>
            </a:r>
            <a:r>
              <a:rPr kumimoji="0" lang="th-TH" sz="2400" b="1" i="0" u="none" strike="noStrike" kern="1200" cap="none" spc="0" normalizeH="0" baseline="0" noProof="0" dirty="0">
                <a:ln>
                  <a:noFill/>
                </a:ln>
                <a:solidFill>
                  <a:srgbClr val="F79646">
                    <a:lumMod val="50000"/>
                  </a:srgbClr>
                </a:solidFill>
                <a:effectLst/>
                <a:uLnTx/>
                <a:uFillTx/>
                <a:latin typeface="EucrosiaUPC" pitchFamily="18" charset="-34"/>
                <a:ea typeface="+mn-ea"/>
                <a:cs typeface="EucrosiaUPC" pitchFamily="18" charset="-34"/>
              </a:rPr>
              <a:t>9)</a:t>
            </a:r>
          </a:p>
        </p:txBody>
      </p:sp>
      <p:pic>
        <p:nvPicPr>
          <p:cNvPr id="8" name="รูปภาพ 7"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
        <p:nvSpPr>
          <p:cNvPr id="7" name="ลูกศรขวาท้ายขีด 6">
            <a:hlinkClick r:id="rId3" action="ppaction://hlinksldjump"/>
          </p:cNvPr>
          <p:cNvSpPr/>
          <p:nvPr/>
        </p:nvSpPr>
        <p:spPr bwMode="auto">
          <a:xfrm>
            <a:off x="8505697" y="6550062"/>
            <a:ext cx="144000" cy="108000"/>
          </a:xfrm>
          <a:prstGeom prst="stripedRightArrow">
            <a:avLst/>
          </a:prstGeom>
          <a:solidFill>
            <a:srgbClr val="92D050"/>
          </a:solid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69875" marR="0" lvl="0" indent="-269875" algn="ctr" defTabSz="914400" rtl="0" eaLnBrk="1" fontAlgn="auto" latinLnBrk="0" hangingPunct="1">
              <a:lnSpc>
                <a:spcPct val="100000"/>
              </a:lnSpc>
              <a:spcBef>
                <a:spcPts val="0"/>
              </a:spcBef>
              <a:spcAft>
                <a:spcPts val="0"/>
              </a:spcAft>
              <a:buClrTx/>
              <a:buSzTx/>
              <a:buFontTx/>
              <a:buNone/>
              <a:tabLst/>
              <a:defRPr/>
            </a:pPr>
            <a:endParaRPr kumimoji="0" lang="th-TH" sz="1600" b="0" i="0" u="none" strike="noStrike" kern="1200" cap="none" spc="0" normalizeH="0" baseline="0" noProof="0" dirty="0">
              <a:ln>
                <a:noFill/>
              </a:ln>
              <a:solidFill>
                <a:prstClr val="black"/>
              </a:solidFill>
              <a:effectLst/>
              <a:uLnTx/>
              <a:uFillTx/>
              <a:latin typeface="Calibri"/>
              <a:ea typeface="+mn-ea"/>
              <a:cs typeface="Cordia New" panose="020B0304020202020204" pitchFamily="34" charset="-34"/>
            </a:endParaRPr>
          </a:p>
        </p:txBody>
      </p:sp>
    </p:spTree>
    <p:extLst>
      <p:ext uri="{BB962C8B-B14F-4D97-AF65-F5344CB8AC3E}">
        <p14:creationId xmlns:p14="http://schemas.microsoft.com/office/powerpoint/2010/main" val="2470888663"/>
      </p:ext>
    </p:extLst>
  </p:cSld>
  <p:clrMapOvr>
    <a:masterClrMapping/>
  </p:clrMapOvr>
  <p:transition spd="slow">
    <p:wedge/>
  </p:transition>
</p:sld>
</file>

<file path=ppt/slides/slide42.xml><?xml version="1.0" encoding="utf-8"?>
<p:sld xmlns:a="http://schemas.openxmlformats.org/drawingml/2006/main" xmlns:r="http://schemas.openxmlformats.org/officeDocument/2006/relationships" xmlns:p="http://schemas.openxmlformats.org/presentationml/2006/main">
  <p:cSld>
    <p:bg>
      <p:bgPr>
        <a:pattFill prst="weave">
          <a:fgClr>
            <a:srgbClr val="E7EDF5"/>
          </a:fgClr>
          <a:bgClr>
            <a:schemeClr val="bg1"/>
          </a:bgClr>
        </a:pattFill>
        <a:effectLst/>
      </p:bgPr>
    </p:bg>
    <p:spTree>
      <p:nvGrpSpPr>
        <p:cNvPr id="1" name=""/>
        <p:cNvGrpSpPr/>
        <p:nvPr/>
      </p:nvGrpSpPr>
      <p:grpSpPr>
        <a:xfrm>
          <a:off x="0" y="0"/>
          <a:ext cx="0" cy="0"/>
          <a:chOff x="0" y="0"/>
          <a:chExt cx="0" cy="0"/>
        </a:xfrm>
      </p:grpSpPr>
      <p:sp>
        <p:nvSpPr>
          <p:cNvPr id="4" name="TextBox 3"/>
          <p:cNvSpPr txBox="1"/>
          <p:nvPr/>
        </p:nvSpPr>
        <p:spPr>
          <a:xfrm>
            <a:off x="370855" y="1628800"/>
            <a:ext cx="8424936" cy="4069186"/>
          </a:xfrm>
          <a:prstGeom prst="rect">
            <a:avLst/>
          </a:prstGeom>
          <a:pattFill prst="lgConfetti">
            <a:fgClr>
              <a:srgbClr val="E4EDD3"/>
            </a:fgClr>
            <a:bgClr>
              <a:schemeClr val="bg1"/>
            </a:bgClr>
          </a:pattFill>
          <a:scene3d>
            <a:camera prst="orthographicFront"/>
            <a:lightRig rig="soft" dir="t"/>
          </a:scene3d>
          <a:sp3d contourW="6350">
            <a:bevelT w="38100" h="38100" prst="angle"/>
            <a:contourClr>
              <a:srgbClr val="7030A0"/>
            </a:contourClr>
          </a:sp3d>
        </p:spPr>
        <p:txBody>
          <a:bodyPr wrap="square" rtlCol="0" anchor="ctr" anchorCtr="0">
            <a:noAutofit/>
          </a:bodyPr>
          <a:lstStyle/>
          <a:p>
            <a:pPr lvl="0" defTabSz="625475">
              <a:spcBef>
                <a:spcPts val="600"/>
              </a:spcBef>
            </a:pP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a:t>
            </a:r>
            <a:r>
              <a:rPr lang="th-TH" sz="1800" b="1" dirty="0">
                <a:solidFill>
                  <a:srgbClr val="0000CC"/>
                </a:solidFill>
                <a:effectLst>
                  <a:innerShdw blurRad="63500" dist="50800" dir="2700000">
                    <a:prstClr val="black">
                      <a:alpha val="50000"/>
                    </a:prstClr>
                  </a:innerShdw>
                </a:effectLst>
                <a:latin typeface="EucrosiaUPC" panose="02020603050405020304" pitchFamily="18" charset="-34"/>
                <a:cs typeface="EucrosiaUPC" panose="02020603050405020304" pitchFamily="18" charset="-34"/>
              </a:rPr>
              <a:t>8.8  </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ระยะทางใกล้สถานที่ก่อสร้างมากที่สุดออกไปตามลำดับ  หมายถึง  ให้สืบและใช้ราคาวัสดุก่อสร้าง โดยเริ่มต้นสืบและใช้ราคาวัสดุก่อสร้างจากแหล่งที่ผู้มีหน้าที่คำนวณราคากลางได้พิจารณาแล้วเห็นว่า  มีระยะทางใกล้สถานที่ก่อสร้างมากที่สุดก่อน  จากนั้นจึงค่อยสืบและใช้ราคาวัสดุก่อสร้างจากแหล่ง</a:t>
            </a:r>
            <a:r>
              <a:rPr lang="th-TH" sz="1800" b="1" dirty="0" err="1">
                <a:solidFill>
                  <a:srgbClr val="0000CC"/>
                </a:solidFill>
                <a:effectLst>
                  <a:innerShdw blurRad="63500" dist="50800" dir="2700000">
                    <a:prstClr val="black">
                      <a:alpha val="50000"/>
                    </a:prstClr>
                  </a:innerShdw>
                </a:effectLst>
                <a:latin typeface="IrisUPC" pitchFamily="34" charset="-34"/>
                <a:cs typeface="IrisUPC" pitchFamily="34" charset="-34"/>
              </a:rPr>
              <a:t>อื่นๆ</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ที่มีระยะทางห่างไกลออกไปตามลำดับ</a:t>
            </a:r>
          </a:p>
          <a:p>
            <a:pPr lvl="0" defTabSz="625475">
              <a:spcBef>
                <a:spcPts val="600"/>
              </a:spcBef>
            </a:pP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a:t>
            </a:r>
            <a:r>
              <a:rPr lang="th-TH" sz="1800" b="1" dirty="0">
                <a:solidFill>
                  <a:srgbClr val="0000CC"/>
                </a:solidFill>
                <a:effectLst>
                  <a:innerShdw blurRad="63500" dist="50800" dir="2700000">
                    <a:prstClr val="black">
                      <a:alpha val="50000"/>
                    </a:prstClr>
                  </a:innerShdw>
                </a:effectLst>
                <a:latin typeface="EucrosiaUPC" panose="02020603050405020304" pitchFamily="18" charset="-34"/>
                <a:cs typeface="EucrosiaUPC" panose="02020603050405020304" pitchFamily="18" charset="-34"/>
              </a:rPr>
              <a:t>8.9 </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ราคาเฉลี่ย  หมายถึง  การนำราคาวัสดุก่อสร้างจากหลายแหล่ง มาคำนวณตามวิธีการทางคณิตศาสตร์ที่เกี่ยวข้องกับการหาค่าเฉลี่ย</a:t>
            </a:r>
          </a:p>
          <a:p>
            <a:pPr lvl="0" defTabSz="625475">
              <a:spcBef>
                <a:spcPts val="600"/>
              </a:spcBef>
            </a:pP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a:t>
            </a:r>
            <a:r>
              <a:rPr lang="th-TH" sz="1800" b="1" dirty="0">
                <a:solidFill>
                  <a:srgbClr val="0000CC"/>
                </a:solidFill>
                <a:effectLst>
                  <a:innerShdw blurRad="63500" dist="50800" dir="2700000">
                    <a:prstClr val="black">
                      <a:alpha val="50000"/>
                    </a:prstClr>
                  </a:innerShdw>
                </a:effectLst>
                <a:latin typeface="EucrosiaUPC" panose="02020603050405020304" pitchFamily="18" charset="-34"/>
                <a:cs typeface="EucrosiaUPC" panose="02020603050405020304" pitchFamily="18" charset="-34"/>
              </a:rPr>
              <a:t>8.10 </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ในกรณีที่มีและหรือสืบราคาและแหล่งวัสดุก่อสร้างได้จากแหล่งเดียว ราคาที่มีหรือสืบนั้น ให้ถือเป็นค่าเฉลี่ยได้</a:t>
            </a:r>
          </a:p>
          <a:p>
            <a:pPr lvl="0" defTabSz="625475">
              <a:spcBef>
                <a:spcPts val="600"/>
              </a:spcBef>
            </a:pP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a:t>
            </a:r>
            <a:r>
              <a:rPr lang="th-TH" sz="1800" b="1" dirty="0">
                <a:solidFill>
                  <a:srgbClr val="0000CC"/>
                </a:solidFill>
                <a:effectLst>
                  <a:innerShdw blurRad="63500" dist="50800" dir="2700000">
                    <a:prstClr val="black">
                      <a:alpha val="50000"/>
                    </a:prstClr>
                  </a:innerShdw>
                </a:effectLst>
                <a:latin typeface="EucrosiaUPC" panose="02020603050405020304" pitchFamily="18" charset="-34"/>
                <a:cs typeface="EucrosiaUPC" panose="02020603050405020304" pitchFamily="18" charset="-34"/>
              </a:rPr>
              <a:t>8.11 </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การคำนวณค่าขนส่งวัสดุก่อสร้าง   ให้คำนวณหรือประเมินจากแหล่งวัสดุก่อสร้างถึงสถานที่ก่อสร้าง         หากสิ่งก่อสร้างหรือโครงการก่อสร้างเป็นทางยาวให้คำนวณหรือประเมินจากแหล่งวัสดุก่อสร้างถึงกึ่งกลางของสิ่งก่อสร้างหรือโครงการก่อสร้างนั้น</a:t>
            </a:r>
          </a:p>
          <a:p>
            <a:pPr lvl="0" defTabSz="625475">
              <a:spcBef>
                <a:spcPts val="600"/>
              </a:spcBef>
            </a:pP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a:t>
            </a:r>
            <a:r>
              <a:rPr lang="th-TH" sz="1800" b="1" dirty="0">
                <a:solidFill>
                  <a:srgbClr val="0000CC"/>
                </a:solidFill>
                <a:effectLst>
                  <a:innerShdw blurRad="63500" dist="50800" dir="2700000">
                    <a:prstClr val="black">
                      <a:alpha val="50000"/>
                    </a:prstClr>
                  </a:innerShdw>
                </a:effectLst>
                <a:latin typeface="EucrosiaUPC" panose="02020603050405020304" pitchFamily="18" charset="-34"/>
                <a:cs typeface="EucrosiaUPC" panose="02020603050405020304" pitchFamily="18" charset="-34"/>
              </a:rPr>
              <a:t>8.12 </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แบบฟอร์มบันทึกแสดงรายละเอียดของการสืบและกำหนดราคาและแหล่งวัสดุก่อสร้าง รวมทั้งบันทึกเหตุผลความ</a:t>
            </a:r>
            <a:b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b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จำเป็น และแบบฟอร์ม</a:t>
            </a:r>
            <a:r>
              <a:rPr lang="th-TH" sz="1800" b="1" dirty="0" err="1">
                <a:solidFill>
                  <a:srgbClr val="0000CC"/>
                </a:solidFill>
                <a:effectLst>
                  <a:innerShdw blurRad="63500" dist="50800" dir="2700000">
                    <a:prstClr val="black">
                      <a:alpha val="50000"/>
                    </a:prstClr>
                  </a:innerShdw>
                </a:effectLst>
                <a:latin typeface="IrisUPC" pitchFamily="34" charset="-34"/>
                <a:cs typeface="IrisUPC" pitchFamily="34" charset="-34"/>
              </a:rPr>
              <a:t>อื่นๆ</a:t>
            </a:r>
            <a:r>
              <a:rPr lang="th-TH" sz="1800" b="1" dirty="0">
                <a:solidFill>
                  <a:srgbClr val="0000CC"/>
                </a:solidFill>
                <a:effectLst>
                  <a:innerShdw blurRad="63500" dist="50800" dir="2700000">
                    <a:prstClr val="black">
                      <a:alpha val="50000"/>
                    </a:prstClr>
                  </a:innerShdw>
                </a:effectLst>
                <a:latin typeface="IrisUPC" pitchFamily="34" charset="-34"/>
                <a:cs typeface="IrisUPC" pitchFamily="34" charset="-34"/>
              </a:rPr>
              <a:t> ให้ผู้มีหน้าที่คำนวณราคากลางกำหนดและบันทึกเองตามความเหมาะสมและสอดคล้องตามข้อมูลและข้อเท็จจริง</a:t>
            </a:r>
          </a:p>
        </p:txBody>
      </p:sp>
      <p:sp>
        <p:nvSpPr>
          <p:cNvPr id="5" name="TextBox 4"/>
          <p:cNvSpPr txBox="1"/>
          <p:nvPr/>
        </p:nvSpPr>
        <p:spPr>
          <a:xfrm>
            <a:off x="1980128" y="487016"/>
            <a:ext cx="519362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h-TH" sz="2400" b="1" i="0" u="none" strike="noStrike" kern="1200" cap="none" spc="0" normalizeH="0" baseline="0" noProof="0" dirty="0">
                <a:ln>
                  <a:noFill/>
                </a:ln>
                <a:solidFill>
                  <a:srgbClr val="0000CC"/>
                </a:solidFill>
                <a:effectLst>
                  <a:innerShdw blurRad="63500" dist="50800" dir="18900000">
                    <a:prstClr val="black">
                      <a:alpha val="50000"/>
                    </a:prstClr>
                  </a:innerShdw>
                </a:effectLst>
                <a:uLnTx/>
                <a:uFillTx/>
                <a:latin typeface="IrisUPC" pitchFamily="34" charset="-34"/>
                <a:ea typeface="+mn-ea"/>
                <a:cs typeface="IrisUPC" pitchFamily="34" charset="-34"/>
              </a:rPr>
              <a:t>ข้อกำหนดเกี่ยวกับราคาและแหล่งวัสดุก่อสร้าง (ต่อ)</a:t>
            </a:r>
          </a:p>
        </p:txBody>
      </p:sp>
      <p:sp>
        <p:nvSpPr>
          <p:cNvPr id="6" name="TextBox 5"/>
          <p:cNvSpPr txBox="1"/>
          <p:nvPr/>
        </p:nvSpPr>
        <p:spPr>
          <a:xfrm>
            <a:off x="3129137" y="807095"/>
            <a:ext cx="288572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h-TH" sz="2400" b="1" i="0" u="none" strike="noStrike" kern="1200" cap="none" spc="0" normalizeH="0" baseline="0" noProof="0" dirty="0">
                <a:ln>
                  <a:noFill/>
                </a:ln>
                <a:solidFill>
                  <a:srgbClr val="F79646">
                    <a:lumMod val="50000"/>
                  </a:srgbClr>
                </a:solidFill>
                <a:effectLst/>
                <a:uLnTx/>
                <a:uFillTx/>
                <a:latin typeface="EucrosiaUPC" pitchFamily="18" charset="-34"/>
                <a:ea typeface="+mn-ea"/>
                <a:cs typeface="EucrosiaUPC" pitchFamily="18" charset="-34"/>
              </a:rPr>
              <a:t>(</a:t>
            </a:r>
            <a:r>
              <a:rPr kumimoji="0" lang="th-TH" sz="2400" b="1" i="0" u="none" strike="noStrike" kern="1200" cap="none" spc="0" normalizeH="0" baseline="0" noProof="0" dirty="0">
                <a:ln>
                  <a:noFill/>
                </a:ln>
                <a:solidFill>
                  <a:srgbClr val="F79646">
                    <a:lumMod val="50000"/>
                  </a:srgbClr>
                </a:solidFill>
                <a:effectLst/>
                <a:uLnTx/>
                <a:uFillTx/>
                <a:latin typeface="IrisUPC" pitchFamily="34" charset="-34"/>
                <a:ea typeface="+mn-ea"/>
                <a:cs typeface="IrisUPC" pitchFamily="34" charset="-34"/>
              </a:rPr>
              <a:t>แนวทางและวิธีปฏิบัติฯ ข้อ </a:t>
            </a:r>
            <a:r>
              <a:rPr kumimoji="0" lang="th-TH" sz="2400" b="1" i="0" u="none" strike="noStrike" kern="1200" cap="none" spc="0" normalizeH="0" baseline="0" noProof="0" dirty="0">
                <a:ln>
                  <a:noFill/>
                </a:ln>
                <a:solidFill>
                  <a:srgbClr val="F79646">
                    <a:lumMod val="50000"/>
                  </a:srgbClr>
                </a:solidFill>
                <a:effectLst/>
                <a:uLnTx/>
                <a:uFillTx/>
                <a:latin typeface="EucrosiaUPC" pitchFamily="18" charset="-34"/>
                <a:ea typeface="+mn-ea"/>
                <a:cs typeface="EucrosiaUPC" pitchFamily="18" charset="-34"/>
              </a:rPr>
              <a:t>9)</a:t>
            </a:r>
          </a:p>
        </p:txBody>
      </p:sp>
      <p:pic>
        <p:nvPicPr>
          <p:cNvPr id="8" name="รูปภาพ 7"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
        <p:nvSpPr>
          <p:cNvPr id="7" name="ลูกศรขวาท้ายขีด 6">
            <a:hlinkClick r:id="rId3" action="ppaction://hlinksldjump"/>
          </p:cNvPr>
          <p:cNvSpPr/>
          <p:nvPr/>
        </p:nvSpPr>
        <p:spPr bwMode="auto">
          <a:xfrm>
            <a:off x="8532440" y="5517232"/>
            <a:ext cx="144000" cy="108000"/>
          </a:xfrm>
          <a:prstGeom prst="stripedRightArrow">
            <a:avLst/>
          </a:prstGeom>
          <a:solidFill>
            <a:srgbClr val="92D050"/>
          </a:solid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69875" marR="0" lvl="0" indent="-269875" algn="ctr" defTabSz="914400" rtl="0" eaLnBrk="1" fontAlgn="auto" latinLnBrk="0" hangingPunct="1">
              <a:lnSpc>
                <a:spcPct val="100000"/>
              </a:lnSpc>
              <a:spcBef>
                <a:spcPts val="0"/>
              </a:spcBef>
              <a:spcAft>
                <a:spcPts val="0"/>
              </a:spcAft>
              <a:buClrTx/>
              <a:buSzTx/>
              <a:buFontTx/>
              <a:buNone/>
              <a:tabLst/>
              <a:defRPr/>
            </a:pPr>
            <a:endParaRPr kumimoji="0" lang="th-TH" sz="1600" b="0" i="0" u="none" strike="noStrike" kern="1200" cap="none" spc="0" normalizeH="0" baseline="0" noProof="0" dirty="0">
              <a:ln>
                <a:noFill/>
              </a:ln>
              <a:solidFill>
                <a:prstClr val="black"/>
              </a:solidFill>
              <a:effectLst/>
              <a:uLnTx/>
              <a:uFillTx/>
              <a:latin typeface="Calibri"/>
              <a:ea typeface="+mn-ea"/>
              <a:cs typeface="Cordia New" panose="020B0304020202020204" pitchFamily="34" charset="-34"/>
            </a:endParaRPr>
          </a:p>
        </p:txBody>
      </p:sp>
    </p:spTree>
    <p:extLst>
      <p:ext uri="{BB962C8B-B14F-4D97-AF65-F5344CB8AC3E}">
        <p14:creationId xmlns:p14="http://schemas.microsoft.com/office/powerpoint/2010/main" val="3670123419"/>
      </p:ext>
    </p:extLst>
  </p:cSld>
  <p:clrMapOvr>
    <a:masterClrMapping/>
  </p:clrMapOvr>
  <p:transition spd="slow">
    <p:wedge/>
  </p:transition>
</p:sld>
</file>

<file path=ppt/slides/slide43.xml><?xml version="1.0" encoding="utf-8"?>
<p:sld xmlns:a="http://schemas.openxmlformats.org/drawingml/2006/main" xmlns:r="http://schemas.openxmlformats.org/officeDocument/2006/relationships" xmlns:p="http://schemas.openxmlformats.org/presentationml/2006/main">
  <p:cSld>
    <p:bg>
      <p:bgPr>
        <a:pattFill prst="weave">
          <a:fgClr>
            <a:srgbClr val="F1F5E7"/>
          </a:fgClr>
          <a:bgClr>
            <a:schemeClr val="bg1"/>
          </a:bgClr>
        </a:pattFill>
        <a:effectLst/>
      </p:bgPr>
    </p:bg>
    <p:spTree>
      <p:nvGrpSpPr>
        <p:cNvPr id="1" name=""/>
        <p:cNvGrpSpPr/>
        <p:nvPr/>
      </p:nvGrpSpPr>
      <p:grpSpPr>
        <a:xfrm>
          <a:off x="0" y="0"/>
          <a:ext cx="0" cy="0"/>
          <a:chOff x="0" y="0"/>
          <a:chExt cx="0" cy="0"/>
        </a:xfrm>
      </p:grpSpPr>
      <p:sp>
        <p:nvSpPr>
          <p:cNvPr id="4" name="TextBox 3"/>
          <p:cNvSpPr txBox="1"/>
          <p:nvPr/>
        </p:nvSpPr>
        <p:spPr>
          <a:xfrm>
            <a:off x="782735" y="2348880"/>
            <a:ext cx="7587583" cy="1872208"/>
          </a:xfrm>
          <a:prstGeom prst="rect">
            <a:avLst/>
          </a:prstGeom>
          <a:pattFill prst="lgConfetti">
            <a:fgClr>
              <a:srgbClr val="DAE7F6"/>
            </a:fgClr>
            <a:bgClr>
              <a:schemeClr val="bg1"/>
            </a:bgClr>
          </a:pattFill>
          <a:scene3d>
            <a:camera prst="orthographicFront"/>
            <a:lightRig rig="soft" dir="t"/>
          </a:scene3d>
          <a:sp3d contourW="12700">
            <a:bevelT w="38100" h="38100" prst="angle"/>
            <a:contourClr>
              <a:schemeClr val="accent3">
                <a:lumMod val="75000"/>
              </a:schemeClr>
            </a:contourClr>
          </a:sp3d>
        </p:spPr>
        <p:txBody>
          <a:bodyPr wrap="square" rtlCol="0" anchor="ctr" anchorCtr="0">
            <a:noAutofit/>
          </a:bodyPr>
          <a:lstStyle/>
          <a:p>
            <a:r>
              <a:rPr lang="th-TH" sz="2400" b="1" dirty="0">
                <a:solidFill>
                  <a:srgbClr val="0000CC"/>
                </a:solidFill>
                <a:effectLst>
                  <a:innerShdw blurRad="63500" dist="50800" dir="2700000">
                    <a:prstClr val="black">
                      <a:alpha val="50000"/>
                    </a:prstClr>
                  </a:innerShdw>
                </a:effectLst>
                <a:latin typeface="IrisUPC" pitchFamily="34" charset="-34"/>
                <a:cs typeface="IrisUPC" pitchFamily="34" charset="-34"/>
              </a:rPr>
              <a:t>ให้กระทรวงพาณิชย์  (สำนักงานนโยบายและยุทธศาสตร์การค้าและสำนักงานพาณิชย์จังหวัด)  พิจารณาเผยแพร่ราคาวัสดุก่อสร้างให้ครอบคลุมประเภทและรายการที่จำเป็นสำหรับการคำนวณราคากลางงานก่อสร้าง        รวมทั้งการปรับปรุงราคาให้มีความเป็นปัจจุบัน   และประกาศเป็นการทั่วไปอย่างต่อเนื่อง</a:t>
            </a:r>
          </a:p>
        </p:txBody>
      </p:sp>
      <p:sp>
        <p:nvSpPr>
          <p:cNvPr id="5" name="TextBox 4"/>
          <p:cNvSpPr txBox="1"/>
          <p:nvPr/>
        </p:nvSpPr>
        <p:spPr>
          <a:xfrm>
            <a:off x="980237" y="967401"/>
            <a:ext cx="7183377" cy="584775"/>
          </a:xfrm>
          <a:prstGeom prst="rect">
            <a:avLst/>
          </a:prstGeom>
          <a:noFill/>
        </p:spPr>
        <p:txBody>
          <a:bodyPr wrap="none" rtlCol="0">
            <a:spAutoFit/>
          </a:bodyPr>
          <a:lstStyle/>
          <a:p>
            <a:pPr algn="ctr"/>
            <a:r>
              <a:rPr lang="th-TH" sz="3200" b="1" dirty="0">
                <a:solidFill>
                  <a:srgbClr val="0000CC"/>
                </a:solidFill>
                <a:effectLst>
                  <a:innerShdw blurRad="63500" dist="50800" dir="18900000">
                    <a:prstClr val="black">
                      <a:alpha val="50000"/>
                    </a:prstClr>
                  </a:innerShdw>
                </a:effectLst>
                <a:latin typeface="IrisUPC" pitchFamily="34" charset="-34"/>
                <a:cs typeface="IrisUPC" pitchFamily="34" charset="-34"/>
              </a:rPr>
              <a:t>บทบาทของกระทรวงพาณิชย์ในการเผยแพร่ราคาวัสดุก่อสร้าง</a:t>
            </a:r>
            <a:endParaRPr lang="th-TH" sz="3200" dirty="0">
              <a:solidFill>
                <a:srgbClr val="0000CC"/>
              </a:solidFill>
              <a:effectLst>
                <a:innerShdw blurRad="63500" dist="50800" dir="18900000">
                  <a:prstClr val="black">
                    <a:alpha val="50000"/>
                  </a:prstClr>
                </a:innerShdw>
              </a:effectLst>
            </a:endParaRPr>
          </a:p>
        </p:txBody>
      </p:sp>
      <p:sp>
        <p:nvSpPr>
          <p:cNvPr id="6" name="TextBox 5"/>
          <p:cNvSpPr txBox="1"/>
          <p:nvPr/>
        </p:nvSpPr>
        <p:spPr>
          <a:xfrm>
            <a:off x="3059832" y="1516722"/>
            <a:ext cx="3092513" cy="461665"/>
          </a:xfrm>
          <a:prstGeom prst="rect">
            <a:avLst/>
          </a:prstGeom>
          <a:noFill/>
        </p:spPr>
        <p:txBody>
          <a:bodyPr wrap="none" rtlCol="0">
            <a:spAutoFit/>
          </a:bodyPr>
          <a:lstStyle/>
          <a:p>
            <a:r>
              <a:rPr lang="th-TH" sz="2400" b="1" dirty="0">
                <a:solidFill>
                  <a:schemeClr val="accent6">
                    <a:lumMod val="50000"/>
                  </a:schemeClr>
                </a:solidFill>
                <a:latin typeface="EucrosiaUPC" pitchFamily="18" charset="-34"/>
                <a:cs typeface="EucrosiaUPC" pitchFamily="18" charset="-34"/>
              </a:rPr>
              <a:t>(</a:t>
            </a:r>
            <a:r>
              <a:rPr lang="th-TH" sz="2400" b="1" dirty="0">
                <a:solidFill>
                  <a:schemeClr val="accent6">
                    <a:lumMod val="50000"/>
                  </a:schemeClr>
                </a:solidFill>
                <a:latin typeface="IrisUPC" pitchFamily="34" charset="-34"/>
                <a:cs typeface="IrisUPC" pitchFamily="34" charset="-34"/>
              </a:rPr>
              <a:t>แนวทางและวิธีปฏิบัติฯ  ข้อ </a:t>
            </a:r>
            <a:r>
              <a:rPr lang="th-TH" sz="2400" b="1" dirty="0">
                <a:solidFill>
                  <a:schemeClr val="accent6">
                    <a:lumMod val="50000"/>
                  </a:schemeClr>
                </a:solidFill>
                <a:latin typeface="EucrosiaUPC" pitchFamily="18" charset="-34"/>
                <a:cs typeface="EucrosiaUPC" pitchFamily="18" charset="-34"/>
              </a:rPr>
              <a:t>10)</a:t>
            </a:r>
          </a:p>
        </p:txBody>
      </p:sp>
      <p:sp>
        <p:nvSpPr>
          <p:cNvPr id="7" name="TextBox 6"/>
          <p:cNvSpPr txBox="1"/>
          <p:nvPr/>
        </p:nvSpPr>
        <p:spPr>
          <a:xfrm>
            <a:off x="791789" y="4725144"/>
            <a:ext cx="7596635" cy="1546064"/>
          </a:xfrm>
          <a:prstGeom prst="rect">
            <a:avLst/>
          </a:prstGeom>
          <a:noFill/>
        </p:spPr>
        <p:txBody>
          <a:bodyPr wrap="square" rtlCol="0">
            <a:spAutoFit/>
          </a:bodyPr>
          <a:lstStyle/>
          <a:p>
            <a:pPr>
              <a:lnSpc>
                <a:spcPct val="90000"/>
              </a:lnSpc>
              <a:spcBef>
                <a:spcPts val="700"/>
              </a:spcBef>
              <a:buClr>
                <a:srgbClr val="C00000"/>
              </a:buClr>
              <a:buSzPct val="65000"/>
            </a:pPr>
            <a:r>
              <a:rPr lang="th-TH" sz="2000" b="1" dirty="0">
                <a:solidFill>
                  <a:srgbClr val="3333FF"/>
                </a:solidFill>
                <a:effectLst>
                  <a:innerShdw blurRad="114300">
                    <a:prstClr val="black"/>
                  </a:innerShdw>
                </a:effectLst>
                <a:latin typeface="IrisUPC" pitchFamily="34" charset="-34"/>
                <a:cs typeface="IrisUPC" pitchFamily="34" charset="-34"/>
              </a:rPr>
              <a:t>หมายเหตุ</a:t>
            </a:r>
            <a:r>
              <a:rPr lang="th-TH" sz="1800" b="1" dirty="0">
                <a:solidFill>
                  <a:srgbClr val="3333FF"/>
                </a:solidFill>
                <a:effectLst>
                  <a:innerShdw blurRad="114300">
                    <a:prstClr val="black"/>
                  </a:innerShdw>
                </a:effectLst>
                <a:latin typeface="IrisUPC" pitchFamily="34" charset="-34"/>
                <a:cs typeface="IrisUPC" pitchFamily="34" charset="-34"/>
              </a:rPr>
              <a:t>   </a:t>
            </a:r>
            <a:r>
              <a:rPr lang="th-TH" sz="1800" b="1" dirty="0">
                <a:solidFill>
                  <a:srgbClr val="993366"/>
                </a:solidFill>
                <a:effectLst>
                  <a:innerShdw blurRad="114300">
                    <a:prstClr val="black"/>
                  </a:innerShdw>
                </a:effectLst>
                <a:latin typeface="IrisUPC" pitchFamily="34" charset="-34"/>
                <a:cs typeface="IrisUPC" pitchFamily="34" charset="-34"/>
              </a:rPr>
              <a:t>ราคาวัสดุของกระทรวงพาณิชย์</a:t>
            </a:r>
          </a:p>
          <a:p>
            <a:pPr marL="1093788" lvl="2" indent="-179388">
              <a:lnSpc>
                <a:spcPct val="90000"/>
              </a:lnSpc>
              <a:spcBef>
                <a:spcPts val="700"/>
              </a:spcBef>
              <a:buClr>
                <a:srgbClr val="C00000"/>
              </a:buClr>
              <a:buSzPct val="65000"/>
              <a:buFont typeface="Wingdings" pitchFamily="2" charset="2"/>
              <a:buChar char="§"/>
            </a:pPr>
            <a:r>
              <a:rPr lang="th-TH" sz="1800" b="1" dirty="0">
                <a:solidFill>
                  <a:srgbClr val="993366"/>
                </a:solidFill>
                <a:effectLst>
                  <a:innerShdw blurRad="114300">
                    <a:prstClr val="black"/>
                  </a:innerShdw>
                </a:effectLst>
                <a:latin typeface="IrisUPC" pitchFamily="34" charset="-34"/>
                <a:cs typeface="IrisUPC" pitchFamily="34" charset="-34"/>
              </a:rPr>
              <a:t>ดำเนินการจัดเก็บและเผยแพร่โดยสำนักงานนโยบายและยุทธศาสตร์การค้าและสำนักงานพาณิชย์จังหวัด</a:t>
            </a:r>
          </a:p>
          <a:p>
            <a:pPr marL="1093788" lvl="2" indent="-179388">
              <a:lnSpc>
                <a:spcPct val="90000"/>
              </a:lnSpc>
              <a:spcBef>
                <a:spcPts val="700"/>
              </a:spcBef>
              <a:buClr>
                <a:srgbClr val="C00000"/>
              </a:buClr>
              <a:buSzPct val="65000"/>
              <a:buFont typeface="Wingdings" pitchFamily="2" charset="2"/>
              <a:buChar char="§"/>
            </a:pPr>
            <a:r>
              <a:rPr lang="th-TH" sz="1800" b="1" dirty="0">
                <a:solidFill>
                  <a:srgbClr val="993366"/>
                </a:solidFill>
                <a:effectLst>
                  <a:innerShdw blurRad="114300">
                    <a:prstClr val="black"/>
                  </a:innerShdw>
                </a:effectLst>
                <a:latin typeface="IrisUPC" pitchFamily="34" charset="-34"/>
                <a:cs typeface="IrisUPC" pitchFamily="34" charset="-34"/>
              </a:rPr>
              <a:t>เป็นราคาวัสดุก่อสร้าง  ณ แหล่งผลิตหรือตัวแทนจำหน่าย เป็นราคาซื้อขายด้วยเงินสด และไม่รวมภาษีมูลค่าเพิ่ม (</a:t>
            </a:r>
            <a:r>
              <a:rPr lang="en-US" sz="1800" b="1" dirty="0">
                <a:solidFill>
                  <a:srgbClr val="993366"/>
                </a:solidFill>
                <a:effectLst>
                  <a:innerShdw blurRad="114300">
                    <a:prstClr val="black"/>
                  </a:innerShdw>
                </a:effectLst>
                <a:latin typeface="IrisUPC" pitchFamily="34" charset="-34"/>
                <a:cs typeface="IrisUPC" pitchFamily="34" charset="-34"/>
              </a:rPr>
              <a:t>VAT)  </a:t>
            </a:r>
          </a:p>
        </p:txBody>
      </p:sp>
      <p:pic>
        <p:nvPicPr>
          <p:cNvPr id="9" name="รูปภาพ 8"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
        <p:nvSpPr>
          <p:cNvPr id="8" name="ปุ่มปฏิบัติการ: กำหนดเอง 7">
            <a:hlinkClick r:id="rId3" action="ppaction://hlinksldjump" highlightClick="1"/>
          </p:cNvPr>
          <p:cNvSpPr/>
          <p:nvPr/>
        </p:nvSpPr>
        <p:spPr bwMode="auto">
          <a:xfrm>
            <a:off x="8376663" y="4149080"/>
            <a:ext cx="54000" cy="54000"/>
          </a:xfrm>
          <a:prstGeom prst="actionButtonBlank">
            <a:avLst/>
          </a:prstGeom>
          <a:solidFill>
            <a:srgbClr val="00B050"/>
          </a:solidFill>
          <a:ln>
            <a:solidFill>
              <a:srgbClr val="C00000"/>
            </a:solidFill>
            <a:headEnd type="none" w="med" len="med"/>
            <a:tailEnd type="none" w="med" len="med"/>
          </a:ln>
          <a:effectLst/>
          <a:scene3d>
            <a:camera prst="orthographicFront">
              <a:rot lat="0" lon="0" rev="0"/>
            </a:camera>
            <a:lightRig rig="glow" dir="t">
              <a:rot lat="0" lon="0" rev="14100000"/>
            </a:lightRig>
          </a:scene3d>
          <a:sp3d prstMaterial="softEdge">
            <a:bevelT w="127000" prst="artDeco"/>
          </a:sp3d>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spAutoFit/>
            <a:sp3d/>
          </a:bodyPr>
          <a:lstStyle/>
          <a:p>
            <a:pPr marL="269875" indent="-269875" algn="ctr"/>
            <a:endParaRPr lang="th-TH" sz="1600" dirty="0"/>
          </a:p>
        </p:txBody>
      </p:sp>
      <p:sp>
        <p:nvSpPr>
          <p:cNvPr id="10" name="ปุ่มปฏิบัติการ: กำหนดเอง 9">
            <a:hlinkClick r:id="rId4" action="ppaction://hlinksldjump" highlightClick="1"/>
          </p:cNvPr>
          <p:cNvSpPr/>
          <p:nvPr/>
        </p:nvSpPr>
        <p:spPr>
          <a:xfrm>
            <a:off x="9027761" y="6741270"/>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Tree>
    <p:extLst>
      <p:ext uri="{BB962C8B-B14F-4D97-AF65-F5344CB8AC3E}">
        <p14:creationId xmlns:p14="http://schemas.microsoft.com/office/powerpoint/2010/main" val="3785845290"/>
      </p:ext>
    </p:extLst>
  </p:cSld>
  <p:clrMapOvr>
    <a:masterClrMapping/>
  </p:clrMapOvr>
  <p:transition spd="slow">
    <p:wedge/>
  </p:transition>
</p:sld>
</file>

<file path=ppt/slides/slide44.xml><?xml version="1.0" encoding="utf-8"?>
<p:sld xmlns:a="http://schemas.openxmlformats.org/drawingml/2006/main" xmlns:r="http://schemas.openxmlformats.org/officeDocument/2006/relationships" xmlns:p="http://schemas.openxmlformats.org/presentationml/2006/main">
  <p:cSld>
    <p:bg>
      <p:bgPr>
        <a:pattFill prst="weave">
          <a:fgClr>
            <a:srgbClr val="F4F7ED"/>
          </a:fgClr>
          <a:bgClr>
            <a:schemeClr val="bg1"/>
          </a:bgClr>
        </a:pattFill>
        <a:effectLst/>
      </p:bgPr>
    </p:bg>
    <p:spTree>
      <p:nvGrpSpPr>
        <p:cNvPr id="1" name=""/>
        <p:cNvGrpSpPr/>
        <p:nvPr/>
      </p:nvGrpSpPr>
      <p:grpSpPr>
        <a:xfrm>
          <a:off x="0" y="0"/>
          <a:ext cx="0" cy="0"/>
          <a:chOff x="0" y="0"/>
          <a:chExt cx="0" cy="0"/>
        </a:xfrm>
      </p:grpSpPr>
      <p:sp>
        <p:nvSpPr>
          <p:cNvPr id="4" name="TextBox 3"/>
          <p:cNvSpPr txBox="1"/>
          <p:nvPr/>
        </p:nvSpPr>
        <p:spPr>
          <a:xfrm>
            <a:off x="359741" y="1988840"/>
            <a:ext cx="8424935" cy="4473070"/>
          </a:xfrm>
          <a:prstGeom prst="rect">
            <a:avLst/>
          </a:prstGeom>
          <a:pattFill prst="lgConfetti">
            <a:fgClr>
              <a:srgbClr val="FFF1DD"/>
            </a:fgClr>
            <a:bgClr>
              <a:schemeClr val="bg1"/>
            </a:bgClr>
          </a:pattFill>
          <a:scene3d>
            <a:camera prst="orthographicFront"/>
            <a:lightRig rig="soft" dir="t"/>
          </a:scene3d>
          <a:sp3d contourW="6350">
            <a:bevelT w="38100" h="38100" prst="angle"/>
            <a:contourClr>
              <a:srgbClr val="00B050"/>
            </a:contourClr>
          </a:sp3d>
        </p:spPr>
        <p:txBody>
          <a:bodyPr wrap="square" rtlCol="0" anchor="ctr" anchorCtr="0">
            <a:noAutofit/>
          </a:bodyPr>
          <a:lstStyle/>
          <a:p>
            <a:pPr>
              <a:spcBef>
                <a:spcPts val="1200"/>
              </a:spcBef>
            </a:pPr>
            <a:r>
              <a:rPr lang="th-TH" sz="2200" b="1" dirty="0">
                <a:solidFill>
                  <a:srgbClr val="0000CC"/>
                </a:solidFill>
                <a:effectLst>
                  <a:innerShdw blurRad="63500" dist="50800" dir="2700000">
                    <a:prstClr val="black">
                      <a:alpha val="50000"/>
                    </a:prstClr>
                  </a:innerShdw>
                </a:effectLst>
                <a:latin typeface="IrisUPC" pitchFamily="34" charset="-34"/>
                <a:cs typeface="IrisUPC" pitchFamily="34" charset="-34"/>
              </a:rPr>
              <a:t>ค่าขนส่งวัสดุก่อสร้าง   ค่าดำเนินการและค่าเสื่อมราคาเครื่องจักร    อัตราราคางานดิน   อัตราราคางานปรับปรุงฐานรากและงานระเบิดหิน   รวมทั้งรายละเอียดประกอบการคำนวณราคากลางงานก่อสร้างอื่นใด</a:t>
            </a:r>
            <a:br>
              <a:rPr lang="th-TH" sz="2200" b="1" dirty="0">
                <a:solidFill>
                  <a:srgbClr val="0000CC"/>
                </a:solidFill>
                <a:effectLst>
                  <a:innerShdw blurRad="63500" dist="50800" dir="2700000">
                    <a:prstClr val="black">
                      <a:alpha val="50000"/>
                    </a:prstClr>
                  </a:innerShdw>
                </a:effectLst>
                <a:latin typeface="IrisUPC" pitchFamily="34" charset="-34"/>
                <a:cs typeface="IrisUPC" pitchFamily="34" charset="-34"/>
              </a:rPr>
            </a:br>
            <a:r>
              <a:rPr lang="th-TH" sz="2200" b="1" dirty="0">
                <a:solidFill>
                  <a:srgbClr val="0000CC"/>
                </a:solidFill>
                <a:effectLst>
                  <a:innerShdw blurRad="63500" dist="50800" dir="2700000">
                    <a:prstClr val="black">
                      <a:alpha val="50000"/>
                    </a:prstClr>
                  </a:innerShdw>
                </a:effectLst>
                <a:latin typeface="IrisUPC" pitchFamily="34" charset="-34"/>
                <a:cs typeface="IrisUPC" pitchFamily="34" charset="-34"/>
              </a:rPr>
              <a:t>ให้กำหนดตามหลักเกณฑ์และวิธีการตามที่หลักเกณฑ์การคำนวณราคากลางงานก่อสร้าง และตามที่คณะ- </a:t>
            </a:r>
            <a:br>
              <a:rPr lang="th-TH" sz="2200" b="1" dirty="0">
                <a:solidFill>
                  <a:srgbClr val="0000CC"/>
                </a:solidFill>
                <a:effectLst>
                  <a:innerShdw blurRad="63500" dist="50800" dir="2700000">
                    <a:prstClr val="black">
                      <a:alpha val="50000"/>
                    </a:prstClr>
                  </a:innerShdw>
                </a:effectLst>
                <a:latin typeface="IrisUPC" pitchFamily="34" charset="-34"/>
                <a:cs typeface="IrisUPC" pitchFamily="34" charset="-34"/>
              </a:rPr>
            </a:br>
            <a:r>
              <a:rPr lang="th-TH" sz="2200" b="1" dirty="0">
                <a:solidFill>
                  <a:srgbClr val="0000CC"/>
                </a:solidFill>
                <a:effectLst>
                  <a:innerShdw blurRad="63500" dist="50800" dir="2700000">
                    <a:prstClr val="black">
                      <a:alpha val="50000"/>
                    </a:prstClr>
                  </a:innerShdw>
                </a:effectLst>
                <a:latin typeface="IrisUPC" pitchFamily="34" charset="-34"/>
                <a:cs typeface="IrisUPC" pitchFamily="34" charset="-34"/>
              </a:rPr>
              <a:t>กรรมการหรือคณะอนุกรรมการที่เกี่ยวข้องกับการกำหนดหลักเกณฑ์การคำนวณราคากลางงานก่อสร้าง หรือหน่วยงานที่คณะกรรมการหรือคณะอนุกรรมการที่เกี่ยวข้องกับการกำหนดหลักเกณฑ์การคำนวณราคากลางงานก่อสร้างมอบหมาย กำหนด</a:t>
            </a:r>
          </a:p>
          <a:p>
            <a:pPr>
              <a:spcBef>
                <a:spcPts val="1200"/>
              </a:spcBef>
            </a:pPr>
            <a:r>
              <a:rPr lang="th-TH" sz="2200" b="1" dirty="0">
                <a:solidFill>
                  <a:srgbClr val="0000CC"/>
                </a:solidFill>
                <a:effectLst>
                  <a:innerShdw blurRad="63500" dist="50800" dir="2700000">
                    <a:prstClr val="black">
                      <a:alpha val="50000"/>
                    </a:prstClr>
                  </a:innerShdw>
                </a:effectLst>
                <a:latin typeface="IrisUPC" pitchFamily="34" charset="-34"/>
                <a:cs typeface="IrisUPC" pitchFamily="34" charset="-34"/>
              </a:rPr>
              <a:t>	ให้กระทรวงการคลัง (กรมบัญชีกลาง)  ร่วมกับหน่วยงานที่เกี่ยวข้อง  ปรับปรุงตารางค่าขนส่งวัสดุก่อสร้าง  ค่าดำเนินการและค่าเสื่อมราคาเครื่องจักร  อัตราราคางานดิน  อัตราราคางานปรับปรุงฐานรากและงานระเบิดหิน  รวมทั้งรายละเอียดประกอบการคำนวณราคากลางงานก่อสร้างอื่นใด ให้สอดคล้องตามราคาน้ำมัน สภาวการณ์ทางด้านเศรษฐกิจ และหรือเทคโนโลยีด้านการก่อสร้างที่เปลี่ยนแปลงไป และ แจ้งเวียนให้หน่วยงานของรัฐทราบและถือปฏิบัติ</a:t>
            </a:r>
          </a:p>
        </p:txBody>
      </p:sp>
      <p:sp>
        <p:nvSpPr>
          <p:cNvPr id="5" name="TextBox 4"/>
          <p:cNvSpPr txBox="1"/>
          <p:nvPr/>
        </p:nvSpPr>
        <p:spPr>
          <a:xfrm>
            <a:off x="3059832" y="1462820"/>
            <a:ext cx="3026791" cy="461665"/>
          </a:xfrm>
          <a:prstGeom prst="rect">
            <a:avLst/>
          </a:prstGeom>
          <a:noFill/>
        </p:spPr>
        <p:txBody>
          <a:bodyPr wrap="none" rtlCol="0">
            <a:spAutoFit/>
          </a:bodyPr>
          <a:lstStyle/>
          <a:p>
            <a:r>
              <a:rPr lang="th-TH" sz="2400" b="1" dirty="0">
                <a:solidFill>
                  <a:schemeClr val="accent6">
                    <a:lumMod val="50000"/>
                  </a:schemeClr>
                </a:solidFill>
                <a:latin typeface="EucrosiaUPC" pitchFamily="18" charset="-34"/>
                <a:cs typeface="EucrosiaUPC" pitchFamily="18" charset="-34"/>
              </a:rPr>
              <a:t>(</a:t>
            </a:r>
            <a:r>
              <a:rPr lang="th-TH" sz="2400" b="1" dirty="0">
                <a:solidFill>
                  <a:schemeClr val="accent6">
                    <a:lumMod val="50000"/>
                  </a:schemeClr>
                </a:solidFill>
                <a:latin typeface="IrisUPC" pitchFamily="34" charset="-34"/>
                <a:cs typeface="IrisUPC" pitchFamily="34" charset="-34"/>
              </a:rPr>
              <a:t>แนวทางและวิธีปฏิบัติฯ ข้อ</a:t>
            </a:r>
            <a:r>
              <a:rPr lang="th-TH" sz="2400" b="1" dirty="0">
                <a:solidFill>
                  <a:schemeClr val="accent6">
                    <a:lumMod val="50000"/>
                  </a:schemeClr>
                </a:solidFill>
                <a:latin typeface="EucrosiaUPC" pitchFamily="18" charset="-34"/>
                <a:cs typeface="EucrosiaUPC" pitchFamily="18" charset="-34"/>
              </a:rPr>
              <a:t> 11)</a:t>
            </a:r>
          </a:p>
        </p:txBody>
      </p:sp>
      <p:sp>
        <p:nvSpPr>
          <p:cNvPr id="6" name="TextBox 5"/>
          <p:cNvSpPr txBox="1"/>
          <p:nvPr/>
        </p:nvSpPr>
        <p:spPr>
          <a:xfrm>
            <a:off x="387354" y="332656"/>
            <a:ext cx="8496944" cy="1187505"/>
          </a:xfrm>
          <a:prstGeom prst="rect">
            <a:avLst/>
          </a:prstGeom>
          <a:noFill/>
        </p:spPr>
        <p:txBody>
          <a:bodyPr wrap="square" rtlCol="0">
            <a:spAutoFit/>
          </a:bodyPr>
          <a:lstStyle/>
          <a:p>
            <a:pPr algn="ctr">
              <a:lnSpc>
                <a:spcPts val="2800"/>
              </a:lnSpc>
            </a:pPr>
            <a:r>
              <a:rPr lang="th-TH" b="1" dirty="0">
                <a:solidFill>
                  <a:srgbClr val="0000CC"/>
                </a:solidFill>
                <a:effectLst>
                  <a:innerShdw blurRad="63500" dist="50800" dir="18900000">
                    <a:prstClr val="black">
                      <a:alpha val="50000"/>
                    </a:prstClr>
                  </a:innerShdw>
                </a:effectLst>
                <a:latin typeface="IrisUPC" pitchFamily="34" charset="-34"/>
                <a:cs typeface="IrisUPC" pitchFamily="34" charset="-34"/>
              </a:rPr>
              <a:t>ข้อกำหนดในการปรับปรุงตารางค่าขนส่งวัสดุก่อสร้าง   ตารางค่าดำเนินการและ</a:t>
            </a:r>
            <a:br>
              <a:rPr lang="th-TH" b="1" dirty="0">
                <a:solidFill>
                  <a:srgbClr val="0000CC"/>
                </a:solidFill>
                <a:effectLst>
                  <a:innerShdw blurRad="63500" dist="50800" dir="18900000">
                    <a:prstClr val="black">
                      <a:alpha val="50000"/>
                    </a:prstClr>
                  </a:innerShdw>
                </a:effectLst>
                <a:latin typeface="IrisUPC" pitchFamily="34" charset="-34"/>
                <a:cs typeface="IrisUPC" pitchFamily="34" charset="-34"/>
              </a:rPr>
            </a:br>
            <a:r>
              <a:rPr lang="th-TH" b="1" dirty="0">
                <a:solidFill>
                  <a:srgbClr val="0000CC"/>
                </a:solidFill>
                <a:effectLst>
                  <a:innerShdw blurRad="63500" dist="50800" dir="18900000">
                    <a:prstClr val="black">
                      <a:alpha val="50000"/>
                    </a:prstClr>
                  </a:innerShdw>
                </a:effectLst>
                <a:latin typeface="IrisUPC" pitchFamily="34" charset="-34"/>
                <a:cs typeface="IrisUPC" pitchFamily="34" charset="-34"/>
              </a:rPr>
              <a:t>ค่าเสื่อมราคาเครื่องจักร</a:t>
            </a:r>
            <a:r>
              <a:rPr lang="en-US" b="1" dirty="0">
                <a:solidFill>
                  <a:srgbClr val="0000CC"/>
                </a:solidFill>
                <a:effectLst>
                  <a:innerShdw blurRad="63500" dist="50800" dir="18900000">
                    <a:prstClr val="black">
                      <a:alpha val="50000"/>
                    </a:prstClr>
                  </a:innerShdw>
                </a:effectLst>
                <a:latin typeface="IrisUPC" pitchFamily="34" charset="-34"/>
                <a:cs typeface="IrisUPC" pitchFamily="34" charset="-34"/>
              </a:rPr>
              <a:t> </a:t>
            </a:r>
            <a:r>
              <a:rPr lang="th-TH" b="1" dirty="0">
                <a:solidFill>
                  <a:srgbClr val="0000CC"/>
                </a:solidFill>
                <a:effectLst>
                  <a:innerShdw blurRad="63500" dist="50800" dir="18900000">
                    <a:prstClr val="black">
                      <a:alpha val="50000"/>
                    </a:prstClr>
                  </a:innerShdw>
                </a:effectLst>
                <a:latin typeface="IrisUPC" pitchFamily="34" charset="-34"/>
                <a:cs typeface="IrisUPC" pitchFamily="34" charset="-34"/>
              </a:rPr>
              <a:t>ตารางอัตราราคางานดิน ตารางอัตราราคางานปรับปรุง</a:t>
            </a:r>
            <a:br>
              <a:rPr lang="th-TH" b="1" dirty="0">
                <a:solidFill>
                  <a:srgbClr val="0000CC"/>
                </a:solidFill>
                <a:effectLst>
                  <a:innerShdw blurRad="63500" dist="50800" dir="18900000">
                    <a:prstClr val="black">
                      <a:alpha val="50000"/>
                    </a:prstClr>
                  </a:innerShdw>
                </a:effectLst>
                <a:latin typeface="IrisUPC" pitchFamily="34" charset="-34"/>
                <a:cs typeface="IrisUPC" pitchFamily="34" charset="-34"/>
              </a:rPr>
            </a:br>
            <a:r>
              <a:rPr lang="th-TH" b="1" dirty="0">
                <a:solidFill>
                  <a:srgbClr val="0000CC"/>
                </a:solidFill>
                <a:effectLst>
                  <a:innerShdw blurRad="63500" dist="50800" dir="18900000">
                    <a:prstClr val="black">
                      <a:alpha val="50000"/>
                    </a:prstClr>
                  </a:innerShdw>
                </a:effectLst>
                <a:latin typeface="IrisUPC" pitchFamily="34" charset="-34"/>
                <a:cs typeface="IrisUPC" pitchFamily="34" charset="-34"/>
              </a:rPr>
              <a:t>ฐานรากและงานระเบิดหิน  และรายละเอียดประกอบการคำนวณฯ อื่นๆ</a:t>
            </a:r>
            <a:endParaRPr lang="en-US" b="1" dirty="0">
              <a:solidFill>
                <a:srgbClr val="0000CC"/>
              </a:solidFill>
              <a:effectLst>
                <a:innerShdw blurRad="63500" dist="50800" dir="18900000">
                  <a:prstClr val="black">
                    <a:alpha val="50000"/>
                  </a:prstClr>
                </a:innerShdw>
              </a:effectLst>
              <a:latin typeface="IrisUPC" pitchFamily="34" charset="-34"/>
              <a:cs typeface="IrisUPC" pitchFamily="34" charset="-34"/>
            </a:endParaRPr>
          </a:p>
        </p:txBody>
      </p:sp>
      <p:pic>
        <p:nvPicPr>
          <p:cNvPr id="8" name="รูปภาพ 7"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
        <p:nvSpPr>
          <p:cNvPr id="7" name="ปุ่มปฏิบัติการ: กำหนดเอง 6">
            <a:hlinkClick r:id="rId3" action="ppaction://hlinksldjump" highlightClick="1"/>
          </p:cNvPr>
          <p:cNvSpPr/>
          <p:nvPr/>
        </p:nvSpPr>
        <p:spPr>
          <a:xfrm>
            <a:off x="9027761" y="6741270"/>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Tree>
    <p:extLst>
      <p:ext uri="{BB962C8B-B14F-4D97-AF65-F5344CB8AC3E}">
        <p14:creationId xmlns:p14="http://schemas.microsoft.com/office/powerpoint/2010/main" val="1214804623"/>
      </p:ext>
    </p:extLst>
  </p:cSld>
  <p:clrMapOvr>
    <a:masterClrMapping/>
  </p:clrMapOvr>
  <p:transition spd="slow">
    <p:wedge/>
  </p:transition>
</p:sld>
</file>

<file path=ppt/slides/slide45.xml><?xml version="1.0" encoding="utf-8"?>
<p:sld xmlns:a="http://schemas.openxmlformats.org/drawingml/2006/main" xmlns:r="http://schemas.openxmlformats.org/officeDocument/2006/relationships" xmlns:p="http://schemas.openxmlformats.org/presentationml/2006/main">
  <p:cSld>
    <p:bg>
      <p:bgPr>
        <a:pattFill prst="weave">
          <a:fgClr>
            <a:srgbClr val="F1F5E7"/>
          </a:fgClr>
          <a:bgClr>
            <a:schemeClr val="bg1"/>
          </a:bgClr>
        </a:pattFill>
        <a:effectLst/>
      </p:bgPr>
    </p:bg>
    <p:spTree>
      <p:nvGrpSpPr>
        <p:cNvPr id="1" name=""/>
        <p:cNvGrpSpPr/>
        <p:nvPr/>
      </p:nvGrpSpPr>
      <p:grpSpPr>
        <a:xfrm>
          <a:off x="0" y="0"/>
          <a:ext cx="0" cy="0"/>
          <a:chOff x="0" y="0"/>
          <a:chExt cx="0" cy="0"/>
        </a:xfrm>
      </p:grpSpPr>
      <p:sp>
        <p:nvSpPr>
          <p:cNvPr id="4" name="TextBox 3"/>
          <p:cNvSpPr txBox="1"/>
          <p:nvPr/>
        </p:nvSpPr>
        <p:spPr>
          <a:xfrm>
            <a:off x="458283" y="2276872"/>
            <a:ext cx="8244916" cy="3600400"/>
          </a:xfrm>
          <a:prstGeom prst="rect">
            <a:avLst/>
          </a:prstGeom>
          <a:pattFill prst="lgConfetti">
            <a:fgClr>
              <a:srgbClr val="FDE6D3"/>
            </a:fgClr>
            <a:bgClr>
              <a:schemeClr val="bg1"/>
            </a:bgClr>
          </a:pattFill>
          <a:scene3d>
            <a:camera prst="orthographicFront"/>
            <a:lightRig rig="soft" dir="t"/>
          </a:scene3d>
          <a:sp3d contourW="6350">
            <a:bevelT w="38100" h="38100" prst="angle"/>
            <a:contourClr>
              <a:schemeClr val="accent3">
                <a:lumMod val="75000"/>
              </a:schemeClr>
            </a:contourClr>
          </a:sp3d>
        </p:spPr>
        <p:txBody>
          <a:bodyPr wrap="square" rtlCol="0" anchor="ctr" anchorCtr="0">
            <a:noAutofit/>
          </a:bodyPr>
          <a:lstStyle/>
          <a:p>
            <a:pPr>
              <a:spcBef>
                <a:spcPts val="1200"/>
              </a:spcBef>
            </a:pPr>
            <a:r>
              <a:rPr lang="th-TH" sz="2200" b="1" dirty="0">
                <a:solidFill>
                  <a:srgbClr val="0000CC"/>
                </a:solidFill>
                <a:effectLst>
                  <a:innerShdw blurRad="63500" dist="50800" dir="18900000">
                    <a:prstClr val="black">
                      <a:alpha val="50000"/>
                    </a:prstClr>
                  </a:innerShdw>
                </a:effectLst>
                <a:latin typeface="IrisUPC" pitchFamily="34" charset="-34"/>
                <a:cs typeface="IrisUPC" pitchFamily="34" charset="-34"/>
              </a:rPr>
              <a:t>อัตราค่าแรงงาน/ดำเนินการที่ใช้ในการคำนวณราคากลางงานก่อสร้าง   ให้กำหนดตามหลักเกณฑ์และ</a:t>
            </a:r>
            <a:br>
              <a:rPr lang="th-TH" sz="2200" b="1" dirty="0">
                <a:solidFill>
                  <a:srgbClr val="0000CC"/>
                </a:solidFill>
                <a:effectLst>
                  <a:innerShdw blurRad="63500" dist="50800" dir="18900000">
                    <a:prstClr val="black">
                      <a:alpha val="50000"/>
                    </a:prstClr>
                  </a:innerShdw>
                </a:effectLst>
                <a:latin typeface="IrisUPC" pitchFamily="34" charset="-34"/>
                <a:cs typeface="IrisUPC" pitchFamily="34" charset="-34"/>
              </a:rPr>
            </a:br>
            <a:r>
              <a:rPr lang="th-TH" sz="2200" b="1" dirty="0">
                <a:solidFill>
                  <a:srgbClr val="0000CC"/>
                </a:solidFill>
                <a:effectLst>
                  <a:innerShdw blurRad="63500" dist="50800" dir="18900000">
                    <a:prstClr val="black">
                      <a:alpha val="50000"/>
                    </a:prstClr>
                  </a:innerShdw>
                </a:effectLst>
                <a:latin typeface="IrisUPC" pitchFamily="34" charset="-34"/>
                <a:cs typeface="IrisUPC" pitchFamily="34" charset="-34"/>
              </a:rPr>
              <a:t>วิธีการตามที่หลักเกณฑ์การคำนวณราคากลางงานก่อสร้าง        และตามที่คณะกรรมการหรือคณะอนุ-</a:t>
            </a:r>
            <a:br>
              <a:rPr lang="th-TH" sz="2200" b="1" dirty="0">
                <a:solidFill>
                  <a:srgbClr val="0000CC"/>
                </a:solidFill>
                <a:effectLst>
                  <a:innerShdw blurRad="63500" dist="50800" dir="18900000">
                    <a:prstClr val="black">
                      <a:alpha val="50000"/>
                    </a:prstClr>
                  </a:innerShdw>
                </a:effectLst>
                <a:latin typeface="IrisUPC" pitchFamily="34" charset="-34"/>
                <a:cs typeface="IrisUPC" pitchFamily="34" charset="-34"/>
              </a:rPr>
            </a:br>
            <a:r>
              <a:rPr lang="th-TH" sz="2200" b="1" dirty="0">
                <a:solidFill>
                  <a:srgbClr val="0000CC"/>
                </a:solidFill>
                <a:effectLst>
                  <a:innerShdw blurRad="63500" dist="50800" dir="18900000">
                    <a:prstClr val="black">
                      <a:alpha val="50000"/>
                    </a:prstClr>
                  </a:innerShdw>
                </a:effectLst>
                <a:latin typeface="IrisUPC" pitchFamily="34" charset="-34"/>
                <a:cs typeface="IrisUPC" pitchFamily="34" charset="-34"/>
              </a:rPr>
              <a:t>กรรมการที่เกี่ยวข้องกับการกำหนดหลักเกณฑ์การคำนวณราคากลางงานก่อสร้าง       หรือหน่วยงานที่</a:t>
            </a:r>
            <a:br>
              <a:rPr lang="th-TH" sz="2200" b="1" dirty="0">
                <a:solidFill>
                  <a:srgbClr val="0000CC"/>
                </a:solidFill>
                <a:effectLst>
                  <a:innerShdw blurRad="63500" dist="50800" dir="18900000">
                    <a:prstClr val="black">
                      <a:alpha val="50000"/>
                    </a:prstClr>
                  </a:innerShdw>
                </a:effectLst>
                <a:latin typeface="IrisUPC" pitchFamily="34" charset="-34"/>
                <a:cs typeface="IrisUPC" pitchFamily="34" charset="-34"/>
              </a:rPr>
            </a:br>
            <a:r>
              <a:rPr lang="th-TH" sz="2200" b="1" dirty="0">
                <a:solidFill>
                  <a:srgbClr val="0000CC"/>
                </a:solidFill>
                <a:effectLst>
                  <a:innerShdw blurRad="63500" dist="50800" dir="18900000">
                    <a:prstClr val="black">
                      <a:alpha val="50000"/>
                    </a:prstClr>
                  </a:innerShdw>
                </a:effectLst>
                <a:latin typeface="IrisUPC" pitchFamily="34" charset="-34"/>
                <a:cs typeface="IrisUPC" pitchFamily="34" charset="-34"/>
              </a:rPr>
              <a:t>คณะกรรมการหรือคณะอนุกรรมการที่เกี่ยวข้องกับการกำหนดหลักเกณฑ์การคำนวณราคากลางงาน</a:t>
            </a:r>
            <a:br>
              <a:rPr lang="th-TH" sz="2200" b="1" dirty="0">
                <a:solidFill>
                  <a:srgbClr val="0000CC"/>
                </a:solidFill>
                <a:effectLst>
                  <a:innerShdw blurRad="63500" dist="50800" dir="18900000">
                    <a:prstClr val="black">
                      <a:alpha val="50000"/>
                    </a:prstClr>
                  </a:innerShdw>
                </a:effectLst>
                <a:latin typeface="IrisUPC" pitchFamily="34" charset="-34"/>
                <a:cs typeface="IrisUPC" pitchFamily="34" charset="-34"/>
              </a:rPr>
            </a:br>
            <a:r>
              <a:rPr lang="th-TH" sz="2200" b="1" dirty="0">
                <a:solidFill>
                  <a:srgbClr val="0000CC"/>
                </a:solidFill>
                <a:effectLst>
                  <a:innerShdw blurRad="63500" dist="50800" dir="18900000">
                    <a:prstClr val="black">
                      <a:alpha val="50000"/>
                    </a:prstClr>
                  </a:innerShdw>
                </a:effectLst>
                <a:latin typeface="IrisUPC" pitchFamily="34" charset="-34"/>
                <a:cs typeface="IrisUPC" pitchFamily="34" charset="-34"/>
              </a:rPr>
              <a:t>ก่อสร้างมอบหมาย กำหนด</a:t>
            </a:r>
          </a:p>
          <a:p>
            <a:pPr>
              <a:spcBef>
                <a:spcPts val="1200"/>
              </a:spcBef>
            </a:pPr>
            <a:r>
              <a:rPr lang="th-TH" sz="2200" b="1" dirty="0">
                <a:solidFill>
                  <a:srgbClr val="0000CC"/>
                </a:solidFill>
                <a:effectLst>
                  <a:innerShdw blurRad="63500" dist="50800" dir="18900000">
                    <a:prstClr val="black">
                      <a:alpha val="50000"/>
                    </a:prstClr>
                  </a:innerShdw>
                </a:effectLst>
                <a:latin typeface="IrisUPC" pitchFamily="34" charset="-34"/>
                <a:cs typeface="IrisUPC" pitchFamily="34" charset="-34"/>
              </a:rPr>
              <a:t>	ให้กระทรวงการคลัง (กรมบัญชีกลาง) ปรับปรุงบัญชีค่าแรงงาน/ดำเนินการสำหรับการถอด</a:t>
            </a:r>
            <a:br>
              <a:rPr lang="th-TH" sz="2200" b="1" dirty="0">
                <a:solidFill>
                  <a:srgbClr val="0000CC"/>
                </a:solidFill>
                <a:effectLst>
                  <a:innerShdw blurRad="63500" dist="50800" dir="18900000">
                    <a:prstClr val="black">
                      <a:alpha val="50000"/>
                    </a:prstClr>
                  </a:innerShdw>
                </a:effectLst>
                <a:latin typeface="IrisUPC" pitchFamily="34" charset="-34"/>
                <a:cs typeface="IrisUPC" pitchFamily="34" charset="-34"/>
              </a:rPr>
            </a:br>
            <a:r>
              <a:rPr lang="th-TH" sz="2200" b="1" dirty="0">
                <a:solidFill>
                  <a:srgbClr val="0000CC"/>
                </a:solidFill>
                <a:effectLst>
                  <a:innerShdw blurRad="63500" dist="50800" dir="18900000">
                    <a:prstClr val="black">
                      <a:alpha val="50000"/>
                    </a:prstClr>
                  </a:innerShdw>
                </a:effectLst>
                <a:latin typeface="IrisUPC" pitchFamily="34" charset="-34"/>
                <a:cs typeface="IrisUPC" pitchFamily="34" charset="-34"/>
              </a:rPr>
              <a:t>แบบคำนวณราคากลางงานก่อสร้าง     และแจ้งเวียนให้หน่วยงานของรัฐทราบและถือปฏิบัติ  ตามความเหมาะสมและสอดคล้องตามประกาศค่าแรงขั้นต่ำและ/หรือสภาวการณ์ทางเศรษฐกิจและเทคโนโลยีด้านการก่อสร้างที่เปลี่ยนแปลงไป</a:t>
            </a:r>
          </a:p>
        </p:txBody>
      </p:sp>
      <p:sp>
        <p:nvSpPr>
          <p:cNvPr id="5" name="TextBox 4"/>
          <p:cNvSpPr txBox="1"/>
          <p:nvPr/>
        </p:nvSpPr>
        <p:spPr>
          <a:xfrm>
            <a:off x="3059832" y="1455167"/>
            <a:ext cx="3025187" cy="461665"/>
          </a:xfrm>
          <a:prstGeom prst="rect">
            <a:avLst/>
          </a:prstGeom>
          <a:noFill/>
        </p:spPr>
        <p:txBody>
          <a:bodyPr wrap="none" rtlCol="0">
            <a:spAutoFit/>
          </a:bodyPr>
          <a:lstStyle/>
          <a:p>
            <a:r>
              <a:rPr lang="th-TH" sz="2400" b="1" dirty="0">
                <a:solidFill>
                  <a:schemeClr val="accent6">
                    <a:lumMod val="50000"/>
                  </a:schemeClr>
                </a:solidFill>
                <a:latin typeface="EucrosiaUPC" pitchFamily="18" charset="-34"/>
                <a:cs typeface="EucrosiaUPC" pitchFamily="18" charset="-34"/>
              </a:rPr>
              <a:t>(</a:t>
            </a:r>
            <a:r>
              <a:rPr lang="th-TH" sz="2400" b="1" dirty="0">
                <a:solidFill>
                  <a:schemeClr val="accent6">
                    <a:lumMod val="50000"/>
                  </a:schemeClr>
                </a:solidFill>
                <a:latin typeface="IrisUPC" pitchFamily="34" charset="-34"/>
                <a:cs typeface="IrisUPC" pitchFamily="34" charset="-34"/>
              </a:rPr>
              <a:t>แนวทางและวิธีปฏิบัติฯ ข้อ </a:t>
            </a:r>
            <a:r>
              <a:rPr lang="th-TH" sz="2400" b="1" dirty="0">
                <a:solidFill>
                  <a:schemeClr val="accent6">
                    <a:lumMod val="50000"/>
                  </a:schemeClr>
                </a:solidFill>
                <a:latin typeface="EucrosiaUPC" pitchFamily="18" charset="-34"/>
                <a:cs typeface="EucrosiaUPC" pitchFamily="18" charset="-34"/>
              </a:rPr>
              <a:t>12)</a:t>
            </a:r>
          </a:p>
        </p:txBody>
      </p:sp>
      <p:sp>
        <p:nvSpPr>
          <p:cNvPr id="6" name="TextBox 5"/>
          <p:cNvSpPr txBox="1"/>
          <p:nvPr/>
        </p:nvSpPr>
        <p:spPr>
          <a:xfrm>
            <a:off x="107504" y="574157"/>
            <a:ext cx="8928992" cy="881010"/>
          </a:xfrm>
          <a:prstGeom prst="rect">
            <a:avLst/>
          </a:prstGeom>
          <a:noFill/>
        </p:spPr>
        <p:txBody>
          <a:bodyPr wrap="square" rtlCol="0">
            <a:spAutoFit/>
          </a:bodyPr>
          <a:lstStyle/>
          <a:p>
            <a:pPr algn="ctr">
              <a:lnSpc>
                <a:spcPts val="3000"/>
              </a:lnSpc>
            </a:pPr>
            <a:r>
              <a:rPr lang="th-TH" sz="3000" b="1" dirty="0">
                <a:solidFill>
                  <a:srgbClr val="0000CC"/>
                </a:solidFill>
                <a:effectLst>
                  <a:innerShdw blurRad="63500" dist="50800" dir="18900000">
                    <a:prstClr val="black">
                      <a:alpha val="50000"/>
                    </a:prstClr>
                  </a:innerShdw>
                </a:effectLst>
                <a:latin typeface="IrisUPC" pitchFamily="34" charset="-34"/>
                <a:cs typeface="IrisUPC" pitchFamily="34" charset="-34"/>
              </a:rPr>
              <a:t>ข้อกำหนดในการปรับปรุง</a:t>
            </a:r>
          </a:p>
          <a:p>
            <a:pPr algn="ctr">
              <a:lnSpc>
                <a:spcPts val="3000"/>
              </a:lnSpc>
            </a:pPr>
            <a:r>
              <a:rPr lang="th-TH" sz="3000" b="1" dirty="0">
                <a:solidFill>
                  <a:srgbClr val="0000CC"/>
                </a:solidFill>
                <a:effectLst>
                  <a:innerShdw blurRad="63500" dist="50800" dir="18900000">
                    <a:prstClr val="black">
                      <a:alpha val="50000"/>
                    </a:prstClr>
                  </a:innerShdw>
                </a:effectLst>
                <a:latin typeface="IrisUPC" pitchFamily="34" charset="-34"/>
                <a:cs typeface="IrisUPC" pitchFamily="34" charset="-34"/>
              </a:rPr>
              <a:t>บัญชีค่าแรงงาน/ดำเนินการสำหรับการถอดแบบคำนวณราคากลางงานก่อสร้าง</a:t>
            </a:r>
            <a:endParaRPr lang="th-TH" sz="3000" b="1" dirty="0">
              <a:solidFill>
                <a:srgbClr val="0000CC"/>
              </a:solidFill>
              <a:latin typeface="IrisUPC" pitchFamily="34" charset="-34"/>
              <a:cs typeface="IrisUPC" pitchFamily="34" charset="-34"/>
            </a:endParaRPr>
          </a:p>
        </p:txBody>
      </p:sp>
      <p:pic>
        <p:nvPicPr>
          <p:cNvPr id="8" name="รูปภาพ 7"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
        <p:nvSpPr>
          <p:cNvPr id="7" name="ปุ่มปฏิบัติการ: กำหนดเอง 6">
            <a:hlinkClick r:id="rId3" action="ppaction://hlinksldjump" highlightClick="1"/>
          </p:cNvPr>
          <p:cNvSpPr/>
          <p:nvPr/>
        </p:nvSpPr>
        <p:spPr>
          <a:xfrm>
            <a:off x="9027761" y="6741270"/>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Tree>
    <p:extLst>
      <p:ext uri="{BB962C8B-B14F-4D97-AF65-F5344CB8AC3E}">
        <p14:creationId xmlns:p14="http://schemas.microsoft.com/office/powerpoint/2010/main" val="40093195"/>
      </p:ext>
    </p:extLst>
  </p:cSld>
  <p:clrMapOvr>
    <a:masterClrMapping/>
  </p:clrMapOvr>
  <p:transition spd="slow">
    <p:wedge/>
  </p:transition>
</p:sld>
</file>

<file path=ppt/slides/slide46.xml><?xml version="1.0" encoding="utf-8"?>
<p:sld xmlns:a="http://schemas.openxmlformats.org/drawingml/2006/main" xmlns:r="http://schemas.openxmlformats.org/officeDocument/2006/relationships" xmlns:p="http://schemas.openxmlformats.org/presentationml/2006/main">
  <p:cSld>
    <p:bg>
      <p:bgPr>
        <a:pattFill prst="weave">
          <a:fgClr>
            <a:srgbClr val="F1F5E7"/>
          </a:fgClr>
          <a:bgClr>
            <a:schemeClr val="bg1"/>
          </a:bgClr>
        </a:pattFill>
        <a:effectLst/>
      </p:bgPr>
    </p:bg>
    <p:spTree>
      <p:nvGrpSpPr>
        <p:cNvPr id="1" name=""/>
        <p:cNvGrpSpPr/>
        <p:nvPr/>
      </p:nvGrpSpPr>
      <p:grpSpPr>
        <a:xfrm>
          <a:off x="0" y="0"/>
          <a:ext cx="0" cy="0"/>
          <a:chOff x="0" y="0"/>
          <a:chExt cx="0" cy="0"/>
        </a:xfrm>
      </p:grpSpPr>
      <p:sp>
        <p:nvSpPr>
          <p:cNvPr id="4" name="TextBox 3"/>
          <p:cNvSpPr txBox="1"/>
          <p:nvPr/>
        </p:nvSpPr>
        <p:spPr>
          <a:xfrm>
            <a:off x="1045089" y="548680"/>
            <a:ext cx="7074373" cy="888705"/>
          </a:xfrm>
          <a:prstGeom prst="rect">
            <a:avLst/>
          </a:prstGeom>
          <a:noFill/>
        </p:spPr>
        <p:txBody>
          <a:bodyPr wrap="none" rtlCol="0">
            <a:spAutoFit/>
          </a:bodyPr>
          <a:lstStyle/>
          <a:p>
            <a:pPr algn="ctr">
              <a:lnSpc>
                <a:spcPts val="3000"/>
              </a:lnSpc>
            </a:pPr>
            <a:r>
              <a:rPr lang="th-TH" sz="3200" b="1" dirty="0">
                <a:solidFill>
                  <a:srgbClr val="0000CC"/>
                </a:solidFill>
                <a:effectLst>
                  <a:innerShdw blurRad="114300">
                    <a:prstClr val="black"/>
                  </a:innerShdw>
                </a:effectLst>
                <a:latin typeface="IrisUPC" pitchFamily="34" charset="-34"/>
                <a:cs typeface="IrisUPC" pitchFamily="34" charset="-34"/>
              </a:rPr>
              <a:t>ข้อกำหนดและการประกาศเปลี่ยนแปลงอัตราดอกเบี้ยเงินกู้ฯ</a:t>
            </a:r>
          </a:p>
          <a:p>
            <a:pPr algn="ctr">
              <a:lnSpc>
                <a:spcPts val="3000"/>
              </a:lnSpc>
            </a:pPr>
            <a:r>
              <a:rPr lang="th-TH" sz="3200" b="1" dirty="0">
                <a:solidFill>
                  <a:srgbClr val="0000CC"/>
                </a:solidFill>
                <a:effectLst>
                  <a:innerShdw blurRad="114300">
                    <a:prstClr val="black"/>
                  </a:innerShdw>
                </a:effectLst>
                <a:latin typeface="IrisUPC" pitchFamily="34" charset="-34"/>
                <a:cs typeface="IrisUPC" pitchFamily="34" charset="-34"/>
              </a:rPr>
              <a:t>และตาราง</a:t>
            </a:r>
            <a:r>
              <a:rPr lang="th-TH" sz="3200" b="1" dirty="0">
                <a:solidFill>
                  <a:srgbClr val="0000CC"/>
                </a:solidFill>
                <a:effectLst>
                  <a:innerShdw blurRad="114300">
                    <a:prstClr val="black"/>
                  </a:innerShdw>
                </a:effectLst>
                <a:latin typeface="EucrosiaUPC" pitchFamily="18" charset="-34"/>
                <a:cs typeface="EucrosiaUPC" pitchFamily="18" charset="-34"/>
              </a:rPr>
              <a:t> </a:t>
            </a:r>
            <a:r>
              <a:rPr lang="en-US" sz="3200" b="1" dirty="0">
                <a:solidFill>
                  <a:srgbClr val="0000CC"/>
                </a:solidFill>
                <a:effectLst>
                  <a:innerShdw blurRad="114300">
                    <a:prstClr val="black"/>
                  </a:innerShdw>
                </a:effectLst>
                <a:latin typeface="Angsana New" pitchFamily="18" charset="-34"/>
                <a:cs typeface="Angsana New" pitchFamily="18" charset="-34"/>
              </a:rPr>
              <a:t>Factor F</a:t>
            </a:r>
            <a:r>
              <a:rPr lang="th-TH" sz="3200" b="1" dirty="0">
                <a:solidFill>
                  <a:srgbClr val="0000CC"/>
                </a:solidFill>
                <a:effectLst>
                  <a:innerShdw blurRad="114300">
                    <a:prstClr val="black"/>
                  </a:innerShdw>
                </a:effectLst>
                <a:latin typeface="EucrosiaUPC" pitchFamily="18" charset="-34"/>
                <a:cs typeface="EucrosiaUPC" pitchFamily="18" charset="-34"/>
              </a:rPr>
              <a:t> </a:t>
            </a:r>
          </a:p>
        </p:txBody>
      </p:sp>
      <p:sp>
        <p:nvSpPr>
          <p:cNvPr id="5" name="TextBox 4"/>
          <p:cNvSpPr txBox="1"/>
          <p:nvPr/>
        </p:nvSpPr>
        <p:spPr>
          <a:xfrm>
            <a:off x="3059832" y="1372706"/>
            <a:ext cx="3025187" cy="461665"/>
          </a:xfrm>
          <a:prstGeom prst="rect">
            <a:avLst/>
          </a:prstGeom>
          <a:noFill/>
        </p:spPr>
        <p:txBody>
          <a:bodyPr wrap="none" rtlCol="0">
            <a:spAutoFit/>
          </a:bodyPr>
          <a:lstStyle/>
          <a:p>
            <a:r>
              <a:rPr lang="th-TH" sz="2400" b="1" dirty="0">
                <a:solidFill>
                  <a:schemeClr val="accent6">
                    <a:lumMod val="50000"/>
                  </a:schemeClr>
                </a:solidFill>
                <a:latin typeface="EucrosiaUPC" pitchFamily="18" charset="-34"/>
                <a:cs typeface="EucrosiaUPC" pitchFamily="18" charset="-34"/>
              </a:rPr>
              <a:t>(</a:t>
            </a:r>
            <a:r>
              <a:rPr lang="th-TH" sz="2400" b="1" dirty="0">
                <a:solidFill>
                  <a:schemeClr val="accent6">
                    <a:lumMod val="50000"/>
                  </a:schemeClr>
                </a:solidFill>
                <a:latin typeface="IrisUPC" pitchFamily="34" charset="-34"/>
                <a:cs typeface="IrisUPC" pitchFamily="34" charset="-34"/>
              </a:rPr>
              <a:t>แนวทางและวิธีปฏิบัติฯ ข้อ </a:t>
            </a:r>
            <a:r>
              <a:rPr lang="th-TH" sz="2400" b="1" dirty="0">
                <a:solidFill>
                  <a:schemeClr val="accent6">
                    <a:lumMod val="50000"/>
                  </a:schemeClr>
                </a:solidFill>
                <a:latin typeface="EucrosiaUPC" pitchFamily="18" charset="-34"/>
                <a:cs typeface="EucrosiaUPC" pitchFamily="18" charset="-34"/>
              </a:rPr>
              <a:t>13)</a:t>
            </a:r>
          </a:p>
        </p:txBody>
      </p:sp>
      <p:sp>
        <p:nvSpPr>
          <p:cNvPr id="6" name="TextBox 5"/>
          <p:cNvSpPr txBox="1"/>
          <p:nvPr/>
        </p:nvSpPr>
        <p:spPr>
          <a:xfrm>
            <a:off x="738718" y="1988840"/>
            <a:ext cx="7668228" cy="4104456"/>
          </a:xfrm>
          <a:prstGeom prst="rect">
            <a:avLst/>
          </a:prstGeom>
          <a:pattFill prst="lgConfetti">
            <a:fgClr>
              <a:srgbClr val="E1DDC9"/>
            </a:fgClr>
            <a:bgClr>
              <a:schemeClr val="bg1"/>
            </a:bgClr>
          </a:pattFill>
          <a:scene3d>
            <a:camera prst="orthographicFront"/>
            <a:lightRig rig="soft" dir="t"/>
          </a:scene3d>
          <a:sp3d contourW="6350">
            <a:bevelT w="38100" h="38100" prst="angle"/>
            <a:contourClr>
              <a:schemeClr val="accent2">
                <a:lumMod val="75000"/>
              </a:schemeClr>
            </a:contourClr>
          </a:sp3d>
        </p:spPr>
        <p:txBody>
          <a:bodyPr wrap="square" rtlCol="0" anchor="ctr" anchorCtr="0">
            <a:noAutofit/>
          </a:bodyPr>
          <a:lstStyle/>
          <a:p>
            <a:pPr>
              <a:spcBef>
                <a:spcPts val="1200"/>
              </a:spcBef>
            </a:pPr>
            <a:r>
              <a:rPr lang="th-TH" sz="2200" b="1" dirty="0">
                <a:solidFill>
                  <a:srgbClr val="0000CC"/>
                </a:solidFill>
                <a:effectLst>
                  <a:innerShdw blurRad="63500" dist="50800" dir="2700000">
                    <a:prstClr val="black">
                      <a:alpha val="50000"/>
                    </a:prstClr>
                  </a:innerShdw>
                </a:effectLst>
                <a:latin typeface="IrisUPC" pitchFamily="34" charset="-34"/>
                <a:cs typeface="IrisUPC" pitchFamily="34" charset="-34"/>
              </a:rPr>
              <a:t>อัตราดอกเบี้ยเงินกู้ที่ใช้เป็นเกณฑ์พิจารณากำหนดค่าดอกเบี้ยสำหรับการคำนวณราคากลางงาน</a:t>
            </a:r>
            <a:br>
              <a:rPr lang="th-TH" sz="2200" b="1" dirty="0">
                <a:solidFill>
                  <a:srgbClr val="0000CC"/>
                </a:solidFill>
                <a:effectLst>
                  <a:innerShdw blurRad="63500" dist="50800" dir="2700000">
                    <a:prstClr val="black">
                      <a:alpha val="50000"/>
                    </a:prstClr>
                  </a:innerShdw>
                </a:effectLst>
                <a:latin typeface="IrisUPC" pitchFamily="34" charset="-34"/>
                <a:cs typeface="IrisUPC" pitchFamily="34" charset="-34"/>
              </a:rPr>
            </a:br>
            <a:r>
              <a:rPr lang="th-TH" sz="2200" b="1" dirty="0">
                <a:solidFill>
                  <a:srgbClr val="0000CC"/>
                </a:solidFill>
                <a:effectLst>
                  <a:innerShdw blurRad="63500" dist="50800" dir="2700000">
                    <a:prstClr val="black">
                      <a:alpha val="50000"/>
                    </a:prstClr>
                  </a:innerShdw>
                </a:effectLst>
                <a:latin typeface="IrisUPC" pitchFamily="34" charset="-34"/>
                <a:cs typeface="IrisUPC" pitchFamily="34" charset="-34"/>
              </a:rPr>
              <a:t>ก่อสร้างตามหลักเกณฑ์การคำนวณราคากลางงานก่อสร้างนี้      ให้ใช้ค่าเฉลี่ยอัตราดอกเบี้ยเงิน</a:t>
            </a:r>
            <a:br>
              <a:rPr lang="th-TH" sz="2200" b="1" dirty="0">
                <a:solidFill>
                  <a:srgbClr val="0000CC"/>
                </a:solidFill>
                <a:effectLst>
                  <a:innerShdw blurRad="63500" dist="50800" dir="2700000">
                    <a:prstClr val="black">
                      <a:alpha val="50000"/>
                    </a:prstClr>
                  </a:innerShdw>
                </a:effectLst>
                <a:latin typeface="IrisUPC" pitchFamily="34" charset="-34"/>
                <a:cs typeface="IrisUPC" pitchFamily="34" charset="-34"/>
              </a:rPr>
            </a:br>
            <a:r>
              <a:rPr lang="th-TH" sz="2200" b="1" dirty="0">
                <a:solidFill>
                  <a:srgbClr val="0000CC"/>
                </a:solidFill>
                <a:effectLst>
                  <a:innerShdw blurRad="63500" dist="50800" dir="2700000">
                    <a:prstClr val="black">
                      <a:alpha val="50000"/>
                    </a:prstClr>
                  </a:innerShdw>
                </a:effectLst>
                <a:latin typeface="IrisUPC" pitchFamily="34" charset="-34"/>
                <a:cs typeface="IrisUPC" pitchFamily="34" charset="-34"/>
              </a:rPr>
              <a:t>ให้กู้ยืมประเภท</a:t>
            </a:r>
            <a:r>
              <a:rPr lang="en-US" sz="2200" b="1" dirty="0">
                <a:solidFill>
                  <a:srgbClr val="0000CC"/>
                </a:solidFill>
                <a:effectLst>
                  <a:innerShdw blurRad="63500" dist="50800" dir="2700000">
                    <a:prstClr val="black">
                      <a:alpha val="50000"/>
                    </a:prstClr>
                  </a:innerShdw>
                </a:effectLst>
                <a:latin typeface="IrisUPC" pitchFamily="34" charset="-34"/>
                <a:cs typeface="IrisUPC" pitchFamily="34" charset="-34"/>
              </a:rPr>
              <a:t> MLR </a:t>
            </a:r>
            <a:r>
              <a:rPr lang="th-TH" sz="2200" b="1" dirty="0">
                <a:solidFill>
                  <a:srgbClr val="0000CC"/>
                </a:solidFill>
                <a:effectLst>
                  <a:innerShdw blurRad="63500" dist="50800" dir="2700000">
                    <a:prstClr val="black">
                      <a:alpha val="50000"/>
                    </a:prstClr>
                  </a:innerShdw>
                </a:effectLst>
                <a:latin typeface="IrisUPC" pitchFamily="34" charset="-34"/>
                <a:cs typeface="IrisUPC" pitchFamily="34" charset="-34"/>
              </a:rPr>
              <a:t>ของธนาคารขนาดใหญ่ อย่างน้อย </a:t>
            </a:r>
            <a:r>
              <a:rPr lang="th-TH" sz="2200" b="1" dirty="0">
                <a:solidFill>
                  <a:srgbClr val="0000CC"/>
                </a:solidFill>
                <a:effectLst>
                  <a:innerShdw blurRad="63500" dist="50800" dir="2700000">
                    <a:prstClr val="black">
                      <a:alpha val="50000"/>
                    </a:prstClr>
                  </a:innerShdw>
                </a:effectLst>
                <a:latin typeface="EucrosiaUPC" panose="02020603050405020304" pitchFamily="18" charset="-34"/>
                <a:cs typeface="EucrosiaUPC" panose="02020603050405020304" pitchFamily="18" charset="-34"/>
              </a:rPr>
              <a:t>3 </a:t>
            </a:r>
            <a:r>
              <a:rPr lang="th-TH" sz="2200" b="1" dirty="0">
                <a:solidFill>
                  <a:srgbClr val="0000CC"/>
                </a:solidFill>
                <a:effectLst>
                  <a:innerShdw blurRad="63500" dist="50800" dir="2700000">
                    <a:prstClr val="black">
                      <a:alpha val="50000"/>
                    </a:prstClr>
                  </a:innerShdw>
                </a:effectLst>
                <a:latin typeface="IrisUPC" pitchFamily="34" charset="-34"/>
                <a:cs typeface="IrisUPC" pitchFamily="34" charset="-34"/>
              </a:rPr>
              <a:t>ธนาคาร เป็นเกณฑ์พิจารณา  โดยให้</a:t>
            </a:r>
            <a:br>
              <a:rPr lang="th-TH" sz="2200" b="1" dirty="0">
                <a:solidFill>
                  <a:srgbClr val="0000CC"/>
                </a:solidFill>
                <a:effectLst>
                  <a:innerShdw blurRad="63500" dist="50800" dir="2700000">
                    <a:prstClr val="black">
                      <a:alpha val="50000"/>
                    </a:prstClr>
                  </a:innerShdw>
                </a:effectLst>
                <a:latin typeface="IrisUPC" pitchFamily="34" charset="-34"/>
                <a:cs typeface="IrisUPC" pitchFamily="34" charset="-34"/>
              </a:rPr>
            </a:br>
            <a:r>
              <a:rPr lang="th-TH" sz="2200" b="1" dirty="0">
                <a:solidFill>
                  <a:srgbClr val="0000CC"/>
                </a:solidFill>
                <a:effectLst>
                  <a:innerShdw blurRad="63500" dist="50800" dir="2700000">
                    <a:prstClr val="black">
                      <a:alpha val="50000"/>
                    </a:prstClr>
                  </a:innerShdw>
                </a:effectLst>
                <a:latin typeface="IrisUPC" pitchFamily="34" charset="-34"/>
                <a:cs typeface="IrisUPC" pitchFamily="34" charset="-34"/>
              </a:rPr>
              <a:t>กำหนดเป็นตัวเลขกลม    กรณีอัตราดอกเบี้ยฯ เป็นเศษ  ถ้าเศษถึง </a:t>
            </a:r>
            <a:r>
              <a:rPr lang="th-TH" sz="2200" b="1" dirty="0">
                <a:solidFill>
                  <a:srgbClr val="0000CC"/>
                </a:solidFill>
                <a:effectLst>
                  <a:innerShdw blurRad="63500" dist="50800" dir="2700000">
                    <a:prstClr val="black">
                      <a:alpha val="50000"/>
                    </a:prstClr>
                  </a:innerShdw>
                </a:effectLst>
                <a:latin typeface="EucrosiaUPC" panose="02020603050405020304" pitchFamily="18" charset="-34"/>
                <a:cs typeface="EucrosiaUPC" panose="02020603050405020304" pitchFamily="18" charset="-34"/>
              </a:rPr>
              <a:t>0.50 </a:t>
            </a:r>
            <a:r>
              <a:rPr lang="th-TH" sz="2200" b="1" dirty="0">
                <a:solidFill>
                  <a:srgbClr val="0000CC"/>
                </a:solidFill>
                <a:effectLst>
                  <a:innerShdw blurRad="63500" dist="50800" dir="2700000">
                    <a:prstClr val="black">
                      <a:alpha val="50000"/>
                    </a:prstClr>
                  </a:innerShdw>
                </a:effectLst>
                <a:latin typeface="IrisUPC" pitchFamily="34" charset="-34"/>
                <a:cs typeface="IrisUPC" pitchFamily="34" charset="-34"/>
              </a:rPr>
              <a:t> ให้ปัดขึ้น     ถ้าไม่ถึง</a:t>
            </a:r>
            <a:r>
              <a:rPr lang="th-TH" sz="2200" b="1" dirty="0">
                <a:solidFill>
                  <a:srgbClr val="0000CC"/>
                </a:solidFill>
                <a:effectLst>
                  <a:innerShdw blurRad="63500" dist="50800" dir="2700000">
                    <a:prstClr val="black">
                      <a:alpha val="50000"/>
                    </a:prstClr>
                  </a:innerShdw>
                </a:effectLst>
                <a:latin typeface="EucrosiaUPC" panose="02020603050405020304" pitchFamily="18" charset="-34"/>
                <a:cs typeface="EucrosiaUPC" panose="02020603050405020304" pitchFamily="18" charset="-34"/>
              </a:rPr>
              <a:t> 0.50</a:t>
            </a:r>
            <a:r>
              <a:rPr lang="th-TH" sz="2200" b="1" dirty="0">
                <a:solidFill>
                  <a:srgbClr val="0000CC"/>
                </a:solidFill>
                <a:effectLst>
                  <a:innerShdw blurRad="63500" dist="50800" dir="2700000">
                    <a:prstClr val="black">
                      <a:alpha val="50000"/>
                    </a:prstClr>
                  </a:innerShdw>
                </a:effectLst>
                <a:latin typeface="IrisUPC" pitchFamily="34" charset="-34"/>
                <a:cs typeface="IrisUPC" pitchFamily="34" charset="-34"/>
              </a:rPr>
              <a:t>  ให้ปัดลง</a:t>
            </a:r>
          </a:p>
          <a:p>
            <a:pPr>
              <a:spcBef>
                <a:spcPts val="1200"/>
              </a:spcBef>
            </a:pPr>
            <a:r>
              <a:rPr lang="th-TH" sz="2200" b="1" dirty="0">
                <a:solidFill>
                  <a:srgbClr val="0000CC"/>
                </a:solidFill>
                <a:effectLst>
                  <a:innerShdw blurRad="63500" dist="50800" dir="2700000">
                    <a:prstClr val="black">
                      <a:alpha val="50000"/>
                    </a:prstClr>
                  </a:innerShdw>
                </a:effectLst>
                <a:latin typeface="IrisUPC" pitchFamily="34" charset="-34"/>
                <a:cs typeface="IrisUPC" pitchFamily="34" charset="-34"/>
              </a:rPr>
              <a:t>	ให้กระทรวงการคลัง (กรมบัญชีกลาง)       กำหนดและประกาศอัตราดอกเบี้ยเงินกู้</a:t>
            </a:r>
            <a:br>
              <a:rPr lang="th-TH" sz="2200" b="1" dirty="0">
                <a:solidFill>
                  <a:srgbClr val="0000CC"/>
                </a:solidFill>
                <a:effectLst>
                  <a:innerShdw blurRad="63500" dist="50800" dir="2700000">
                    <a:prstClr val="black">
                      <a:alpha val="50000"/>
                    </a:prstClr>
                  </a:innerShdw>
                </a:effectLst>
                <a:latin typeface="IrisUPC" pitchFamily="34" charset="-34"/>
                <a:cs typeface="IrisUPC" pitchFamily="34" charset="-34"/>
              </a:rPr>
            </a:br>
            <a:r>
              <a:rPr lang="th-TH" sz="2200" b="1" dirty="0">
                <a:solidFill>
                  <a:srgbClr val="0000CC"/>
                </a:solidFill>
                <a:effectLst>
                  <a:innerShdw blurRad="63500" dist="50800" dir="2700000">
                    <a:prstClr val="black">
                      <a:alpha val="50000"/>
                    </a:prstClr>
                  </a:innerShdw>
                </a:effectLst>
                <a:latin typeface="IrisUPC" pitchFamily="34" charset="-34"/>
                <a:cs typeface="IrisUPC" pitchFamily="34" charset="-34"/>
              </a:rPr>
              <a:t>ที่ใช้เป็นเกณฑ์ในการคำนวณราคากลางงานก่อสร้าง ตามหลักเกณฑ์การคำนวณราคากลางงาน</a:t>
            </a:r>
            <a:br>
              <a:rPr lang="th-TH" sz="2200" b="1" dirty="0">
                <a:solidFill>
                  <a:srgbClr val="0000CC"/>
                </a:solidFill>
                <a:effectLst>
                  <a:innerShdw blurRad="63500" dist="50800" dir="2700000">
                    <a:prstClr val="black">
                      <a:alpha val="50000"/>
                    </a:prstClr>
                  </a:innerShdw>
                </a:effectLst>
                <a:latin typeface="IrisUPC" pitchFamily="34" charset="-34"/>
                <a:cs typeface="IrisUPC" pitchFamily="34" charset="-34"/>
              </a:rPr>
            </a:br>
            <a:r>
              <a:rPr lang="th-TH" sz="2200" b="1" dirty="0">
                <a:solidFill>
                  <a:srgbClr val="0000CC"/>
                </a:solidFill>
                <a:effectLst>
                  <a:innerShdw blurRad="63500" dist="50800" dir="2700000">
                    <a:prstClr val="black">
                      <a:alpha val="50000"/>
                    </a:prstClr>
                  </a:innerShdw>
                </a:effectLst>
                <a:latin typeface="IrisUPC" pitchFamily="34" charset="-34"/>
                <a:cs typeface="IrisUPC" pitchFamily="34" charset="-34"/>
              </a:rPr>
              <a:t>ก่อสร้าง  ทุกต้นปีงบประมาณ (เดือนตุลาคมของทุกปี)      และระหว่างปีงบประมาณ  หากอัตรา</a:t>
            </a:r>
            <a:br>
              <a:rPr lang="th-TH" sz="2200" b="1" dirty="0">
                <a:solidFill>
                  <a:srgbClr val="0000CC"/>
                </a:solidFill>
                <a:effectLst>
                  <a:innerShdw blurRad="63500" dist="50800" dir="2700000">
                    <a:prstClr val="black">
                      <a:alpha val="50000"/>
                    </a:prstClr>
                  </a:innerShdw>
                </a:effectLst>
                <a:latin typeface="IrisUPC" pitchFamily="34" charset="-34"/>
                <a:cs typeface="IrisUPC" pitchFamily="34" charset="-34"/>
              </a:rPr>
            </a:br>
            <a:r>
              <a:rPr lang="th-TH" sz="2200" b="1" dirty="0">
                <a:solidFill>
                  <a:srgbClr val="0000CC"/>
                </a:solidFill>
                <a:effectLst>
                  <a:innerShdw blurRad="63500" dist="50800" dir="2700000">
                    <a:prstClr val="black">
                      <a:alpha val="50000"/>
                    </a:prstClr>
                  </a:innerShdw>
                </a:effectLst>
                <a:latin typeface="IrisUPC" pitchFamily="34" charset="-34"/>
                <a:cs typeface="IrisUPC" pitchFamily="34" charset="-34"/>
              </a:rPr>
              <a:t>ดอกเบี้ยเงินกู้เฉลี่ยฯ เปลี่ยนแปลงถึงร้อยละ</a:t>
            </a:r>
            <a:r>
              <a:rPr lang="th-TH" sz="2200" b="1" dirty="0">
                <a:solidFill>
                  <a:srgbClr val="0000CC"/>
                </a:solidFill>
                <a:effectLst>
                  <a:innerShdw blurRad="63500" dist="50800" dir="2700000">
                    <a:prstClr val="black">
                      <a:alpha val="50000"/>
                    </a:prstClr>
                  </a:innerShdw>
                </a:effectLst>
                <a:latin typeface="EucrosiaUPC" panose="02020603050405020304" pitchFamily="18" charset="-34"/>
                <a:cs typeface="EucrosiaUPC" panose="02020603050405020304" pitchFamily="18" charset="-34"/>
              </a:rPr>
              <a:t> 1 </a:t>
            </a:r>
            <a:r>
              <a:rPr lang="th-TH" sz="2200" b="1" dirty="0">
                <a:solidFill>
                  <a:srgbClr val="0000CC"/>
                </a:solidFill>
                <a:effectLst>
                  <a:innerShdw blurRad="63500" dist="50800" dir="2700000">
                    <a:prstClr val="black">
                      <a:alpha val="50000"/>
                    </a:prstClr>
                  </a:innerShdw>
                </a:effectLst>
                <a:latin typeface="IrisUPC" pitchFamily="34" charset="-34"/>
                <a:cs typeface="IrisUPC" pitchFamily="34" charset="-34"/>
              </a:rPr>
              <a:t>พร้อมทั้งจัดทำตาราง </a:t>
            </a:r>
            <a:r>
              <a:rPr lang="en-US" sz="2200" b="1" dirty="0">
                <a:solidFill>
                  <a:srgbClr val="0000CC"/>
                </a:solidFill>
                <a:effectLst>
                  <a:innerShdw blurRad="63500" dist="50800" dir="2700000">
                    <a:prstClr val="black">
                      <a:alpha val="50000"/>
                    </a:prstClr>
                  </a:innerShdw>
                </a:effectLst>
                <a:latin typeface="IrisUPC" pitchFamily="34" charset="-34"/>
                <a:cs typeface="IrisUPC" pitchFamily="34" charset="-34"/>
              </a:rPr>
              <a:t>Factor F </a:t>
            </a:r>
            <a:r>
              <a:rPr lang="th-TH" sz="2200" b="1" dirty="0">
                <a:solidFill>
                  <a:srgbClr val="0000CC"/>
                </a:solidFill>
                <a:effectLst>
                  <a:innerShdw blurRad="63500" dist="50800" dir="2700000">
                    <a:prstClr val="black">
                      <a:alpha val="50000"/>
                    </a:prstClr>
                  </a:innerShdw>
                </a:effectLst>
                <a:latin typeface="IrisUPC" pitchFamily="34" charset="-34"/>
                <a:cs typeface="IrisUPC" pitchFamily="34" charset="-34"/>
              </a:rPr>
              <a:t>ใหม่ ที่สอดคล้อง</a:t>
            </a:r>
            <a:br>
              <a:rPr lang="th-TH" sz="2200" b="1" dirty="0">
                <a:solidFill>
                  <a:srgbClr val="0000CC"/>
                </a:solidFill>
                <a:effectLst>
                  <a:innerShdw blurRad="63500" dist="50800" dir="2700000">
                    <a:prstClr val="black">
                      <a:alpha val="50000"/>
                    </a:prstClr>
                  </a:innerShdw>
                </a:effectLst>
                <a:latin typeface="IrisUPC" pitchFamily="34" charset="-34"/>
                <a:cs typeface="IrisUPC" pitchFamily="34" charset="-34"/>
              </a:rPr>
            </a:br>
            <a:r>
              <a:rPr lang="th-TH" sz="2200" b="1" dirty="0">
                <a:solidFill>
                  <a:srgbClr val="0000CC"/>
                </a:solidFill>
                <a:effectLst>
                  <a:innerShdw blurRad="63500" dist="50800" dir="2700000">
                    <a:prstClr val="black">
                      <a:alpha val="50000"/>
                    </a:prstClr>
                  </a:innerShdw>
                </a:effectLst>
                <a:latin typeface="IrisUPC" pitchFamily="34" charset="-34"/>
                <a:cs typeface="IrisUPC" pitchFamily="34" charset="-34"/>
              </a:rPr>
              <a:t>กับการประกาศเปลี่ยนแปลงอัตราดอกเบี้ยเงินกู้เฉลี่ยฯ เพื่อหน่วยงานของรัฐทราบและถือปฏิบัติต่อไปด้วย</a:t>
            </a:r>
          </a:p>
        </p:txBody>
      </p:sp>
      <p:pic>
        <p:nvPicPr>
          <p:cNvPr id="8" name="รูปภาพ 7"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
        <p:nvSpPr>
          <p:cNvPr id="7" name="ปุ่มปฏิบัติการ: กำหนดเอง 6">
            <a:hlinkClick r:id="rId3" action="ppaction://hlinksldjump" highlightClick="1"/>
          </p:cNvPr>
          <p:cNvSpPr/>
          <p:nvPr/>
        </p:nvSpPr>
        <p:spPr>
          <a:xfrm>
            <a:off x="9027761" y="6741270"/>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Tree>
    <p:extLst>
      <p:ext uri="{BB962C8B-B14F-4D97-AF65-F5344CB8AC3E}">
        <p14:creationId xmlns:p14="http://schemas.microsoft.com/office/powerpoint/2010/main" val="3897895907"/>
      </p:ext>
    </p:extLst>
  </p:cSld>
  <p:clrMapOvr>
    <a:masterClrMapping/>
  </p:clrMapOvr>
  <p:transition spd="slow">
    <p:wedge/>
  </p:transition>
</p:sld>
</file>

<file path=ppt/slides/slide47.xml><?xml version="1.0" encoding="utf-8"?>
<p:sld xmlns:a="http://schemas.openxmlformats.org/drawingml/2006/main" xmlns:r="http://schemas.openxmlformats.org/officeDocument/2006/relationships" xmlns:p="http://schemas.openxmlformats.org/presentationml/2006/main">
  <p:cSld>
    <p:bg>
      <p:bgPr>
        <a:pattFill prst="weave">
          <a:fgClr>
            <a:srgbClr val="F1F5E7"/>
          </a:fgClr>
          <a:bgClr>
            <a:schemeClr val="bg1"/>
          </a:bgClr>
        </a:pattFill>
        <a:effectLst/>
      </p:bgPr>
    </p:bg>
    <p:spTree>
      <p:nvGrpSpPr>
        <p:cNvPr id="1" name=""/>
        <p:cNvGrpSpPr/>
        <p:nvPr/>
      </p:nvGrpSpPr>
      <p:grpSpPr>
        <a:xfrm>
          <a:off x="0" y="0"/>
          <a:ext cx="0" cy="0"/>
          <a:chOff x="0" y="0"/>
          <a:chExt cx="0" cy="0"/>
        </a:xfrm>
      </p:grpSpPr>
      <p:sp>
        <p:nvSpPr>
          <p:cNvPr id="4" name="TextBox 3"/>
          <p:cNvSpPr txBox="1"/>
          <p:nvPr/>
        </p:nvSpPr>
        <p:spPr>
          <a:xfrm>
            <a:off x="914832" y="2492896"/>
            <a:ext cx="7272808" cy="2880320"/>
          </a:xfrm>
          <a:prstGeom prst="rect">
            <a:avLst/>
          </a:prstGeom>
          <a:pattFill prst="lgConfetti">
            <a:fgClr>
              <a:srgbClr val="E6EDF6"/>
            </a:fgClr>
            <a:bgClr>
              <a:schemeClr val="bg1"/>
            </a:bgClr>
          </a:pattFill>
          <a:scene3d>
            <a:camera prst="orthographicFront"/>
            <a:lightRig rig="soft" dir="t"/>
          </a:scene3d>
          <a:sp3d contourW="6350">
            <a:bevelT w="38100" h="38100" prst="angle"/>
            <a:contourClr>
              <a:srgbClr val="FF0000"/>
            </a:contourClr>
          </a:sp3d>
        </p:spPr>
        <p:txBody>
          <a:bodyPr wrap="square" rtlCol="0" anchor="ctr" anchorCtr="0">
            <a:noAutofit/>
          </a:bodyPr>
          <a:lstStyle/>
          <a:p>
            <a:pPr>
              <a:spcBef>
                <a:spcPts val="1200"/>
              </a:spcBef>
            </a:pP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อัตราภาษีตามหลักเกณฑ์การคำนวณราคากลางงานก่อสร้างนี้   ให้เป็นไปตามอัตราภาษี มูลค่าเพิ่ม    โดยให้กำหนดเป็นตัวเลขกลม  กรณีอัตราภาษีมูลค่าเพิ่มเป็นเศษ ถ้าเศษถึง </a:t>
            </a:r>
            <a:r>
              <a:rPr lang="th-TH" sz="2200" b="1" dirty="0">
                <a:solidFill>
                  <a:srgbClr val="0000CC"/>
                </a:solidFill>
                <a:effectLst>
                  <a:innerShdw blurRad="63500" dist="50800">
                    <a:prstClr val="black">
                      <a:alpha val="50000"/>
                    </a:prstClr>
                  </a:innerShdw>
                </a:effectLst>
                <a:latin typeface="EucrosiaUPC" panose="02020603050405020304" pitchFamily="18" charset="-34"/>
                <a:cs typeface="EucrosiaUPC" panose="02020603050405020304" pitchFamily="18" charset="-34"/>
              </a:rPr>
              <a:t>0.50</a:t>
            </a: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 ให้ปัดขึ้น ถ้าไม่ถึง </a:t>
            </a:r>
            <a:r>
              <a:rPr lang="th-TH" sz="2200" b="1" dirty="0">
                <a:solidFill>
                  <a:srgbClr val="0000CC"/>
                </a:solidFill>
                <a:effectLst>
                  <a:innerShdw blurRad="63500" dist="50800">
                    <a:prstClr val="black">
                      <a:alpha val="50000"/>
                    </a:prstClr>
                  </a:innerShdw>
                </a:effectLst>
                <a:latin typeface="EucrosiaUPC" panose="02020603050405020304" pitchFamily="18" charset="-34"/>
                <a:cs typeface="EucrosiaUPC" panose="02020603050405020304" pitchFamily="18" charset="-34"/>
              </a:rPr>
              <a:t>0.50</a:t>
            </a: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 ให้ปัดลง</a:t>
            </a:r>
          </a:p>
          <a:p>
            <a:pPr>
              <a:spcBef>
                <a:spcPts val="1200"/>
              </a:spcBef>
            </a:pP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           ให้กระทรวงการคลัง (กรมบัญชีกลาง) ประกาศเปลี่ยนแปลงอัตราภาษีมูลค่าเพิ่ม  เมื่อมีพระราชกฤษฎีกาเปลี่ยนแปลงอัตราภาษีมูลค่าเพิ่ม    พร้อมทั้งจัดทำตาราง </a:t>
            </a:r>
            <a:r>
              <a:rPr lang="en-US" sz="2200" b="1" dirty="0">
                <a:solidFill>
                  <a:srgbClr val="0000CC"/>
                </a:solidFill>
                <a:effectLst>
                  <a:innerShdw blurRad="63500" dist="50800">
                    <a:prstClr val="black">
                      <a:alpha val="50000"/>
                    </a:prstClr>
                  </a:innerShdw>
                </a:effectLst>
                <a:latin typeface="IrisUPC" pitchFamily="34" charset="-34"/>
                <a:cs typeface="IrisUPC" pitchFamily="34" charset="-34"/>
              </a:rPr>
              <a:t>Factor F </a:t>
            </a: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ใหม่  ที่สอดคล้องกับการประกาศเปลี่ยนแปลงอัตราภาษีมูลค่าเพิ่ม   เพื่อหน่วยงานของรัฐทราบและถือปฏิบัติต่อไปด้วย</a:t>
            </a:r>
          </a:p>
        </p:txBody>
      </p:sp>
      <p:sp>
        <p:nvSpPr>
          <p:cNvPr id="5" name="TextBox 4"/>
          <p:cNvSpPr txBox="1"/>
          <p:nvPr/>
        </p:nvSpPr>
        <p:spPr>
          <a:xfrm>
            <a:off x="3059832" y="1444714"/>
            <a:ext cx="3026791" cy="461665"/>
          </a:xfrm>
          <a:prstGeom prst="rect">
            <a:avLst/>
          </a:prstGeom>
          <a:noFill/>
        </p:spPr>
        <p:txBody>
          <a:bodyPr wrap="none" rtlCol="0">
            <a:spAutoFit/>
          </a:bodyPr>
          <a:lstStyle/>
          <a:p>
            <a:r>
              <a:rPr lang="th-TH" sz="2400" b="1" dirty="0">
                <a:solidFill>
                  <a:schemeClr val="accent6">
                    <a:lumMod val="50000"/>
                  </a:schemeClr>
                </a:solidFill>
                <a:latin typeface="EucrosiaUPC" pitchFamily="18" charset="-34"/>
                <a:cs typeface="EucrosiaUPC" pitchFamily="18" charset="-34"/>
              </a:rPr>
              <a:t>(</a:t>
            </a:r>
            <a:r>
              <a:rPr lang="th-TH" sz="2400" b="1" dirty="0">
                <a:solidFill>
                  <a:schemeClr val="accent6">
                    <a:lumMod val="50000"/>
                  </a:schemeClr>
                </a:solidFill>
                <a:latin typeface="IrisUPC" pitchFamily="34" charset="-34"/>
                <a:cs typeface="IrisUPC" pitchFamily="34" charset="-34"/>
              </a:rPr>
              <a:t>แนวทางและวิธีปฏิบัติฯ ข้อ</a:t>
            </a:r>
            <a:r>
              <a:rPr lang="th-TH" sz="2400" b="1" dirty="0">
                <a:solidFill>
                  <a:schemeClr val="accent6">
                    <a:lumMod val="50000"/>
                  </a:schemeClr>
                </a:solidFill>
                <a:latin typeface="EucrosiaUPC" pitchFamily="18" charset="-34"/>
                <a:cs typeface="EucrosiaUPC" pitchFamily="18" charset="-34"/>
              </a:rPr>
              <a:t> 14)</a:t>
            </a:r>
          </a:p>
        </p:txBody>
      </p:sp>
      <p:sp>
        <p:nvSpPr>
          <p:cNvPr id="6" name="TextBox 5"/>
          <p:cNvSpPr txBox="1"/>
          <p:nvPr/>
        </p:nvSpPr>
        <p:spPr>
          <a:xfrm>
            <a:off x="1373849" y="613023"/>
            <a:ext cx="6396303" cy="888705"/>
          </a:xfrm>
          <a:prstGeom prst="rect">
            <a:avLst/>
          </a:prstGeom>
          <a:noFill/>
        </p:spPr>
        <p:txBody>
          <a:bodyPr wrap="none" rtlCol="0">
            <a:spAutoFit/>
          </a:bodyPr>
          <a:lstStyle/>
          <a:p>
            <a:pPr algn="ctr">
              <a:lnSpc>
                <a:spcPts val="3000"/>
              </a:lnSpc>
            </a:pPr>
            <a:r>
              <a:rPr lang="th-TH" sz="3200" b="1" dirty="0">
                <a:solidFill>
                  <a:srgbClr val="0000CC"/>
                </a:solidFill>
                <a:effectLst>
                  <a:innerShdw blurRad="63500" dist="50800" dir="18900000">
                    <a:prstClr val="black">
                      <a:alpha val="50000"/>
                    </a:prstClr>
                  </a:innerShdw>
                </a:effectLst>
                <a:latin typeface="IrisUPC" pitchFamily="34" charset="-34"/>
                <a:cs typeface="IrisUPC" pitchFamily="34" charset="-34"/>
              </a:rPr>
              <a:t>ข้อกำหนดและการประกาศเปลี่ยนแปลงภาษีมูลค่าเพิ่ม</a:t>
            </a:r>
          </a:p>
          <a:p>
            <a:pPr algn="ctr">
              <a:lnSpc>
                <a:spcPts val="3000"/>
              </a:lnSpc>
            </a:pPr>
            <a:r>
              <a:rPr lang="th-TH" sz="3200" b="1" dirty="0">
                <a:solidFill>
                  <a:srgbClr val="0000CC"/>
                </a:solidFill>
                <a:effectLst>
                  <a:innerShdw blurRad="63500" dist="50800" dir="18900000">
                    <a:prstClr val="black">
                      <a:alpha val="50000"/>
                    </a:prstClr>
                  </a:innerShdw>
                </a:effectLst>
                <a:latin typeface="IrisUPC" pitchFamily="34" charset="-34"/>
                <a:cs typeface="IrisUPC" pitchFamily="34" charset="-34"/>
              </a:rPr>
              <a:t>และตาราง</a:t>
            </a:r>
            <a:r>
              <a:rPr lang="th-TH" sz="3200" b="1" dirty="0">
                <a:solidFill>
                  <a:srgbClr val="0000CC"/>
                </a:solidFill>
                <a:effectLst>
                  <a:innerShdw blurRad="63500" dist="50800" dir="18900000">
                    <a:prstClr val="black">
                      <a:alpha val="50000"/>
                    </a:prstClr>
                  </a:innerShdw>
                </a:effectLst>
                <a:latin typeface="EucrosiaUPC" pitchFamily="18" charset="-34"/>
                <a:cs typeface="EucrosiaUPC" pitchFamily="18" charset="-34"/>
              </a:rPr>
              <a:t> </a:t>
            </a:r>
            <a:r>
              <a:rPr lang="en-US" sz="3200" b="1" dirty="0">
                <a:solidFill>
                  <a:srgbClr val="0000CC"/>
                </a:solidFill>
                <a:effectLst>
                  <a:innerShdw blurRad="63500" dist="50800" dir="18900000">
                    <a:prstClr val="black">
                      <a:alpha val="50000"/>
                    </a:prstClr>
                  </a:innerShdw>
                </a:effectLst>
                <a:latin typeface="Angsana New" pitchFamily="18" charset="-34"/>
                <a:cs typeface="Angsana New" pitchFamily="18" charset="-34"/>
              </a:rPr>
              <a:t>Factor F</a:t>
            </a:r>
            <a:endParaRPr lang="en-US" sz="3200" b="1" dirty="0">
              <a:solidFill>
                <a:srgbClr val="0000CC"/>
              </a:solidFill>
              <a:effectLst>
                <a:innerShdw blurRad="63500" dist="50800" dir="18900000">
                  <a:prstClr val="black">
                    <a:alpha val="50000"/>
                  </a:prstClr>
                </a:innerShdw>
              </a:effectLst>
              <a:latin typeface="IrisUPC" pitchFamily="34" charset="-34"/>
              <a:cs typeface="IrisUPC" pitchFamily="34" charset="-34"/>
            </a:endParaRPr>
          </a:p>
        </p:txBody>
      </p:sp>
      <p:pic>
        <p:nvPicPr>
          <p:cNvPr id="8" name="รูปภาพ 7"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
        <p:nvSpPr>
          <p:cNvPr id="7" name="ปุ่มปฏิบัติการ: กำหนดเอง 6">
            <a:hlinkClick r:id="rId3" action="ppaction://hlinksldjump" highlightClick="1"/>
          </p:cNvPr>
          <p:cNvSpPr/>
          <p:nvPr/>
        </p:nvSpPr>
        <p:spPr>
          <a:xfrm>
            <a:off x="9027761" y="6741270"/>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Tree>
    <p:extLst>
      <p:ext uri="{BB962C8B-B14F-4D97-AF65-F5344CB8AC3E}">
        <p14:creationId xmlns:p14="http://schemas.microsoft.com/office/powerpoint/2010/main" val="1174422137"/>
      </p:ext>
    </p:extLst>
  </p:cSld>
  <p:clrMapOvr>
    <a:masterClrMapping/>
  </p:clrMapOvr>
  <p:transition spd="slow">
    <p:wedge/>
  </p:transition>
</p:sld>
</file>

<file path=ppt/slides/slide48.xml><?xml version="1.0" encoding="utf-8"?>
<p:sld xmlns:a="http://schemas.openxmlformats.org/drawingml/2006/main" xmlns:r="http://schemas.openxmlformats.org/officeDocument/2006/relationships" xmlns:p="http://schemas.openxmlformats.org/presentationml/2006/main">
  <p:cSld>
    <p:bg>
      <p:bgPr>
        <a:pattFill prst="weave">
          <a:fgClr>
            <a:srgbClr val="EDF2DE"/>
          </a:fgClr>
          <a:bgClr>
            <a:schemeClr val="bg1"/>
          </a:bgClr>
        </a:pattFill>
        <a:effectLst/>
      </p:bgPr>
    </p:bg>
    <p:spTree>
      <p:nvGrpSpPr>
        <p:cNvPr id="1" name=""/>
        <p:cNvGrpSpPr/>
        <p:nvPr/>
      </p:nvGrpSpPr>
      <p:grpSpPr>
        <a:xfrm>
          <a:off x="0" y="0"/>
          <a:ext cx="0" cy="0"/>
          <a:chOff x="0" y="0"/>
          <a:chExt cx="0" cy="0"/>
        </a:xfrm>
      </p:grpSpPr>
      <p:sp>
        <p:nvSpPr>
          <p:cNvPr id="4" name="TextBox 3"/>
          <p:cNvSpPr txBox="1"/>
          <p:nvPr/>
        </p:nvSpPr>
        <p:spPr>
          <a:xfrm>
            <a:off x="953494" y="2867328"/>
            <a:ext cx="7506938" cy="1929824"/>
          </a:xfrm>
          <a:prstGeom prst="rect">
            <a:avLst/>
          </a:prstGeom>
          <a:pattFill prst="lgConfetti">
            <a:fgClr>
              <a:srgbClr val="FEF2E8"/>
            </a:fgClr>
            <a:bgClr>
              <a:schemeClr val="bg1"/>
            </a:bgClr>
          </a:pattFill>
          <a:scene3d>
            <a:camera prst="orthographicFront"/>
            <a:lightRig rig="soft" dir="t"/>
          </a:scene3d>
          <a:sp3d contourW="6350">
            <a:bevelT w="38100" h="38100" prst="angle"/>
            <a:contourClr>
              <a:schemeClr val="accent2">
                <a:lumMod val="75000"/>
              </a:schemeClr>
            </a:contourClr>
          </a:sp3d>
        </p:spPr>
        <p:txBody>
          <a:bodyPr wrap="square" rtlCol="0" anchor="ctr" anchorCtr="0">
            <a:noAutofit/>
          </a:bodyPr>
          <a:lstStyle/>
          <a:p>
            <a:r>
              <a:rPr lang="th-TH" sz="2400" b="1" dirty="0">
                <a:solidFill>
                  <a:srgbClr val="0000CC"/>
                </a:solidFill>
                <a:effectLst>
                  <a:innerShdw blurRad="63500" dist="50800" dir="2700000">
                    <a:prstClr val="black">
                      <a:alpha val="50000"/>
                    </a:prstClr>
                  </a:innerShdw>
                </a:effectLst>
                <a:latin typeface="IrisUPC" pitchFamily="34" charset="-34"/>
                <a:cs typeface="IrisUPC" pitchFamily="34" charset="-34"/>
              </a:rPr>
              <a:t>การแบ่งงวดงาน  การจ่ายเงิน  และการกำหนดระยะเวลาแล้วเสร็จของงาน     จะต้องกำหนดให้ถูกต้องชัดเจนตามหลักวิชาการ  ปริมาณงานในแต่ละงวดจะต้องสอดคล้องกับจำนวนเงินในแต่ละงวด  โดยคำนึงถึงความเป็นธรรมของทั้งผู้รับจ้างและผู้ว่าจ้าง</a:t>
            </a:r>
          </a:p>
        </p:txBody>
      </p:sp>
      <p:sp>
        <p:nvSpPr>
          <p:cNvPr id="5" name="TextBox 4"/>
          <p:cNvSpPr txBox="1"/>
          <p:nvPr/>
        </p:nvSpPr>
        <p:spPr>
          <a:xfrm>
            <a:off x="3059832" y="1700808"/>
            <a:ext cx="3025187" cy="461665"/>
          </a:xfrm>
          <a:prstGeom prst="rect">
            <a:avLst/>
          </a:prstGeom>
          <a:noFill/>
        </p:spPr>
        <p:txBody>
          <a:bodyPr wrap="none" rtlCol="0">
            <a:spAutoFit/>
          </a:bodyPr>
          <a:lstStyle/>
          <a:p>
            <a:r>
              <a:rPr lang="th-TH" sz="2400" b="1" dirty="0">
                <a:solidFill>
                  <a:schemeClr val="accent6">
                    <a:lumMod val="50000"/>
                  </a:schemeClr>
                </a:solidFill>
                <a:latin typeface="EucrosiaUPC" pitchFamily="18" charset="-34"/>
                <a:cs typeface="EucrosiaUPC" pitchFamily="18" charset="-34"/>
              </a:rPr>
              <a:t>(</a:t>
            </a:r>
            <a:r>
              <a:rPr lang="th-TH" sz="2400" b="1" dirty="0">
                <a:solidFill>
                  <a:schemeClr val="accent6">
                    <a:lumMod val="50000"/>
                  </a:schemeClr>
                </a:solidFill>
                <a:latin typeface="IrisUPC" pitchFamily="34" charset="-34"/>
                <a:cs typeface="IrisUPC" pitchFamily="34" charset="-34"/>
              </a:rPr>
              <a:t>แนวทางและวิธีปฏิบัติฯ ข้อ </a:t>
            </a:r>
            <a:r>
              <a:rPr lang="th-TH" sz="2400" b="1" dirty="0">
                <a:solidFill>
                  <a:schemeClr val="accent6">
                    <a:lumMod val="50000"/>
                  </a:schemeClr>
                </a:solidFill>
                <a:latin typeface="EucrosiaUPC" pitchFamily="18" charset="-34"/>
                <a:cs typeface="EucrosiaUPC" pitchFamily="18" charset="-34"/>
              </a:rPr>
              <a:t>15)</a:t>
            </a:r>
          </a:p>
        </p:txBody>
      </p:sp>
      <p:sp>
        <p:nvSpPr>
          <p:cNvPr id="6" name="TextBox 5"/>
          <p:cNvSpPr txBox="1"/>
          <p:nvPr/>
        </p:nvSpPr>
        <p:spPr>
          <a:xfrm>
            <a:off x="1570635" y="836712"/>
            <a:ext cx="5982728" cy="888705"/>
          </a:xfrm>
          <a:prstGeom prst="rect">
            <a:avLst/>
          </a:prstGeom>
          <a:noFill/>
        </p:spPr>
        <p:txBody>
          <a:bodyPr wrap="none" rtlCol="0">
            <a:spAutoFit/>
          </a:bodyPr>
          <a:lstStyle/>
          <a:p>
            <a:pPr algn="ctr">
              <a:lnSpc>
                <a:spcPts val="3000"/>
              </a:lnSpc>
            </a:pPr>
            <a:r>
              <a:rPr lang="th-TH" sz="3200" b="1" dirty="0">
                <a:solidFill>
                  <a:srgbClr val="0000CC"/>
                </a:solidFill>
                <a:effectLst>
                  <a:innerShdw blurRad="63500" dist="50800" dir="18900000">
                    <a:prstClr val="black">
                      <a:alpha val="50000"/>
                    </a:prstClr>
                  </a:innerShdw>
                </a:effectLst>
                <a:latin typeface="IrisUPC" pitchFamily="34" charset="-34"/>
                <a:cs typeface="IrisUPC" pitchFamily="34" charset="-34"/>
              </a:rPr>
              <a:t>แนวทางปฏิบัติในการแบ่งงวดงาน การจ่ายเงิน และ</a:t>
            </a:r>
          </a:p>
          <a:p>
            <a:pPr algn="ctr">
              <a:lnSpc>
                <a:spcPts val="3000"/>
              </a:lnSpc>
            </a:pPr>
            <a:r>
              <a:rPr lang="th-TH" sz="3200" b="1" dirty="0">
                <a:solidFill>
                  <a:srgbClr val="0000CC"/>
                </a:solidFill>
                <a:effectLst>
                  <a:innerShdw blurRad="63500" dist="50800" dir="18900000">
                    <a:prstClr val="black">
                      <a:alpha val="50000"/>
                    </a:prstClr>
                  </a:innerShdw>
                </a:effectLst>
                <a:latin typeface="IrisUPC" pitchFamily="34" charset="-34"/>
                <a:cs typeface="IrisUPC" pitchFamily="34" charset="-34"/>
              </a:rPr>
              <a:t>การกำหนดระยะเวลาแล้วเสร็จของงานก่อสร้าง</a:t>
            </a:r>
            <a:endParaRPr lang="th-TH" sz="3200" dirty="0">
              <a:solidFill>
                <a:srgbClr val="0000CC"/>
              </a:solidFill>
              <a:effectLst>
                <a:innerShdw blurRad="63500" dist="50800" dir="18900000">
                  <a:prstClr val="black">
                    <a:alpha val="50000"/>
                  </a:prstClr>
                </a:innerShdw>
              </a:effectLst>
              <a:latin typeface="IrisUPC" pitchFamily="34" charset="-34"/>
              <a:cs typeface="IrisUPC" pitchFamily="34" charset="-34"/>
            </a:endParaRPr>
          </a:p>
        </p:txBody>
      </p:sp>
      <p:pic>
        <p:nvPicPr>
          <p:cNvPr id="8" name="รูปภาพ 7"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
        <p:nvSpPr>
          <p:cNvPr id="7" name="ปุ่มปฏิบัติการ: กำหนดเอง 6">
            <a:hlinkClick r:id="rId3" action="ppaction://hlinksldjump" highlightClick="1"/>
          </p:cNvPr>
          <p:cNvSpPr/>
          <p:nvPr/>
        </p:nvSpPr>
        <p:spPr>
          <a:xfrm>
            <a:off x="9027761" y="6741270"/>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Tree>
    <p:extLst>
      <p:ext uri="{BB962C8B-B14F-4D97-AF65-F5344CB8AC3E}">
        <p14:creationId xmlns:p14="http://schemas.microsoft.com/office/powerpoint/2010/main" val="3329013755"/>
      </p:ext>
    </p:extLst>
  </p:cSld>
  <p:clrMapOvr>
    <a:masterClrMapping/>
  </p:clrMapOvr>
  <p:transition spd="slow">
    <p:wedge/>
  </p:transition>
</p:sld>
</file>

<file path=ppt/slides/slide49.xml><?xml version="1.0" encoding="utf-8"?>
<p:sld xmlns:a="http://schemas.openxmlformats.org/drawingml/2006/main" xmlns:r="http://schemas.openxmlformats.org/officeDocument/2006/relationships" xmlns:p="http://schemas.openxmlformats.org/presentationml/2006/main">
  <p:cSld>
    <p:bg>
      <p:bgPr>
        <a:pattFill prst="weave">
          <a:fgClr>
            <a:srgbClr val="EDF2DE"/>
          </a:fgClr>
          <a:bgClr>
            <a:schemeClr val="bg1"/>
          </a:bgClr>
        </a:pattFill>
        <a:effectLst/>
      </p:bgPr>
    </p:bg>
    <p:spTree>
      <p:nvGrpSpPr>
        <p:cNvPr id="1" name=""/>
        <p:cNvGrpSpPr/>
        <p:nvPr/>
      </p:nvGrpSpPr>
      <p:grpSpPr>
        <a:xfrm>
          <a:off x="0" y="0"/>
          <a:ext cx="0" cy="0"/>
          <a:chOff x="0" y="0"/>
          <a:chExt cx="0" cy="0"/>
        </a:xfrm>
      </p:grpSpPr>
      <p:sp>
        <p:nvSpPr>
          <p:cNvPr id="4" name="TextBox 3"/>
          <p:cNvSpPr txBox="1"/>
          <p:nvPr/>
        </p:nvSpPr>
        <p:spPr>
          <a:xfrm>
            <a:off x="1964080" y="476672"/>
            <a:ext cx="5214889" cy="888705"/>
          </a:xfrm>
          <a:prstGeom prst="rect">
            <a:avLst/>
          </a:prstGeom>
          <a:noFill/>
        </p:spPr>
        <p:txBody>
          <a:bodyPr wrap="none" rtlCol="0">
            <a:spAutoFit/>
          </a:bodyPr>
          <a:lstStyle/>
          <a:p>
            <a:pPr algn="ctr">
              <a:lnSpc>
                <a:spcPts val="3000"/>
              </a:lnSpc>
            </a:pPr>
            <a:r>
              <a:rPr lang="th-TH" sz="3200" b="1" dirty="0">
                <a:solidFill>
                  <a:srgbClr val="0000CC"/>
                </a:solidFill>
                <a:effectLst>
                  <a:innerShdw blurRad="63500" dist="50800" dir="18900000">
                    <a:prstClr val="black">
                      <a:alpha val="50000"/>
                    </a:prstClr>
                  </a:innerShdw>
                </a:effectLst>
                <a:latin typeface="IrisUPC" pitchFamily="34" charset="-34"/>
                <a:cs typeface="IrisUPC" pitchFamily="34" charset="-34"/>
              </a:rPr>
              <a:t>แนวทางปฏิบัติเกี่ยวกับการออกแบบก่อสร้าง</a:t>
            </a:r>
          </a:p>
          <a:p>
            <a:pPr algn="ctr">
              <a:lnSpc>
                <a:spcPts val="3000"/>
              </a:lnSpc>
            </a:pPr>
            <a:r>
              <a:rPr lang="th-TH" sz="3200" b="1" dirty="0">
                <a:solidFill>
                  <a:srgbClr val="0000CC"/>
                </a:solidFill>
                <a:effectLst>
                  <a:innerShdw blurRad="63500" dist="50800" dir="18900000">
                    <a:prstClr val="black">
                      <a:alpha val="50000"/>
                    </a:prstClr>
                  </a:innerShdw>
                </a:effectLst>
                <a:latin typeface="IrisUPC" pitchFamily="34" charset="-34"/>
                <a:cs typeface="IrisUPC" pitchFamily="34" charset="-34"/>
              </a:rPr>
              <a:t>และประมาณการราคาในชั้นต้น</a:t>
            </a:r>
          </a:p>
        </p:txBody>
      </p:sp>
      <p:sp>
        <p:nvSpPr>
          <p:cNvPr id="5" name="TextBox 4"/>
          <p:cNvSpPr txBox="1"/>
          <p:nvPr/>
        </p:nvSpPr>
        <p:spPr>
          <a:xfrm>
            <a:off x="3059832" y="1340768"/>
            <a:ext cx="3026791" cy="461665"/>
          </a:xfrm>
          <a:prstGeom prst="rect">
            <a:avLst/>
          </a:prstGeom>
          <a:noFill/>
        </p:spPr>
        <p:txBody>
          <a:bodyPr wrap="none" rtlCol="0">
            <a:spAutoFit/>
          </a:bodyPr>
          <a:lstStyle/>
          <a:p>
            <a:r>
              <a:rPr lang="th-TH" sz="2400" b="1" dirty="0">
                <a:solidFill>
                  <a:schemeClr val="accent6">
                    <a:lumMod val="50000"/>
                  </a:schemeClr>
                </a:solidFill>
                <a:latin typeface="EucrosiaUPC" pitchFamily="18" charset="-34"/>
                <a:cs typeface="EucrosiaUPC" pitchFamily="18" charset="-34"/>
              </a:rPr>
              <a:t>(</a:t>
            </a:r>
            <a:r>
              <a:rPr lang="th-TH" sz="2400" b="1" dirty="0">
                <a:solidFill>
                  <a:schemeClr val="accent6">
                    <a:lumMod val="50000"/>
                  </a:schemeClr>
                </a:solidFill>
                <a:latin typeface="IrisUPC" pitchFamily="34" charset="-34"/>
                <a:cs typeface="IrisUPC" pitchFamily="34" charset="-34"/>
              </a:rPr>
              <a:t>แนวทางและวิธีปฏิบัติฯ ข้อ</a:t>
            </a:r>
            <a:r>
              <a:rPr lang="th-TH" sz="2400" b="1" dirty="0">
                <a:solidFill>
                  <a:schemeClr val="accent6">
                    <a:lumMod val="50000"/>
                  </a:schemeClr>
                </a:solidFill>
                <a:latin typeface="EucrosiaUPC" pitchFamily="18" charset="-34"/>
                <a:cs typeface="EucrosiaUPC" pitchFamily="18" charset="-34"/>
              </a:rPr>
              <a:t> 16)</a:t>
            </a:r>
          </a:p>
        </p:txBody>
      </p:sp>
      <p:sp>
        <p:nvSpPr>
          <p:cNvPr id="6" name="TextBox 5"/>
          <p:cNvSpPr txBox="1"/>
          <p:nvPr/>
        </p:nvSpPr>
        <p:spPr>
          <a:xfrm>
            <a:off x="647772" y="2061423"/>
            <a:ext cx="7956676" cy="4247897"/>
          </a:xfrm>
          <a:prstGeom prst="rect">
            <a:avLst/>
          </a:prstGeom>
          <a:pattFill prst="lgConfetti">
            <a:fgClr>
              <a:srgbClr val="DED5E7"/>
            </a:fgClr>
            <a:bgClr>
              <a:schemeClr val="bg1"/>
            </a:bgClr>
          </a:pattFill>
          <a:scene3d>
            <a:camera prst="orthographicFront"/>
            <a:lightRig rig="soft" dir="t"/>
          </a:scene3d>
          <a:sp3d contourW="12700">
            <a:bevelT w="38100" h="38100" prst="angle"/>
            <a:contourClr>
              <a:srgbClr val="009900"/>
            </a:contourClr>
          </a:sp3d>
        </p:spPr>
        <p:txBody>
          <a:bodyPr wrap="square" rtlCol="0" anchor="ctr" anchorCtr="0">
            <a:noAutofit/>
          </a:bodyPr>
          <a:lstStyle/>
          <a:p>
            <a:pPr>
              <a:spcBef>
                <a:spcPts val="1200"/>
              </a:spcBef>
            </a:pPr>
            <a:r>
              <a:rPr lang="th-TH" sz="2600" b="1" dirty="0">
                <a:solidFill>
                  <a:srgbClr val="0000CC"/>
                </a:solidFill>
                <a:effectLst>
                  <a:innerShdw blurRad="63500" dist="50800" dir="2700000">
                    <a:prstClr val="black">
                      <a:alpha val="50000"/>
                    </a:prstClr>
                  </a:innerShdw>
                </a:effectLst>
                <a:latin typeface="IrisUPC" pitchFamily="34" charset="-34"/>
                <a:cs typeface="IrisUPC" pitchFamily="34" charset="-34"/>
              </a:rPr>
              <a:t>ในการออกแบบงานก่อสร้าง     หน่วยงานเจ้าของโครงการ/งานก่อสร้างสามารถให้หน่วยงานของรัฐหรือเอกชนเป็นผู้ออกแบบงานก่อสร้างให้ก็ได้    โดยถือปฏิบัติตามกฎหมาย  ระเบียบ  มติคณะรัฐมนตรี  แนวทาง  และหรือวิธีปฏิบัติที่เกี่ยวข้อง</a:t>
            </a:r>
          </a:p>
          <a:p>
            <a:pPr>
              <a:spcBef>
                <a:spcPts val="1200"/>
              </a:spcBef>
            </a:pPr>
            <a:r>
              <a:rPr lang="th-TH" sz="2600" b="1" dirty="0">
                <a:solidFill>
                  <a:srgbClr val="0000CC"/>
                </a:solidFill>
                <a:effectLst>
                  <a:innerShdw blurRad="63500" dist="50800" dir="2700000">
                    <a:prstClr val="black">
                      <a:alpha val="50000"/>
                    </a:prstClr>
                  </a:innerShdw>
                </a:effectLst>
                <a:latin typeface="IrisUPC" pitchFamily="34" charset="-34"/>
                <a:cs typeface="IrisUPC" pitchFamily="34" charset="-34"/>
              </a:rPr>
              <a:t>	ผู้ออกแบบงานก่อสร้างต้องออกแบบให้ถูกต้องเหมาะสมกับการใช้งานและเป็นไปตามหลักวิชาการ     โดยผู้ออกแบบต้องถอดแบบก่อสร้างและจัดทำรายการปริมาณงานและราคา  และประมาณการราคาในเบื้องต้นไว้ด้วย   รวมทั้งต้องรับรองแบบฯ และรายการ ปริมาณงานที่ได้ถอดแบบฯ นั้น  ไว้ด้วยทุกครั้ง</a:t>
            </a:r>
          </a:p>
          <a:p>
            <a:pPr>
              <a:spcBef>
                <a:spcPts val="1200"/>
              </a:spcBef>
            </a:pPr>
            <a:r>
              <a:rPr lang="th-TH" sz="2600" b="1" dirty="0">
                <a:solidFill>
                  <a:srgbClr val="0000CC"/>
                </a:solidFill>
                <a:effectLst>
                  <a:innerShdw blurRad="63500" dist="50800" dir="2700000">
                    <a:prstClr val="black">
                      <a:alpha val="50000"/>
                    </a:prstClr>
                  </a:innerShdw>
                </a:effectLst>
                <a:latin typeface="IrisUPC" pitchFamily="34" charset="-34"/>
                <a:cs typeface="IrisUPC" pitchFamily="34" charset="-34"/>
              </a:rPr>
              <a:t>	ทั้งนี้  การออกแบบก่อสร้างดังกล่าว  ให้รวมถึงการปรับปรุง เปลี่ยนแปลง และแก้ไขแบบก่อสร้างด้วย</a:t>
            </a:r>
          </a:p>
        </p:txBody>
      </p:sp>
      <p:pic>
        <p:nvPicPr>
          <p:cNvPr id="8" name="รูปภาพ 7"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
        <p:nvSpPr>
          <p:cNvPr id="7" name="ปุ่มปฏิบัติการ: กำหนดเอง 6">
            <a:hlinkClick r:id="rId3" action="ppaction://hlinksldjump" highlightClick="1"/>
          </p:cNvPr>
          <p:cNvSpPr/>
          <p:nvPr/>
        </p:nvSpPr>
        <p:spPr>
          <a:xfrm>
            <a:off x="8397477" y="6190512"/>
            <a:ext cx="45719" cy="46800"/>
          </a:xfrm>
          <a:prstGeom prst="actionButtonBlank">
            <a:avLst/>
          </a:prstGeom>
          <a:solidFill>
            <a:srgbClr val="FF00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9" name="ปุ่มปฏิบัติการ: กำหนดเอง 8">
            <a:hlinkClick r:id="rId4" action="ppaction://hlinksldjump" highlightClick="1"/>
          </p:cNvPr>
          <p:cNvSpPr/>
          <p:nvPr/>
        </p:nvSpPr>
        <p:spPr>
          <a:xfrm>
            <a:off x="9027761" y="6741270"/>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12" name="ลูกศรขวาท้ายขีด 11">
            <a:hlinkClick r:id="" action="ppaction://noaction"/>
          </p:cNvPr>
          <p:cNvSpPr/>
          <p:nvPr/>
        </p:nvSpPr>
        <p:spPr bwMode="auto">
          <a:xfrm>
            <a:off x="8325416" y="6375270"/>
            <a:ext cx="180000" cy="144000"/>
          </a:xfrm>
          <a:prstGeom prst="stripedRightArrow">
            <a:avLst/>
          </a:prstGeom>
          <a:solidFill>
            <a:srgbClr val="92D050"/>
          </a:solid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69875" indent="-269875" algn="ctr"/>
            <a:endParaRPr lang="th-TH" sz="1600" dirty="0"/>
          </a:p>
        </p:txBody>
      </p:sp>
      <p:sp>
        <p:nvSpPr>
          <p:cNvPr id="13" name="ปุ่มปฏิบัติการ: กำหนดเอง 12">
            <a:hlinkClick r:id="rId5" action="ppaction://hlinksldjump" highlightClick="1"/>
          </p:cNvPr>
          <p:cNvSpPr/>
          <p:nvPr/>
        </p:nvSpPr>
        <p:spPr>
          <a:xfrm>
            <a:off x="8370386" y="6432235"/>
            <a:ext cx="36000" cy="36000"/>
          </a:xfrm>
          <a:prstGeom prst="actionButtonBlank">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Tree>
    <p:extLst>
      <p:ext uri="{BB962C8B-B14F-4D97-AF65-F5344CB8AC3E}">
        <p14:creationId xmlns:p14="http://schemas.microsoft.com/office/powerpoint/2010/main" val="3841022270"/>
      </p:ext>
    </p:extLst>
  </p:cSld>
  <p:clrMapOvr>
    <a:masterClrMapping/>
  </p:clrMapOvr>
  <p:transition spd="slow">
    <p:wedge/>
  </p:transition>
</p:sld>
</file>

<file path=ppt/slides/slide50.xml><?xml version="1.0" encoding="utf-8"?>
<p:sld xmlns:a="http://schemas.openxmlformats.org/drawingml/2006/main" xmlns:r="http://schemas.openxmlformats.org/officeDocument/2006/relationships" xmlns:p="http://schemas.openxmlformats.org/presentationml/2006/main">
  <p:cSld>
    <p:bg>
      <p:bgPr>
        <a:pattFill prst="weave">
          <a:fgClr>
            <a:schemeClr val="accent3">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441525" y="149082"/>
            <a:ext cx="8229600" cy="687630"/>
          </a:xfrm>
        </p:spPr>
        <p:txBody>
          <a:bodyPr>
            <a:noAutofit/>
            <a:scene3d>
              <a:camera prst="orthographicFront"/>
              <a:lightRig rig="threePt" dir="t"/>
            </a:scene3d>
            <a:sp3d contourW="12700">
              <a:contourClr>
                <a:schemeClr val="bg1"/>
              </a:contourClr>
            </a:sp3d>
          </a:bodyPr>
          <a:lstStyle/>
          <a:p>
            <a:pPr>
              <a:lnSpc>
                <a:spcPts val="2200"/>
              </a:lnSpc>
            </a:pPr>
            <a:r>
              <a:rPr lang="th-TH" sz="2400" b="1">
                <a:solidFill>
                  <a:srgbClr val="3333CC"/>
                </a:solidFill>
                <a:effectLst>
                  <a:innerShdw blurRad="114300">
                    <a:prstClr val="black"/>
                  </a:innerShdw>
                </a:effectLst>
                <a:cs typeface="IrisUPC" pitchFamily="34" charset="-34"/>
              </a:rPr>
              <a:t>ข้อพิจารณาของคณะอนุกรรมการกำกับหลักเกณฑ์การคำนวณราคากลางงานก่อสร้าง</a:t>
            </a:r>
            <a:br>
              <a:rPr lang="th-TH" sz="2400" b="1">
                <a:solidFill>
                  <a:srgbClr val="3333CC"/>
                </a:solidFill>
                <a:effectLst>
                  <a:innerShdw blurRad="114300">
                    <a:prstClr val="black"/>
                  </a:innerShdw>
                </a:effectLst>
                <a:cs typeface="IrisUPC" pitchFamily="34" charset="-34"/>
              </a:rPr>
            </a:br>
            <a:r>
              <a:rPr lang="th-TH" sz="2400" b="1">
                <a:solidFill>
                  <a:srgbClr val="3333CC"/>
                </a:solidFill>
                <a:effectLst>
                  <a:innerShdw blurRad="114300">
                    <a:prstClr val="black"/>
                  </a:innerShdw>
                </a:effectLst>
                <a:cs typeface="IrisUPC" pitchFamily="34" charset="-34"/>
              </a:rPr>
              <a:t>ในส่วนที่เกี่ยวข้องกับผู้ออกแบบก่อสร้าง</a:t>
            </a:r>
            <a:endParaRPr lang="th-TH" sz="2400" b="1" dirty="0">
              <a:solidFill>
                <a:srgbClr val="3333CC"/>
              </a:solidFill>
              <a:effectLst>
                <a:innerShdw blurRad="114300">
                  <a:prstClr val="black"/>
                </a:innerShdw>
              </a:effectLst>
              <a:cs typeface="IrisUPC" pitchFamily="34" charset="-34"/>
            </a:endParaRPr>
          </a:p>
        </p:txBody>
      </p:sp>
      <p:sp>
        <p:nvSpPr>
          <p:cNvPr id="4" name="TextBox 3"/>
          <p:cNvSpPr txBox="1"/>
          <p:nvPr/>
        </p:nvSpPr>
        <p:spPr>
          <a:xfrm>
            <a:off x="88488" y="870071"/>
            <a:ext cx="8929718" cy="5795433"/>
          </a:xfrm>
          <a:prstGeom prst="rect">
            <a:avLst/>
          </a:prstGeom>
          <a:pattFill prst="lgConfetti">
            <a:fgClr>
              <a:srgbClr val="EEEAF2"/>
            </a:fgClr>
            <a:bgClr>
              <a:schemeClr val="bg1"/>
            </a:bgClr>
          </a:pattFill>
          <a:scene3d>
            <a:camera prst="orthographicFront"/>
            <a:lightRig rig="soft" dir="t"/>
          </a:scene3d>
          <a:sp3d contourW="12700">
            <a:bevelT w="25400" h="25400" prst="angle"/>
            <a:contourClr>
              <a:schemeClr val="accent6">
                <a:lumMod val="50000"/>
              </a:schemeClr>
            </a:contourClr>
          </a:sp3d>
        </p:spPr>
        <p:txBody>
          <a:bodyPr wrap="square" rtlCol="0" anchor="b" anchorCtr="0">
            <a:noAutofit/>
          </a:bodyPr>
          <a:lstStyle/>
          <a:p>
            <a:pPr>
              <a:lnSpc>
                <a:spcPct val="80000"/>
              </a:lnSpc>
              <a:spcBef>
                <a:spcPts val="600"/>
              </a:spcBef>
            </a:pPr>
            <a:r>
              <a:rPr lang="th-TH" sz="1800" b="1" dirty="0">
                <a:solidFill>
                  <a:srgbClr val="000099"/>
                </a:solidFill>
                <a:effectLst>
                  <a:innerShdw blurRad="114300">
                    <a:prstClr val="black"/>
                  </a:innerShdw>
                </a:effectLst>
                <a:latin typeface="IrisUPC" pitchFamily="34" charset="-34"/>
                <a:cs typeface="IrisUPC" pitchFamily="34" charset="-34"/>
              </a:rPr>
              <a:t>คณะอนุกรรมการกำกับหลักเกณฑ์การคำนวณราคากลางงานก่อสร้างในการประชุมครั้งที่  </a:t>
            </a:r>
            <a:r>
              <a:rPr lang="th-TH" sz="1800" b="1" dirty="0">
                <a:solidFill>
                  <a:srgbClr val="000099"/>
                </a:solidFill>
                <a:effectLst>
                  <a:innerShdw blurRad="114300">
                    <a:prstClr val="black"/>
                  </a:innerShdw>
                </a:effectLst>
                <a:latin typeface="EucrosiaUPC" pitchFamily="18" charset="-34"/>
                <a:cs typeface="EucrosiaUPC" pitchFamily="18" charset="-34"/>
              </a:rPr>
              <a:t>1/2550 </a:t>
            </a:r>
            <a:r>
              <a:rPr lang="th-TH" sz="1800" b="1" dirty="0">
                <a:solidFill>
                  <a:srgbClr val="000099"/>
                </a:solidFill>
                <a:effectLst>
                  <a:innerShdw blurRad="114300">
                    <a:prstClr val="black"/>
                  </a:innerShdw>
                </a:effectLst>
                <a:latin typeface="IrisUPC" pitchFamily="34" charset="-34"/>
                <a:cs typeface="IrisUPC" pitchFamily="34" charset="-34"/>
              </a:rPr>
              <a:t>  เมื่อวันที่ </a:t>
            </a:r>
            <a:r>
              <a:rPr lang="th-TH" sz="1800" b="1" dirty="0">
                <a:solidFill>
                  <a:srgbClr val="000099"/>
                </a:solidFill>
                <a:effectLst>
                  <a:innerShdw blurRad="114300">
                    <a:prstClr val="black"/>
                  </a:innerShdw>
                </a:effectLst>
                <a:latin typeface="EucrosiaUPC" pitchFamily="18" charset="-34"/>
                <a:cs typeface="EucrosiaUPC" pitchFamily="18" charset="-34"/>
              </a:rPr>
              <a:t>28</a:t>
            </a:r>
            <a:r>
              <a:rPr lang="th-TH" sz="1800" b="1" dirty="0">
                <a:solidFill>
                  <a:srgbClr val="000099"/>
                </a:solidFill>
                <a:effectLst>
                  <a:innerShdw blurRad="114300">
                    <a:prstClr val="black"/>
                  </a:innerShdw>
                </a:effectLst>
                <a:latin typeface="IrisUPC" pitchFamily="34" charset="-34"/>
                <a:cs typeface="IrisUPC" pitchFamily="34" charset="-34"/>
              </a:rPr>
              <a:t> กันยายน</a:t>
            </a:r>
            <a:r>
              <a:rPr lang="th-TH" sz="1800" b="1" dirty="0">
                <a:solidFill>
                  <a:srgbClr val="000099"/>
                </a:solidFill>
                <a:effectLst>
                  <a:innerShdw blurRad="114300">
                    <a:prstClr val="black"/>
                  </a:innerShdw>
                </a:effectLst>
                <a:latin typeface="EucrosiaUPC" pitchFamily="18" charset="-34"/>
                <a:cs typeface="EucrosiaUPC" pitchFamily="18" charset="-34"/>
              </a:rPr>
              <a:t> 2550 </a:t>
            </a:r>
            <a:r>
              <a:rPr lang="th-TH" sz="1800" b="1" dirty="0">
                <a:solidFill>
                  <a:srgbClr val="000099"/>
                </a:solidFill>
                <a:effectLst>
                  <a:innerShdw blurRad="114300">
                    <a:prstClr val="black"/>
                  </a:innerShdw>
                </a:effectLst>
                <a:latin typeface="IrisUPC" pitchFamily="34" charset="-34"/>
                <a:cs typeface="IrisUPC" pitchFamily="34" charset="-34"/>
              </a:rPr>
              <a:t>  ได้</a:t>
            </a:r>
            <a:br>
              <a:rPr lang="th-TH" sz="1800" b="1" dirty="0">
                <a:solidFill>
                  <a:srgbClr val="000099"/>
                </a:solidFill>
                <a:effectLst>
                  <a:innerShdw blurRad="114300">
                    <a:prstClr val="black"/>
                  </a:innerShdw>
                </a:effectLst>
                <a:latin typeface="IrisUPC" pitchFamily="34" charset="-34"/>
                <a:cs typeface="IrisUPC" pitchFamily="34" charset="-34"/>
              </a:rPr>
            </a:br>
            <a:r>
              <a:rPr lang="th-TH" sz="1800" b="1" dirty="0">
                <a:solidFill>
                  <a:srgbClr val="000099"/>
                </a:solidFill>
                <a:effectLst>
                  <a:innerShdw blurRad="114300">
                    <a:prstClr val="black"/>
                  </a:innerShdw>
                </a:effectLst>
                <a:latin typeface="IrisUPC" pitchFamily="34" charset="-34"/>
                <a:cs typeface="IrisUPC" pitchFamily="34" charset="-34"/>
              </a:rPr>
              <a:t>พิจารณาข้อกำหนดเกี่ยวกับการออกแบบก่อสร้าง ตามที่กำหนดไว้ในหลักเกณฑ์การคำนวณราคากลางงานก่อสร้างแล้ว  มีความเห็น ดังนี้</a:t>
            </a:r>
          </a:p>
          <a:p>
            <a:pPr marL="179388" indent="-179388">
              <a:lnSpc>
                <a:spcPct val="80000"/>
              </a:lnSpc>
              <a:spcBef>
                <a:spcPts val="600"/>
              </a:spcBef>
              <a:buClr>
                <a:srgbClr val="FF0000"/>
              </a:buClr>
              <a:buSzPct val="65000"/>
              <a:buFont typeface="Wingdings" pitchFamily="2" charset="2"/>
              <a:buChar char="§"/>
            </a:pPr>
            <a:r>
              <a:rPr lang="th-TH" sz="1800" b="1" dirty="0">
                <a:solidFill>
                  <a:srgbClr val="000099"/>
                </a:solidFill>
                <a:effectLst>
                  <a:innerShdw blurRad="114300">
                    <a:prstClr val="black"/>
                  </a:innerShdw>
                </a:effectLst>
                <a:latin typeface="IrisUPC" pitchFamily="34" charset="-34"/>
                <a:cs typeface="IrisUPC" pitchFamily="34" charset="-34"/>
              </a:rPr>
              <a:t>คำว่า</a:t>
            </a:r>
            <a:r>
              <a:rPr lang="th-TH" sz="1800" b="1" dirty="0">
                <a:solidFill>
                  <a:srgbClr val="0000FF"/>
                </a:solidFill>
                <a:effectLst>
                  <a:innerShdw blurRad="114300">
                    <a:prstClr val="black"/>
                  </a:innerShdw>
                </a:effectLst>
                <a:latin typeface="IrisUPC" pitchFamily="34" charset="-34"/>
                <a:cs typeface="IrisUPC" pitchFamily="34" charset="-34"/>
              </a:rPr>
              <a:t> “ผู้ออกแบบ” หมายถึง หน่วยงานภาครัฐหรือเอกชนที่หน่วยงานเจ้าของโครงการ/งานก่อสร้างขอให้หรือว่าจ้างให้ออกแบบก่อสร้างให้         เนื่องจาก  หน่วยงานเจ้าของโครงการ/งานก่อสร้างนั้น ไม่มีหน่วยงานที่มีหน้าที่ในการออกแบบและหรือประมาณการราคาเอง หรือมีแต่ไม่สามารถดำเนินการออกแบบและหรือประมาณการราคาได้</a:t>
            </a:r>
            <a:r>
              <a:rPr lang="th-TH" sz="1800" b="1" dirty="0">
                <a:solidFill>
                  <a:srgbClr val="000099"/>
                </a:solidFill>
                <a:effectLst>
                  <a:innerShdw blurRad="114300">
                    <a:prstClr val="black"/>
                  </a:innerShdw>
                </a:effectLst>
                <a:latin typeface="IrisUPC" pitchFamily="34" charset="-34"/>
                <a:cs typeface="IrisUPC" pitchFamily="34" charset="-34"/>
              </a:rPr>
              <a:t>   ซึ่งเป็นการถือปฏิบัติตามมติคณะรัฐมนตรีเมื่อวันที่ </a:t>
            </a:r>
            <a:r>
              <a:rPr lang="th-TH" sz="1800" b="1" dirty="0">
                <a:solidFill>
                  <a:srgbClr val="000099"/>
                </a:solidFill>
                <a:effectLst>
                  <a:innerShdw blurRad="114300">
                    <a:prstClr val="black"/>
                  </a:innerShdw>
                </a:effectLst>
                <a:latin typeface="EucrosiaUPC" pitchFamily="18" charset="-34"/>
                <a:cs typeface="EucrosiaUPC" pitchFamily="18" charset="-34"/>
              </a:rPr>
              <a:t>16</a:t>
            </a:r>
            <a:r>
              <a:rPr lang="th-TH" sz="1800" b="1" dirty="0">
                <a:solidFill>
                  <a:srgbClr val="000099"/>
                </a:solidFill>
                <a:effectLst>
                  <a:innerShdw blurRad="114300">
                    <a:prstClr val="black"/>
                  </a:innerShdw>
                </a:effectLst>
                <a:latin typeface="IrisUPC" pitchFamily="34" charset="-34"/>
                <a:cs typeface="IrisUPC" pitchFamily="34" charset="-34"/>
              </a:rPr>
              <a:t> มีนาคม </a:t>
            </a:r>
            <a:r>
              <a:rPr lang="th-TH" sz="1800" b="1" dirty="0">
                <a:solidFill>
                  <a:srgbClr val="000099"/>
                </a:solidFill>
                <a:effectLst>
                  <a:innerShdw blurRad="114300">
                    <a:prstClr val="black"/>
                  </a:innerShdw>
                </a:effectLst>
                <a:latin typeface="EucrosiaUPC" pitchFamily="18" charset="-34"/>
                <a:cs typeface="EucrosiaUPC" pitchFamily="18" charset="-34"/>
              </a:rPr>
              <a:t>2536</a:t>
            </a:r>
            <a:r>
              <a:rPr lang="th-TH" sz="1800" b="1" dirty="0">
                <a:solidFill>
                  <a:srgbClr val="000099"/>
                </a:solidFill>
                <a:effectLst>
                  <a:innerShdw blurRad="114300">
                    <a:prstClr val="black"/>
                  </a:innerShdw>
                </a:effectLst>
                <a:latin typeface="IrisUPC" pitchFamily="34" charset="-34"/>
                <a:cs typeface="IrisUPC" pitchFamily="34" charset="-34"/>
              </a:rPr>
              <a:t>  (แจ้งตามหนังสือสำนักเลขาธิการคณะรัฐมนตรี  ที่  </a:t>
            </a:r>
            <a:r>
              <a:rPr lang="th-TH" sz="1800" b="1" dirty="0" err="1">
                <a:solidFill>
                  <a:srgbClr val="000099"/>
                </a:solidFill>
                <a:effectLst>
                  <a:innerShdw blurRad="114300">
                    <a:prstClr val="black"/>
                  </a:innerShdw>
                </a:effectLst>
                <a:latin typeface="IrisUPC" pitchFamily="34" charset="-34"/>
                <a:cs typeface="IrisUPC" pitchFamily="34" charset="-34"/>
              </a:rPr>
              <a:t>นร</a:t>
            </a:r>
            <a:r>
              <a:rPr lang="th-TH" sz="1800" b="1" dirty="0">
                <a:solidFill>
                  <a:srgbClr val="000099"/>
                </a:solidFill>
                <a:effectLst>
                  <a:innerShdw blurRad="114300">
                    <a:prstClr val="black"/>
                  </a:innerShdw>
                </a:effectLst>
                <a:latin typeface="IrisUPC" pitchFamily="34" charset="-34"/>
                <a:cs typeface="IrisUPC" pitchFamily="34" charset="-34"/>
              </a:rPr>
              <a:t>  </a:t>
            </a:r>
            <a:r>
              <a:rPr lang="th-TH" sz="1800" b="1" dirty="0">
                <a:solidFill>
                  <a:srgbClr val="000099"/>
                </a:solidFill>
                <a:effectLst>
                  <a:innerShdw blurRad="114300">
                    <a:prstClr val="black"/>
                  </a:innerShdw>
                </a:effectLst>
                <a:latin typeface="EucrosiaUPC" pitchFamily="18" charset="-34"/>
                <a:cs typeface="EucrosiaUPC" pitchFamily="18" charset="-34"/>
              </a:rPr>
              <a:t>0205/ว 44</a:t>
            </a:r>
            <a:r>
              <a:rPr lang="th-TH" sz="1800" b="1" dirty="0">
                <a:solidFill>
                  <a:srgbClr val="000099"/>
                </a:solidFill>
                <a:effectLst>
                  <a:innerShdw blurRad="114300">
                    <a:prstClr val="black"/>
                  </a:innerShdw>
                </a:effectLst>
                <a:latin typeface="IrisUPC" pitchFamily="34" charset="-34"/>
                <a:cs typeface="IrisUPC" pitchFamily="34" charset="-34"/>
              </a:rPr>
              <a:t>  ลงวันที่  </a:t>
            </a:r>
            <a:r>
              <a:rPr lang="th-TH" sz="1800" b="1" dirty="0">
                <a:solidFill>
                  <a:srgbClr val="000099"/>
                </a:solidFill>
                <a:effectLst>
                  <a:innerShdw blurRad="114300">
                    <a:prstClr val="black"/>
                  </a:innerShdw>
                </a:effectLst>
                <a:latin typeface="EucrosiaUPC" pitchFamily="18" charset="-34"/>
                <a:cs typeface="EucrosiaUPC" pitchFamily="18" charset="-34"/>
              </a:rPr>
              <a:t>22</a:t>
            </a:r>
            <a:r>
              <a:rPr lang="th-TH" sz="1800" b="1" dirty="0">
                <a:solidFill>
                  <a:srgbClr val="000099"/>
                </a:solidFill>
                <a:effectLst>
                  <a:innerShdw blurRad="114300">
                    <a:prstClr val="black"/>
                  </a:innerShdw>
                </a:effectLst>
                <a:latin typeface="IrisUPC" pitchFamily="34" charset="-34"/>
                <a:cs typeface="IrisUPC" pitchFamily="34" charset="-34"/>
              </a:rPr>
              <a:t>  มีนาคม  </a:t>
            </a:r>
            <a:r>
              <a:rPr lang="th-TH" sz="1800" b="1" dirty="0">
                <a:solidFill>
                  <a:srgbClr val="000099"/>
                </a:solidFill>
                <a:effectLst>
                  <a:innerShdw blurRad="114300">
                    <a:prstClr val="black"/>
                  </a:innerShdw>
                </a:effectLst>
                <a:latin typeface="EucrosiaUPC" pitchFamily="18" charset="-34"/>
                <a:cs typeface="EucrosiaUPC" pitchFamily="18" charset="-34"/>
              </a:rPr>
              <a:t>2536</a:t>
            </a:r>
            <a:r>
              <a:rPr lang="th-TH" sz="1800" b="1" dirty="0">
                <a:solidFill>
                  <a:srgbClr val="000099"/>
                </a:solidFill>
                <a:effectLst>
                  <a:innerShdw blurRad="114300">
                    <a:prstClr val="black"/>
                  </a:innerShdw>
                </a:effectLst>
                <a:latin typeface="IrisUPC" pitchFamily="34" charset="-34"/>
                <a:cs typeface="IrisUPC" pitchFamily="34" charset="-34"/>
              </a:rPr>
              <a:t>)</a:t>
            </a:r>
            <a:endParaRPr lang="en-US" sz="1800" b="1" dirty="0">
              <a:solidFill>
                <a:srgbClr val="000099"/>
              </a:solidFill>
              <a:effectLst>
                <a:innerShdw blurRad="114300">
                  <a:prstClr val="black"/>
                </a:innerShdw>
              </a:effectLst>
              <a:latin typeface="IrisUPC" pitchFamily="34" charset="-34"/>
              <a:cs typeface="IrisUPC" pitchFamily="34" charset="-34"/>
            </a:endParaRPr>
          </a:p>
          <a:p>
            <a:pPr marL="179388" indent="-179388">
              <a:lnSpc>
                <a:spcPct val="80000"/>
              </a:lnSpc>
              <a:spcBef>
                <a:spcPts val="600"/>
              </a:spcBef>
              <a:buClr>
                <a:srgbClr val="FF0000"/>
              </a:buClr>
              <a:buSzPct val="65000"/>
              <a:buFont typeface="Wingdings" pitchFamily="2" charset="2"/>
              <a:buChar char="§"/>
            </a:pPr>
            <a:r>
              <a:rPr lang="th-TH" sz="1800" b="1" dirty="0">
                <a:solidFill>
                  <a:srgbClr val="000099"/>
                </a:solidFill>
                <a:effectLst>
                  <a:innerShdw blurRad="114300">
                    <a:prstClr val="black"/>
                  </a:innerShdw>
                </a:effectLst>
                <a:latin typeface="IrisUPC" pitchFamily="34" charset="-34"/>
                <a:cs typeface="IrisUPC" pitchFamily="34" charset="-34"/>
              </a:rPr>
              <a:t>ส่วนการกำหนดให้มีการถอดแบบและประมาณการราคา    รวมทั้งการรับรองแบบและรายการปริมาณงานและราคาที่ได้ถอดแบบไว้ด้วย นั้นเป็นการดำเนินการตามมติคณะรัฐมนตรีเมื่อวันที่ </a:t>
            </a:r>
            <a:r>
              <a:rPr lang="th-TH" sz="1800" b="1" dirty="0">
                <a:solidFill>
                  <a:srgbClr val="000099"/>
                </a:solidFill>
                <a:effectLst>
                  <a:innerShdw blurRad="114300">
                    <a:prstClr val="black"/>
                  </a:innerShdw>
                </a:effectLst>
                <a:latin typeface="EucrosiaUPC" pitchFamily="18" charset="-34"/>
                <a:cs typeface="EucrosiaUPC" pitchFamily="18" charset="-34"/>
              </a:rPr>
              <a:t> 6 </a:t>
            </a:r>
            <a:r>
              <a:rPr lang="th-TH" sz="1800" b="1" dirty="0">
                <a:solidFill>
                  <a:srgbClr val="000099"/>
                </a:solidFill>
                <a:effectLst>
                  <a:innerShdw blurRad="114300">
                    <a:prstClr val="black"/>
                  </a:innerShdw>
                </a:effectLst>
                <a:latin typeface="IrisUPC" pitchFamily="34" charset="-34"/>
                <a:cs typeface="IrisUPC" pitchFamily="34" charset="-34"/>
              </a:rPr>
              <a:t> มกราคม  </a:t>
            </a:r>
            <a:r>
              <a:rPr lang="th-TH" sz="1800" b="1" dirty="0">
                <a:solidFill>
                  <a:srgbClr val="000099"/>
                </a:solidFill>
                <a:effectLst>
                  <a:innerShdw blurRad="114300">
                    <a:prstClr val="black"/>
                  </a:innerShdw>
                </a:effectLst>
                <a:latin typeface="EucrosiaUPC" pitchFamily="18" charset="-34"/>
                <a:cs typeface="EucrosiaUPC" pitchFamily="18" charset="-34"/>
              </a:rPr>
              <a:t>2541 </a:t>
            </a:r>
            <a:r>
              <a:rPr lang="th-TH" sz="1800" b="1" dirty="0">
                <a:solidFill>
                  <a:srgbClr val="000099"/>
                </a:solidFill>
                <a:effectLst>
                  <a:innerShdw blurRad="114300">
                    <a:prstClr val="black"/>
                  </a:innerShdw>
                </a:effectLst>
                <a:latin typeface="IrisUPC" pitchFamily="34" charset="-34"/>
                <a:cs typeface="IrisUPC" pitchFamily="34" charset="-34"/>
              </a:rPr>
              <a:t>      เพื่อเป็นการแก้ปัญหาการขาดแคลนบุคลากรที่มีความรู้</a:t>
            </a:r>
            <a:br>
              <a:rPr lang="th-TH" sz="1800" b="1" dirty="0">
                <a:solidFill>
                  <a:srgbClr val="000099"/>
                </a:solidFill>
                <a:effectLst>
                  <a:innerShdw blurRad="114300">
                    <a:prstClr val="black"/>
                  </a:innerShdw>
                </a:effectLst>
                <a:latin typeface="IrisUPC" pitchFamily="34" charset="-34"/>
                <a:cs typeface="IrisUPC" pitchFamily="34" charset="-34"/>
              </a:rPr>
            </a:br>
            <a:r>
              <a:rPr lang="th-TH" sz="1800" b="1" dirty="0">
                <a:solidFill>
                  <a:srgbClr val="000099"/>
                </a:solidFill>
                <a:effectLst>
                  <a:innerShdw blurRad="114300">
                    <a:prstClr val="black"/>
                  </a:innerShdw>
                </a:effectLst>
                <a:latin typeface="IrisUPC" pitchFamily="34" charset="-34"/>
                <a:cs typeface="IrisUPC" pitchFamily="34" charset="-34"/>
              </a:rPr>
              <a:t>ความสามารถด้านการออกแบบและประมาณการราคา       และเพื่อให้การดำเนินการถอดรูปแบบรายการก่อสร้างและการคำนวณราคากลางได้มาตรฐานและถูกต้อง</a:t>
            </a:r>
            <a:endParaRPr lang="en-US" sz="1800" b="1" dirty="0">
              <a:solidFill>
                <a:srgbClr val="000099"/>
              </a:solidFill>
              <a:effectLst>
                <a:innerShdw blurRad="114300">
                  <a:prstClr val="black"/>
                </a:innerShdw>
              </a:effectLst>
              <a:latin typeface="IrisUPC" pitchFamily="34" charset="-34"/>
              <a:cs typeface="IrisUPC" pitchFamily="34" charset="-34"/>
            </a:endParaRPr>
          </a:p>
          <a:p>
            <a:pPr marL="179388" indent="-179388">
              <a:lnSpc>
                <a:spcPct val="80000"/>
              </a:lnSpc>
              <a:spcBef>
                <a:spcPts val="600"/>
              </a:spcBef>
              <a:buClr>
                <a:srgbClr val="FF0000"/>
              </a:buClr>
              <a:buSzPct val="65000"/>
              <a:buFont typeface="Wingdings" pitchFamily="2" charset="2"/>
              <a:buChar char="§"/>
            </a:pPr>
            <a:r>
              <a:rPr lang="th-TH" sz="1800" b="1" dirty="0">
                <a:solidFill>
                  <a:srgbClr val="0000FF"/>
                </a:solidFill>
                <a:effectLst>
                  <a:innerShdw blurRad="114300">
                    <a:prstClr val="black"/>
                  </a:innerShdw>
                </a:effectLst>
                <a:latin typeface="IrisUPC" pitchFamily="34" charset="-34"/>
                <a:cs typeface="IrisUPC" pitchFamily="34" charset="-34"/>
              </a:rPr>
              <a:t>สำหรับในกรณีของหน่วยงานระดับกรมที่มีงานก่อสร้างเป็นจำนวนมาก      และมีการจัดโครงสร้างองค์กรโดยมีหน่วยงานกลางทำหน้าที่</a:t>
            </a:r>
            <a:br>
              <a:rPr lang="th-TH" sz="1800" b="1" dirty="0">
                <a:solidFill>
                  <a:srgbClr val="0000FF"/>
                </a:solidFill>
                <a:effectLst>
                  <a:innerShdw blurRad="114300">
                    <a:prstClr val="black"/>
                  </a:innerShdw>
                </a:effectLst>
                <a:latin typeface="IrisUPC" pitchFamily="34" charset="-34"/>
                <a:cs typeface="IrisUPC" pitchFamily="34" charset="-34"/>
              </a:rPr>
            </a:br>
            <a:r>
              <a:rPr lang="th-TH" sz="1800" b="1" dirty="0">
                <a:solidFill>
                  <a:srgbClr val="0000FF"/>
                </a:solidFill>
                <a:effectLst>
                  <a:innerShdw blurRad="114300">
                    <a:prstClr val="black"/>
                  </a:innerShdw>
                </a:effectLst>
                <a:latin typeface="IrisUPC" pitchFamily="34" charset="-34"/>
                <a:cs typeface="IrisUPC" pitchFamily="34" charset="-34"/>
              </a:rPr>
              <a:t>ออกแบบและหรือประมาณการราคาสำหรับงานก่อสร้างของหน่วยงาน     หน่วยงานระดับกรมดังกล่าวจึงสามารถออกแบบและประมาณการราคาได้เองตามภารกิจและอำนาจหน้าที่ที่กำหนดสำหรับหน่วยงานที่มีหน้าที่ออกแบบและหรือประมาณราคานั้น</a:t>
            </a:r>
          </a:p>
          <a:p>
            <a:pPr marL="179388" indent="-179388">
              <a:lnSpc>
                <a:spcPct val="80000"/>
              </a:lnSpc>
              <a:spcBef>
                <a:spcPts val="600"/>
              </a:spcBef>
              <a:buClr>
                <a:srgbClr val="FF0000"/>
              </a:buClr>
              <a:buSzPct val="65000"/>
              <a:buFont typeface="Wingdings" pitchFamily="2" charset="2"/>
              <a:buChar char="§"/>
            </a:pPr>
            <a:r>
              <a:rPr lang="th-TH" sz="1800" b="1" dirty="0">
                <a:solidFill>
                  <a:srgbClr val="000099"/>
                </a:solidFill>
                <a:effectLst>
                  <a:innerShdw blurRad="114300">
                    <a:prstClr val="black"/>
                  </a:innerShdw>
                </a:effectLst>
                <a:latin typeface="IrisUPC" pitchFamily="34" charset="-34"/>
                <a:cs typeface="IrisUPC" pitchFamily="34" charset="-34"/>
              </a:rPr>
              <a:t>แต่อย่างไรก็ตาม    ไม่ว่าจะเป็นกรณีการออกแบบและประมาณราคาโดยหน่วยงานที่มีหน้าที่ในการออกแบบและหรือประมาณการราคา  หรือการขอให้หรือว่าจ้างหน่วยงานอื่นหรือเอกชนเป็นผู้ออกแบบและประมาณการราคาให้ เป็นเพียงการถอดแบบและประมาณการราคาในชั้นต้น เพื่อประกอบการพิจารณาวงเงินงบประมาณหรือค่าใช้จ่ายสำหรับการก่อสร้างนั้น   </a:t>
            </a:r>
            <a:r>
              <a:rPr lang="th-TH" sz="1800" b="1" dirty="0">
                <a:solidFill>
                  <a:srgbClr val="0000FF"/>
                </a:solidFill>
                <a:effectLst>
                  <a:innerShdw blurRad="114300">
                    <a:prstClr val="black"/>
                  </a:innerShdw>
                </a:effectLst>
                <a:latin typeface="IrisUPC" pitchFamily="34" charset="-34"/>
                <a:cs typeface="IrisUPC" pitchFamily="34" charset="-34"/>
              </a:rPr>
              <a:t>  เมื่อเข้าสู่กระบวนการจัดจ้างก่อสร้างตามระเบียบฯ ว่าด้วยการพัสดุ   หัวหน้าส่วนราชการตามระเบียบฯ ว่าด้วยการพัสดุ หรือระเบียบที่เกี่ยวข้องต้องแต่งตั้งคณะกรรมการกำหนดราคากลางเพื่อคำนวณราคากลางงานก่อสร้าง ตามหลักเกณฑ์การคำนวณราคากลางงานก่อสร้าง  โดยคณะกรรมการกำหนดราคากลางสามารถรับรายละเอียดของการถอดแบบและประมาณการราคาดังกล่าวข้างต้นประกอบการคำนวณราคากลางของคณะกรรมการฯ ด้วยก็ได้    ดังนั้น </a:t>
            </a:r>
            <a:r>
              <a:rPr lang="th-TH" sz="1800" b="1" dirty="0">
                <a:solidFill>
                  <a:srgbClr val="C00000"/>
                </a:solidFill>
                <a:effectLst>
                  <a:innerShdw blurRad="114300">
                    <a:prstClr val="black"/>
                  </a:innerShdw>
                </a:effectLst>
                <a:latin typeface="IrisUPC" pitchFamily="34" charset="-34"/>
                <a:cs typeface="IrisUPC" pitchFamily="34" charset="-34"/>
              </a:rPr>
              <a:t>ราคากลางที่ใช้ในการจัดจ้างก่อสร้างในงานก่อสร้างของทางราชการ  จึงหมายถึง  ราคากลางที่คำนวณโดยคณะกรรมการกำหนดราคากลางเท่านั้น</a:t>
            </a:r>
            <a:endParaRPr lang="en-US" sz="1800" b="1" dirty="0">
              <a:solidFill>
                <a:srgbClr val="C00000"/>
              </a:solidFill>
              <a:effectLst>
                <a:innerShdw blurRad="114300">
                  <a:prstClr val="black"/>
                </a:innerShdw>
              </a:effectLst>
              <a:latin typeface="IrisUPC" pitchFamily="34" charset="-34"/>
              <a:cs typeface="IrisUPC" pitchFamily="34" charset="-34"/>
            </a:endParaRPr>
          </a:p>
          <a:p>
            <a:pPr marL="179388" indent="-179388">
              <a:lnSpc>
                <a:spcPct val="80000"/>
              </a:lnSpc>
              <a:spcBef>
                <a:spcPts val="600"/>
              </a:spcBef>
              <a:buClr>
                <a:srgbClr val="FF0000"/>
              </a:buClr>
              <a:buSzPct val="65000"/>
              <a:buFont typeface="Wingdings" pitchFamily="2" charset="2"/>
              <a:buChar char="§"/>
            </a:pPr>
            <a:r>
              <a:rPr lang="th-TH" sz="1800" b="1" dirty="0">
                <a:solidFill>
                  <a:srgbClr val="000099"/>
                </a:solidFill>
                <a:effectLst>
                  <a:innerShdw blurRad="114300">
                    <a:prstClr val="black"/>
                  </a:innerShdw>
                </a:effectLst>
                <a:latin typeface="IrisUPC" pitchFamily="34" charset="-34"/>
                <a:cs typeface="IrisUPC" pitchFamily="34" charset="-34"/>
              </a:rPr>
              <a:t>ดังนั้น</a:t>
            </a:r>
            <a:r>
              <a:rPr lang="th-TH" sz="1800" b="1" dirty="0">
                <a:solidFill>
                  <a:srgbClr val="0000FF"/>
                </a:solidFill>
                <a:effectLst>
                  <a:innerShdw blurRad="114300">
                    <a:prstClr val="black"/>
                  </a:innerShdw>
                </a:effectLst>
                <a:latin typeface="IrisUPC" pitchFamily="34" charset="-34"/>
                <a:cs typeface="IrisUPC" pitchFamily="34" charset="-34"/>
              </a:rPr>
              <a:t> “ผู้ออกแบบงานก่อสร้าง”</a:t>
            </a:r>
            <a:r>
              <a:rPr lang="th-TH" sz="1800" b="1" dirty="0">
                <a:solidFill>
                  <a:srgbClr val="000099"/>
                </a:solidFill>
                <a:effectLst>
                  <a:innerShdw blurRad="114300">
                    <a:prstClr val="black"/>
                  </a:innerShdw>
                </a:effectLst>
                <a:latin typeface="IrisUPC" pitchFamily="34" charset="-34"/>
                <a:cs typeface="IrisUPC" pitchFamily="34" charset="-34"/>
              </a:rPr>
              <a:t>  ตามข้อกำหนดเกี่ยวกับการออกแบบและการประมาณการราคาค่าก่อสร้าง  ในส่วนของแนวทางและวิธีปฏิบัติเกี่ยวกับหลักเกณฑ์การคำนวณราคากลางงานก่อสร้าง </a:t>
            </a:r>
            <a:r>
              <a:rPr lang="th-TH" sz="1800" b="1" dirty="0">
                <a:solidFill>
                  <a:srgbClr val="0000FF"/>
                </a:solidFill>
                <a:effectLst>
                  <a:innerShdw blurRad="114300">
                    <a:prstClr val="black"/>
                  </a:innerShdw>
                </a:effectLst>
                <a:latin typeface="IrisUPC" pitchFamily="34" charset="-34"/>
                <a:cs typeface="IrisUPC" pitchFamily="34" charset="-34"/>
              </a:rPr>
              <a:t> จึงหมายความถึงบุคคล หรือนิติบุคล หรือหน่วยงานเจ้าของโครงการ/งานก่อสร้าง ที่ดำเนินการออกแบบและประมาณการราคาค่าก่อสร้าง  มิได้หมายความถึงเฉพาะแต่เพียงบุคคลเท่านั้น</a:t>
            </a:r>
            <a:endParaRPr lang="th-TH" sz="1800" dirty="0">
              <a:solidFill>
                <a:srgbClr val="0000FF"/>
              </a:solidFill>
              <a:effectLst>
                <a:innerShdw blurRad="114300">
                  <a:prstClr val="black"/>
                </a:innerShdw>
              </a:effectLst>
              <a:latin typeface="IrisUPC" pitchFamily="34" charset="-34"/>
              <a:cs typeface="IrisUPC" pitchFamily="34" charset="-34"/>
            </a:endParaRPr>
          </a:p>
        </p:txBody>
      </p:sp>
      <p:pic>
        <p:nvPicPr>
          <p:cNvPr id="7" name="รูปภาพ 6"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
        <p:nvSpPr>
          <p:cNvPr id="6" name="ปุ่มปฏิบัติการ: กำหนดเอง 5">
            <a:hlinkClick r:id="rId3" action="ppaction://hlinksldjump" highlightClick="1"/>
          </p:cNvPr>
          <p:cNvSpPr/>
          <p:nvPr/>
        </p:nvSpPr>
        <p:spPr>
          <a:xfrm>
            <a:off x="8927822" y="6528339"/>
            <a:ext cx="45719" cy="46800"/>
          </a:xfrm>
          <a:prstGeom prst="actionButtonBlank">
            <a:avLst/>
          </a:prstGeom>
          <a:solidFill>
            <a:srgbClr val="FF00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8" name="ลูกศรขวาท้ายขีด 7">
            <a:hlinkClick r:id="rId4" action="ppaction://hlinksldjump"/>
          </p:cNvPr>
          <p:cNvSpPr/>
          <p:nvPr/>
        </p:nvSpPr>
        <p:spPr bwMode="auto">
          <a:xfrm flipH="1">
            <a:off x="8874693" y="6702472"/>
            <a:ext cx="144000" cy="108000"/>
          </a:xfrm>
          <a:prstGeom prst="stripedRightArrow">
            <a:avLst/>
          </a:prstGeom>
          <a:solidFill>
            <a:srgbClr val="92D050"/>
          </a:solid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69875" indent="-269875" algn="ctr"/>
            <a:endParaRPr lang="th-TH" sz="1600" dirty="0"/>
          </a:p>
        </p:txBody>
      </p:sp>
    </p:spTree>
    <p:extLst>
      <p:ext uri="{BB962C8B-B14F-4D97-AF65-F5344CB8AC3E}">
        <p14:creationId xmlns:p14="http://schemas.microsoft.com/office/powerpoint/2010/main" val="1224901276"/>
      </p:ext>
    </p:extLst>
  </p:cSld>
  <p:clrMapOvr>
    <a:masterClrMapping/>
  </p:clrMapOvr>
  <p:transition spd="slow">
    <p:wedge/>
  </p:transition>
</p:sld>
</file>

<file path=ppt/slides/slide51.xml><?xml version="1.0" encoding="utf-8"?>
<p:sld xmlns:a="http://schemas.openxmlformats.org/drawingml/2006/main" xmlns:r="http://schemas.openxmlformats.org/officeDocument/2006/relationships" xmlns:p="http://schemas.openxmlformats.org/presentationml/2006/main">
  <p:cSld>
    <p:bg>
      <p:bgPr>
        <a:pattFill prst="weave">
          <a:fgClr>
            <a:srgbClr val="EAF1FA"/>
          </a:fgClr>
          <a:bgClr>
            <a:schemeClr val="bg1"/>
          </a:bgClr>
        </a:pattFill>
        <a:effectLst/>
      </p:bgPr>
    </p:bg>
    <p:spTree>
      <p:nvGrpSpPr>
        <p:cNvPr id="1" name=""/>
        <p:cNvGrpSpPr/>
        <p:nvPr/>
      </p:nvGrpSpPr>
      <p:grpSpPr>
        <a:xfrm>
          <a:off x="0" y="0"/>
          <a:ext cx="0" cy="0"/>
          <a:chOff x="0" y="0"/>
          <a:chExt cx="0" cy="0"/>
        </a:xfrm>
      </p:grpSpPr>
      <p:sp>
        <p:nvSpPr>
          <p:cNvPr id="4" name="TextBox 3"/>
          <p:cNvSpPr txBox="1"/>
          <p:nvPr/>
        </p:nvSpPr>
        <p:spPr>
          <a:xfrm>
            <a:off x="251521" y="1772816"/>
            <a:ext cx="8136904" cy="4752528"/>
          </a:xfrm>
          <a:prstGeom prst="rect">
            <a:avLst/>
          </a:prstGeom>
          <a:pattFill prst="lgConfetti">
            <a:fgClr>
              <a:srgbClr val="E9E6D7"/>
            </a:fgClr>
            <a:bgClr>
              <a:schemeClr val="bg1"/>
            </a:bgClr>
          </a:pattFill>
          <a:scene3d>
            <a:camera prst="orthographicFront"/>
            <a:lightRig rig="soft" dir="t"/>
          </a:scene3d>
          <a:sp3d contourW="12700">
            <a:bevelT w="38100" h="38100" prst="angle"/>
            <a:contourClr>
              <a:srgbClr val="FF0000"/>
            </a:contourClr>
          </a:sp3d>
        </p:spPr>
        <p:txBody>
          <a:bodyPr wrap="square" rtlCol="0" anchor="ctr" anchorCtr="0">
            <a:noAutofit/>
          </a:bodyPr>
          <a:lstStyle/>
          <a:p>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ให้มีคณะกรรมการกำหนดราคากลาง   เป็นผู้มีหน้าที่รับผิดชอบในการคำนวณราคากลางงานก่อสร้าง</a:t>
            </a:r>
            <a:b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b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ภายใต้หลักเกณฑ์การคำนวณราคากลางงานก่อสร้างนี้  ดังต่อไปนี้</a:t>
            </a:r>
          </a:p>
          <a:p>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	ในการจ้างก่อสร้างแต่ละ</a:t>
            </a:r>
            <a:r>
              <a:rPr lang="th-TH" sz="2200" b="1" dirty="0">
                <a:solidFill>
                  <a:srgbClr val="3333FF"/>
                </a:solidFill>
                <a:effectLst>
                  <a:innerShdw blurRad="63500" dist="50800">
                    <a:prstClr val="black">
                      <a:alpha val="50000"/>
                    </a:prstClr>
                  </a:innerShdw>
                </a:effectLst>
                <a:latin typeface="IrisUPC" pitchFamily="34" charset="-34"/>
                <a:cs typeface="IrisUPC" pitchFamily="34" charset="-34"/>
              </a:rPr>
              <a:t>ครั้ง  ให้หัวหน้าหน่วยงานของรัฐตามกฎหมายและหรือระเบียบว่า</a:t>
            </a:r>
            <a:br>
              <a:rPr lang="th-TH" sz="2200" b="1" dirty="0">
                <a:solidFill>
                  <a:srgbClr val="3333FF"/>
                </a:solidFill>
                <a:effectLst>
                  <a:innerShdw blurRad="63500" dist="50800">
                    <a:prstClr val="black">
                      <a:alpha val="50000"/>
                    </a:prstClr>
                  </a:innerShdw>
                </a:effectLst>
                <a:latin typeface="IrisUPC" pitchFamily="34" charset="-34"/>
                <a:cs typeface="IrisUPC" pitchFamily="34" charset="-34"/>
              </a:rPr>
            </a:br>
            <a:r>
              <a:rPr lang="th-TH" sz="2200" b="1" dirty="0">
                <a:solidFill>
                  <a:srgbClr val="3333FF"/>
                </a:solidFill>
                <a:effectLst>
                  <a:innerShdw blurRad="63500" dist="50800">
                    <a:prstClr val="black">
                      <a:alpha val="50000"/>
                    </a:prstClr>
                  </a:innerShdw>
                </a:effectLst>
                <a:latin typeface="IrisUPC" pitchFamily="34" charset="-34"/>
                <a:cs typeface="IrisUPC" pitchFamily="34" charset="-34"/>
              </a:rPr>
              <a:t>ด้วยการพัสดุ  แต่งตั้งคณะกรรมการกำหนดราคากลาง  โดยให้</a:t>
            </a: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มีองค์ประกอบและอำนาจหน้าที่  ดังนี้</a:t>
            </a:r>
          </a:p>
          <a:p>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	</a:t>
            </a:r>
            <a:r>
              <a:rPr lang="th-TH" sz="2400" b="1" dirty="0">
                <a:solidFill>
                  <a:srgbClr val="993366"/>
                </a:solidFill>
                <a:effectLst>
                  <a:innerShdw blurRad="63500" dist="50800">
                    <a:prstClr val="black">
                      <a:alpha val="50000"/>
                    </a:prstClr>
                  </a:innerShdw>
                </a:effectLst>
                <a:latin typeface="IrisUPC" pitchFamily="34" charset="-34"/>
                <a:cs typeface="IrisUPC" pitchFamily="34" charset="-34"/>
              </a:rPr>
              <a:t>องค์ประกอบ</a:t>
            </a:r>
            <a:r>
              <a:rPr lang="th-TH" sz="2200" b="1" dirty="0">
                <a:solidFill>
                  <a:srgbClr val="993366"/>
                </a:solidFill>
                <a:effectLst>
                  <a:innerShdw blurRad="63500" dist="50800">
                    <a:prstClr val="black">
                      <a:alpha val="50000"/>
                    </a:prstClr>
                  </a:innerShdw>
                </a:effectLst>
                <a:latin typeface="IrisUPC" pitchFamily="34" charset="-34"/>
                <a:cs typeface="IrisUPC" pitchFamily="34" charset="-34"/>
              </a:rPr>
              <a:t>  </a:t>
            </a: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ประกอบด้วย ประธานซึ่งเป็นข้าราชการหรือเทียบเท่าโดยคำนึงถึงลักษณะ</a:t>
            </a:r>
            <a:b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b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งาน  หน้าที่  และความรับผิดชอบของผู้ที่ได้รับการแต่งตั้งเป็นสำคัญ </a:t>
            </a:r>
            <a:r>
              <a:rPr lang="th-TH" sz="2200" b="1" dirty="0">
                <a:solidFill>
                  <a:srgbClr val="0000CC"/>
                </a:solidFill>
                <a:effectLst>
                  <a:innerShdw blurRad="63500" dist="50800">
                    <a:prstClr val="black">
                      <a:alpha val="50000"/>
                    </a:prstClr>
                  </a:innerShdw>
                </a:effectLst>
                <a:latin typeface="EucrosiaUPC" panose="02020603050405020304" pitchFamily="18" charset="-34"/>
                <a:cs typeface="EucrosiaUPC" panose="02020603050405020304" pitchFamily="18" charset="-34"/>
              </a:rPr>
              <a:t>1</a:t>
            </a: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 คน    และให้มีกรรมการอย่าง</a:t>
            </a:r>
            <a:b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b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น้อย </a:t>
            </a:r>
            <a:r>
              <a:rPr lang="th-TH" sz="2200" b="1" dirty="0">
                <a:solidFill>
                  <a:srgbClr val="0000CC"/>
                </a:solidFill>
                <a:effectLst>
                  <a:innerShdw blurRad="63500" dist="50800">
                    <a:prstClr val="black">
                      <a:alpha val="50000"/>
                    </a:prstClr>
                  </a:innerShdw>
                </a:effectLst>
                <a:latin typeface="EucrosiaUPC" panose="02020603050405020304" pitchFamily="18" charset="-34"/>
                <a:cs typeface="EucrosiaUPC" panose="02020603050405020304" pitchFamily="18" charset="-34"/>
              </a:rPr>
              <a:t>2</a:t>
            </a: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 คน   กรรมการควรแต่งตั้งจากข้าราชการหรือเทียบเท่า โดยคำนึงถึงลักษณะงาน  หน้าที่  และความรับผิดชอบของผู้ที่ได้รับการแต่งตั้งเป็นสำคัญ     และควรมีผู้มีความรู้เกี่ยวกับการประมาณราคา</a:t>
            </a:r>
            <a:b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b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ร่วมเป็นกรรมการด้วย</a:t>
            </a:r>
          </a:p>
          <a:p>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	กรณีจำเป็นหรือเพื่อประโยชน์ของทางราชการ     จะแต่งตั้งบุคคลภายนอกซึ่งไม่มีส่วนได้ส่วนเสียกับการก่อสร้างนั้น  ร่วมเป็นกรรมการด้วยก็ได้</a:t>
            </a:r>
          </a:p>
          <a:p>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	องค์ประชุมของคณะกรรมการกำหนดราคากลาง  ให้ถือปฏิบัติเช่นเดียวกับคณะกรรมการดำเนินการจัดซื้อจัดจ้างตามระเบียบว่าด้วยการพัสดุ</a:t>
            </a:r>
          </a:p>
        </p:txBody>
      </p:sp>
      <p:sp>
        <p:nvSpPr>
          <p:cNvPr id="5" name="TextBox 4"/>
          <p:cNvSpPr txBox="1"/>
          <p:nvPr/>
        </p:nvSpPr>
        <p:spPr>
          <a:xfrm>
            <a:off x="1406008" y="260648"/>
            <a:ext cx="6338595" cy="888705"/>
          </a:xfrm>
          <a:prstGeom prst="rect">
            <a:avLst/>
          </a:prstGeom>
          <a:noFill/>
        </p:spPr>
        <p:txBody>
          <a:bodyPr wrap="none" rtlCol="0">
            <a:spAutoFit/>
          </a:bodyPr>
          <a:lstStyle/>
          <a:p>
            <a:pPr algn="ctr">
              <a:lnSpc>
                <a:spcPts val="3000"/>
              </a:lnSpc>
            </a:pPr>
            <a:r>
              <a:rPr lang="th-TH" sz="3200" b="1" dirty="0">
                <a:solidFill>
                  <a:srgbClr val="0000CC"/>
                </a:solidFill>
                <a:effectLst>
                  <a:innerShdw blurRad="63500" dist="50800">
                    <a:prstClr val="black">
                      <a:alpha val="50000"/>
                    </a:prstClr>
                  </a:innerShdw>
                </a:effectLst>
                <a:latin typeface="IrisUPC" pitchFamily="34" charset="-34"/>
                <a:cs typeface="IrisUPC" pitchFamily="34" charset="-34"/>
              </a:rPr>
              <a:t>การแต่งตั้ง องค์ประกอบ</a:t>
            </a:r>
          </a:p>
          <a:p>
            <a:pPr algn="ctr">
              <a:lnSpc>
                <a:spcPts val="3000"/>
              </a:lnSpc>
            </a:pPr>
            <a:r>
              <a:rPr lang="th-TH" sz="3200" b="1" dirty="0">
                <a:solidFill>
                  <a:srgbClr val="0000CC"/>
                </a:solidFill>
                <a:effectLst>
                  <a:innerShdw blurRad="63500" dist="50800">
                    <a:prstClr val="black">
                      <a:alpha val="50000"/>
                    </a:prstClr>
                  </a:innerShdw>
                </a:effectLst>
                <a:latin typeface="IrisUPC" pitchFamily="34" charset="-34"/>
                <a:cs typeface="IrisUPC" pitchFamily="34" charset="-34"/>
              </a:rPr>
              <a:t>และอำนาจหน้าที่ของคณะกรรมการกำหนดราคากลาง</a:t>
            </a:r>
            <a:endParaRPr lang="en-US" sz="3200" b="1" dirty="0">
              <a:solidFill>
                <a:srgbClr val="0000CC"/>
              </a:solidFill>
              <a:effectLst>
                <a:innerShdw blurRad="63500" dist="50800">
                  <a:prstClr val="black">
                    <a:alpha val="50000"/>
                  </a:prstClr>
                </a:innerShdw>
              </a:effectLst>
              <a:latin typeface="IrisUPC" pitchFamily="34" charset="-34"/>
              <a:cs typeface="IrisUPC" pitchFamily="34" charset="-34"/>
            </a:endParaRPr>
          </a:p>
        </p:txBody>
      </p:sp>
      <p:sp>
        <p:nvSpPr>
          <p:cNvPr id="6" name="TextBox 5"/>
          <p:cNvSpPr txBox="1"/>
          <p:nvPr/>
        </p:nvSpPr>
        <p:spPr>
          <a:xfrm>
            <a:off x="3059832" y="1124744"/>
            <a:ext cx="3026791" cy="461665"/>
          </a:xfrm>
          <a:prstGeom prst="rect">
            <a:avLst/>
          </a:prstGeom>
          <a:noFill/>
        </p:spPr>
        <p:txBody>
          <a:bodyPr wrap="none" rtlCol="0">
            <a:spAutoFit/>
          </a:bodyPr>
          <a:lstStyle/>
          <a:p>
            <a:r>
              <a:rPr lang="th-TH" sz="2400" b="1" dirty="0">
                <a:solidFill>
                  <a:schemeClr val="accent6">
                    <a:lumMod val="50000"/>
                  </a:schemeClr>
                </a:solidFill>
                <a:latin typeface="EucrosiaUPC" pitchFamily="18" charset="-34"/>
                <a:cs typeface="EucrosiaUPC" pitchFamily="18" charset="-34"/>
              </a:rPr>
              <a:t>(</a:t>
            </a:r>
            <a:r>
              <a:rPr lang="th-TH" sz="2400" b="1" dirty="0">
                <a:solidFill>
                  <a:schemeClr val="accent6">
                    <a:lumMod val="50000"/>
                  </a:schemeClr>
                </a:solidFill>
                <a:latin typeface="IrisUPC" pitchFamily="34" charset="-34"/>
                <a:cs typeface="IrisUPC" pitchFamily="34" charset="-34"/>
              </a:rPr>
              <a:t>แนวทางและวิธีปฏิบัติฯ ข้อ</a:t>
            </a:r>
            <a:r>
              <a:rPr lang="th-TH" sz="2400" b="1" dirty="0">
                <a:solidFill>
                  <a:schemeClr val="accent6">
                    <a:lumMod val="50000"/>
                  </a:schemeClr>
                </a:solidFill>
                <a:latin typeface="EucrosiaUPC" pitchFamily="18" charset="-34"/>
                <a:cs typeface="EucrosiaUPC" pitchFamily="18" charset="-34"/>
              </a:rPr>
              <a:t> 17)</a:t>
            </a:r>
          </a:p>
        </p:txBody>
      </p:sp>
      <p:pic>
        <p:nvPicPr>
          <p:cNvPr id="8" name="รูปภาพ 7"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
        <p:nvSpPr>
          <p:cNvPr id="7" name="ลูกศรขวาท้ายขีด 6">
            <a:hlinkClick r:id="rId3" action="ppaction://hlinksldjump"/>
          </p:cNvPr>
          <p:cNvSpPr/>
          <p:nvPr/>
        </p:nvSpPr>
        <p:spPr bwMode="auto">
          <a:xfrm>
            <a:off x="8708802" y="6327010"/>
            <a:ext cx="144000" cy="108000"/>
          </a:xfrm>
          <a:prstGeom prst="stripedRightArrow">
            <a:avLst/>
          </a:prstGeom>
          <a:solidFill>
            <a:srgbClr val="92D050"/>
          </a:solid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69875" indent="-269875" algn="ctr"/>
            <a:endParaRPr lang="th-TH" sz="1600" dirty="0"/>
          </a:p>
        </p:txBody>
      </p:sp>
    </p:spTree>
    <p:extLst>
      <p:ext uri="{BB962C8B-B14F-4D97-AF65-F5344CB8AC3E}">
        <p14:creationId xmlns:p14="http://schemas.microsoft.com/office/powerpoint/2010/main" val="792461437"/>
      </p:ext>
    </p:extLst>
  </p:cSld>
  <p:clrMapOvr>
    <a:masterClrMapping/>
  </p:clrMapOvr>
  <p:transition spd="slow">
    <p:wedge/>
  </p:transition>
</p:sld>
</file>

<file path=ppt/slides/slide52.xml><?xml version="1.0" encoding="utf-8"?>
<p:sld xmlns:a="http://schemas.openxmlformats.org/drawingml/2006/main" xmlns:r="http://schemas.openxmlformats.org/officeDocument/2006/relationships" xmlns:p="http://schemas.openxmlformats.org/presentationml/2006/main">
  <p:cSld>
    <p:bg>
      <p:bgPr>
        <a:pattFill prst="weave">
          <a:fgClr>
            <a:srgbClr val="E7EDF5"/>
          </a:fgClr>
          <a:bgClr>
            <a:schemeClr val="bg1"/>
          </a:bgClr>
        </a:pattFill>
        <a:effectLst/>
      </p:bgPr>
    </p:bg>
    <p:spTree>
      <p:nvGrpSpPr>
        <p:cNvPr id="1" name=""/>
        <p:cNvGrpSpPr/>
        <p:nvPr/>
      </p:nvGrpSpPr>
      <p:grpSpPr>
        <a:xfrm>
          <a:off x="0" y="0"/>
          <a:ext cx="0" cy="0"/>
          <a:chOff x="0" y="0"/>
          <a:chExt cx="0" cy="0"/>
        </a:xfrm>
      </p:grpSpPr>
      <p:sp>
        <p:nvSpPr>
          <p:cNvPr id="4" name="TextBox 3"/>
          <p:cNvSpPr txBox="1"/>
          <p:nvPr/>
        </p:nvSpPr>
        <p:spPr>
          <a:xfrm>
            <a:off x="287524" y="1971844"/>
            <a:ext cx="8568952" cy="4265468"/>
          </a:xfrm>
          <a:prstGeom prst="rect">
            <a:avLst/>
          </a:prstGeom>
          <a:pattFill prst="lgConfetti">
            <a:fgClr>
              <a:srgbClr val="E5E2D1"/>
            </a:fgClr>
            <a:bgClr>
              <a:schemeClr val="bg1"/>
            </a:bgClr>
          </a:pattFill>
          <a:scene3d>
            <a:camera prst="orthographicFront"/>
            <a:lightRig rig="soft" dir="t"/>
          </a:scene3d>
          <a:sp3d contourW="12700">
            <a:bevelT w="38100" h="38100" prst="angle"/>
            <a:contourClr>
              <a:schemeClr val="accent2">
                <a:lumMod val="75000"/>
              </a:schemeClr>
            </a:contourClr>
          </a:sp3d>
        </p:spPr>
        <p:txBody>
          <a:bodyPr wrap="square" rtlCol="0" anchor="ctr" anchorCtr="0">
            <a:noAutofit/>
          </a:bodyPr>
          <a:lstStyle/>
          <a:p>
            <a:pPr marL="0" lvl="1">
              <a:spcBef>
                <a:spcPts val="600"/>
              </a:spcBef>
            </a:pPr>
            <a:r>
              <a:rPr lang="th-TH" sz="2400" b="1" dirty="0">
                <a:solidFill>
                  <a:schemeClr val="accent6">
                    <a:lumMod val="50000"/>
                  </a:schemeClr>
                </a:solidFill>
                <a:effectLst>
                  <a:innerShdw blurRad="63500" dist="50800">
                    <a:prstClr val="black">
                      <a:alpha val="50000"/>
                    </a:prstClr>
                  </a:innerShdw>
                </a:effectLst>
                <a:latin typeface="IrisUPC" pitchFamily="34" charset="-34"/>
                <a:cs typeface="IrisUPC" pitchFamily="34" charset="-34"/>
              </a:rPr>
              <a:t>	อำนาจหน้าที่    </a:t>
            </a: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ให้คณะกรรมการกำหนดราคากลางมีอำนาจหน้าที่และรับผิดชอบคำนวณราคากลางงานก่อสร้างครั้งนั้นให้ถูกต้องตามหลักเกณฑ์การคำนวณราคากลางงานก่อสร้าง   แล้วนำเสนอหัวหน้าหน่วยงานของรัฐพิจารณาให้ความเห็นชอบ     ก่อนการประกาศสอบราคา  หรือประกาศประกวดราคา  หรือประกาศร่าง </a:t>
            </a:r>
            <a:r>
              <a:rPr lang="en-US" sz="2200" b="1" dirty="0">
                <a:solidFill>
                  <a:srgbClr val="0000CC"/>
                </a:solidFill>
                <a:effectLst>
                  <a:innerShdw blurRad="63500" dist="50800">
                    <a:prstClr val="black">
                      <a:alpha val="50000"/>
                    </a:prstClr>
                  </a:innerShdw>
                </a:effectLst>
                <a:latin typeface="IrisUPC" pitchFamily="34" charset="-34"/>
                <a:cs typeface="IrisUPC" pitchFamily="34" charset="-34"/>
              </a:rPr>
              <a:t>TOR </a:t>
            </a: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 แล้วแต่กรณี</a:t>
            </a:r>
          </a:p>
          <a:p>
            <a:pPr marL="0" lvl="1" indent="457200">
              <a:spcBef>
                <a:spcPts val="600"/>
              </a:spcBef>
            </a:pP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	ในกรณีที่ราคาของผู้เสนอราคารายที่ส่วนราชการเห็นสมควรจ้างแตกต่างจากราคากลางที่คณะ-กรรมการกำหนดราคากลางคำนวณไว้ ตั้งแต่ร้อยละ </a:t>
            </a:r>
            <a:r>
              <a:rPr lang="th-TH" sz="2200" b="1" dirty="0">
                <a:solidFill>
                  <a:srgbClr val="0000CC"/>
                </a:solidFill>
                <a:effectLst>
                  <a:innerShdw blurRad="63500" dist="50800">
                    <a:prstClr val="black">
                      <a:alpha val="50000"/>
                    </a:prstClr>
                  </a:innerShdw>
                </a:effectLst>
                <a:latin typeface="EucrosiaUPC" panose="02020603050405020304" pitchFamily="18" charset="-34"/>
                <a:cs typeface="EucrosiaUPC" panose="02020603050405020304" pitchFamily="18" charset="-34"/>
              </a:rPr>
              <a:t>15</a:t>
            </a: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 ขึ้นไป โดยใช้ราคาของผู้เสนอราคารายที่หน่วยงานของรัฐเห็นสมควรจ้างเป็นฐานในการคำนวณ       ให้คณะกรรมการกำหนดราคากลางหรือผู้ที่เกี่ยวข้องแจ้งรายละเอียดการคำนวณราคากลางงานก่อสร้างนั้นให้สำนักงานการตรวจเงินแผ่นดินทราบโดยเร็ว</a:t>
            </a:r>
          </a:p>
          <a:p>
            <a:pPr marL="0" lvl="1" indent="457200">
              <a:spcBef>
                <a:spcPts val="600"/>
              </a:spcBef>
            </a:pPr>
            <a:r>
              <a:rPr lang="th-TH" sz="2200" b="1" dirty="0">
                <a:solidFill>
                  <a:srgbClr val="0000CC"/>
                </a:solidFill>
                <a:effectLst>
                  <a:innerShdw blurRad="63500" dist="50800">
                    <a:prstClr val="black">
                      <a:alpha val="50000"/>
                    </a:prstClr>
                  </a:innerShdw>
                </a:effectLst>
                <a:latin typeface="IrisUPC" pitchFamily="34" charset="-34"/>
                <a:cs typeface="IrisUPC" pitchFamily="34" charset="-34"/>
              </a:rPr>
              <a:t>	การแจ้งรายละเอียดการคำนวณราคากลางงานก่อสร้างของคณะกรรมการกำหนดราคากลางหรือผู้ที่เกี่ยวข้องต่อสำนักงานการตรวจเงินแผ่นดินดังกล่าว    ไม่มีผลผูกพันต่อผู้มีอำนาจในการที่จะพิจารณารับหรือไม่รับราคาของผู้เสนอราคารายนั้น</a:t>
            </a:r>
          </a:p>
        </p:txBody>
      </p:sp>
      <p:sp>
        <p:nvSpPr>
          <p:cNvPr id="5" name="TextBox 4"/>
          <p:cNvSpPr txBox="1"/>
          <p:nvPr/>
        </p:nvSpPr>
        <p:spPr>
          <a:xfrm>
            <a:off x="1660084" y="332656"/>
            <a:ext cx="5830442" cy="861774"/>
          </a:xfrm>
          <a:prstGeom prst="rect">
            <a:avLst/>
          </a:prstGeom>
          <a:noFill/>
        </p:spPr>
        <p:txBody>
          <a:bodyPr wrap="none" rtlCol="0">
            <a:spAutoFit/>
          </a:bodyPr>
          <a:lstStyle/>
          <a:p>
            <a:pPr algn="ctr">
              <a:lnSpc>
                <a:spcPts val="3000"/>
              </a:lnSpc>
            </a:pPr>
            <a:r>
              <a:rPr lang="th-TH" sz="2600" b="1" dirty="0">
                <a:solidFill>
                  <a:srgbClr val="0000CC"/>
                </a:solidFill>
                <a:effectLst>
                  <a:innerShdw blurRad="63500" dist="50800">
                    <a:prstClr val="black">
                      <a:alpha val="50000"/>
                    </a:prstClr>
                  </a:innerShdw>
                </a:effectLst>
                <a:latin typeface="IrisUPC" pitchFamily="34" charset="-34"/>
                <a:cs typeface="IrisUPC" pitchFamily="34" charset="-34"/>
              </a:rPr>
              <a:t>การแต่งตั้ง องค์ประกอบ</a:t>
            </a:r>
          </a:p>
          <a:p>
            <a:pPr algn="ctr">
              <a:lnSpc>
                <a:spcPts val="3000"/>
              </a:lnSpc>
            </a:pPr>
            <a:r>
              <a:rPr lang="th-TH" sz="2600" b="1" dirty="0">
                <a:solidFill>
                  <a:srgbClr val="0000CC"/>
                </a:solidFill>
                <a:effectLst>
                  <a:innerShdw blurRad="63500" dist="50800">
                    <a:prstClr val="black">
                      <a:alpha val="50000"/>
                    </a:prstClr>
                  </a:innerShdw>
                </a:effectLst>
                <a:latin typeface="IrisUPC" pitchFamily="34" charset="-34"/>
                <a:cs typeface="IrisUPC" pitchFamily="34" charset="-34"/>
              </a:rPr>
              <a:t>และอำนาจหน้าที่ของคณะกรรมการกำหนดราคากลาง (ต่อ)</a:t>
            </a:r>
            <a:endParaRPr lang="en-US" sz="2600" b="1" dirty="0">
              <a:solidFill>
                <a:srgbClr val="0000CC"/>
              </a:solidFill>
              <a:effectLst>
                <a:innerShdw blurRad="63500" dist="50800">
                  <a:prstClr val="black">
                    <a:alpha val="50000"/>
                  </a:prstClr>
                </a:innerShdw>
              </a:effectLst>
              <a:latin typeface="IrisUPC" pitchFamily="34" charset="-34"/>
              <a:cs typeface="IrisUPC" pitchFamily="34" charset="-34"/>
            </a:endParaRPr>
          </a:p>
        </p:txBody>
      </p:sp>
      <p:sp>
        <p:nvSpPr>
          <p:cNvPr id="6" name="TextBox 5"/>
          <p:cNvSpPr txBox="1"/>
          <p:nvPr/>
        </p:nvSpPr>
        <p:spPr>
          <a:xfrm>
            <a:off x="3059832" y="1196752"/>
            <a:ext cx="3025187" cy="461665"/>
          </a:xfrm>
          <a:prstGeom prst="rect">
            <a:avLst/>
          </a:prstGeom>
          <a:noFill/>
        </p:spPr>
        <p:txBody>
          <a:bodyPr wrap="none" rtlCol="0">
            <a:spAutoFit/>
          </a:bodyPr>
          <a:lstStyle/>
          <a:p>
            <a:r>
              <a:rPr lang="th-TH" sz="2400" b="1" dirty="0">
                <a:solidFill>
                  <a:schemeClr val="accent6">
                    <a:lumMod val="50000"/>
                  </a:schemeClr>
                </a:solidFill>
                <a:latin typeface="EucrosiaUPC" pitchFamily="18" charset="-34"/>
                <a:cs typeface="EucrosiaUPC" pitchFamily="18" charset="-34"/>
              </a:rPr>
              <a:t>(</a:t>
            </a:r>
            <a:r>
              <a:rPr lang="th-TH" sz="2400" b="1" dirty="0">
                <a:solidFill>
                  <a:schemeClr val="accent6">
                    <a:lumMod val="50000"/>
                  </a:schemeClr>
                </a:solidFill>
                <a:latin typeface="IrisUPC" pitchFamily="34" charset="-34"/>
                <a:cs typeface="IrisUPC" pitchFamily="34" charset="-34"/>
              </a:rPr>
              <a:t>แนวทางและวิธีปฏิบัติฯ ข้อ </a:t>
            </a:r>
            <a:r>
              <a:rPr lang="th-TH" sz="2400" b="1" dirty="0">
                <a:solidFill>
                  <a:schemeClr val="accent6">
                    <a:lumMod val="50000"/>
                  </a:schemeClr>
                </a:solidFill>
                <a:latin typeface="EucrosiaUPC" pitchFamily="18" charset="-34"/>
                <a:cs typeface="EucrosiaUPC" pitchFamily="18" charset="-34"/>
              </a:rPr>
              <a:t>17)</a:t>
            </a:r>
          </a:p>
        </p:txBody>
      </p:sp>
      <p:pic>
        <p:nvPicPr>
          <p:cNvPr id="8" name="รูปภาพ 7"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
        <p:nvSpPr>
          <p:cNvPr id="7" name="ลูกศรขวาท้ายขีด 6">
            <a:hlinkClick r:id="rId3" action="ppaction://hlinksldjump"/>
          </p:cNvPr>
          <p:cNvSpPr/>
          <p:nvPr/>
        </p:nvSpPr>
        <p:spPr bwMode="auto">
          <a:xfrm>
            <a:off x="8675706" y="6028261"/>
            <a:ext cx="144000" cy="108000"/>
          </a:xfrm>
          <a:prstGeom prst="stripedRightArrow">
            <a:avLst/>
          </a:prstGeom>
          <a:solidFill>
            <a:srgbClr val="92D050"/>
          </a:solid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69875" indent="-269875" algn="ctr"/>
            <a:endParaRPr lang="th-TH" sz="1600" dirty="0"/>
          </a:p>
        </p:txBody>
      </p:sp>
      <p:sp>
        <p:nvSpPr>
          <p:cNvPr id="2" name="ปุ่มปฏิบัติการ: กำหนดเอง 1">
            <a:hlinkClick r:id="rId4" action="ppaction://hlinksldjump" highlightClick="1"/>
          </p:cNvPr>
          <p:cNvSpPr/>
          <p:nvPr/>
        </p:nvSpPr>
        <p:spPr>
          <a:xfrm>
            <a:off x="7884368" y="4797152"/>
            <a:ext cx="54000" cy="54000"/>
          </a:xfrm>
          <a:prstGeom prst="actionButtonBlank">
            <a:avLst/>
          </a:prstGeom>
          <a:solidFill>
            <a:schemeClr val="accent1">
              <a:lumMod val="60000"/>
              <a:lumOff val="40000"/>
            </a:schemeClr>
          </a:solidFill>
          <a:ln>
            <a:solidFill>
              <a:schemeClr val="accent2">
                <a:lumMod val="75000"/>
              </a:schemeClr>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10" name="ลูกศรขวาท้ายขีด 9">
            <a:hlinkClick r:id="rId5" action="ppaction://hlinksldjump"/>
          </p:cNvPr>
          <p:cNvSpPr/>
          <p:nvPr/>
        </p:nvSpPr>
        <p:spPr bwMode="auto">
          <a:xfrm flipH="1">
            <a:off x="8673703" y="6321611"/>
            <a:ext cx="144000" cy="108000"/>
          </a:xfrm>
          <a:prstGeom prst="stripedRightArrow">
            <a:avLst/>
          </a:prstGeom>
          <a:solidFill>
            <a:srgbClr val="92D050"/>
          </a:solid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69875" indent="-269875" algn="ctr"/>
            <a:endParaRPr lang="th-TH" sz="1600" dirty="0"/>
          </a:p>
        </p:txBody>
      </p:sp>
    </p:spTree>
    <p:extLst>
      <p:ext uri="{BB962C8B-B14F-4D97-AF65-F5344CB8AC3E}">
        <p14:creationId xmlns:p14="http://schemas.microsoft.com/office/powerpoint/2010/main" val="110981320"/>
      </p:ext>
    </p:extLst>
  </p:cSld>
  <p:clrMapOvr>
    <a:masterClrMapping/>
  </p:clrMapOvr>
  <p:transition spd="slow">
    <p:wedge/>
  </p:transition>
</p:sld>
</file>

<file path=ppt/slides/slide53.xml><?xml version="1.0" encoding="utf-8"?>
<p:sld xmlns:a="http://schemas.openxmlformats.org/drawingml/2006/main" xmlns:r="http://schemas.openxmlformats.org/officeDocument/2006/relationships" xmlns:p="http://schemas.openxmlformats.org/presentationml/2006/main">
  <p:cSld>
    <p:bg>
      <p:bgPr>
        <a:pattFill prst="weave">
          <a:fgClr>
            <a:srgbClr val="D3EBED"/>
          </a:fgClr>
          <a:bgClr>
            <a:schemeClr val="bg1"/>
          </a:bgClr>
        </a:pattFill>
        <a:effectLst/>
      </p:bgPr>
    </p:bg>
    <p:spTree>
      <p:nvGrpSpPr>
        <p:cNvPr id="1" name=""/>
        <p:cNvGrpSpPr/>
        <p:nvPr/>
      </p:nvGrpSpPr>
      <p:grpSpPr>
        <a:xfrm>
          <a:off x="0" y="0"/>
          <a:ext cx="0" cy="0"/>
          <a:chOff x="0" y="0"/>
          <a:chExt cx="0" cy="0"/>
        </a:xfrm>
      </p:grpSpPr>
      <p:sp>
        <p:nvSpPr>
          <p:cNvPr id="2" name="สี่เหลี่ยมผืนผ้ามุมมน 1"/>
          <p:cNvSpPr/>
          <p:nvPr/>
        </p:nvSpPr>
        <p:spPr>
          <a:xfrm>
            <a:off x="203533" y="1556792"/>
            <a:ext cx="8688947" cy="4968552"/>
          </a:xfrm>
          <a:prstGeom prst="roundRect">
            <a:avLst/>
          </a:prstGeom>
          <a:pattFill prst="lgConfetti">
            <a:fgClr>
              <a:srgbClr val="E4EDF8"/>
            </a:fgClr>
            <a:bgClr>
              <a:schemeClr val="bg1"/>
            </a:bgClr>
          </a:pattFill>
          <a:ln>
            <a:solidFill>
              <a:schemeClr val="bg1"/>
            </a:solidFill>
          </a:ln>
          <a:effectLst>
            <a:outerShdw blurRad="50800" dist="38100" dir="18900000" algn="bl" rotWithShape="0">
              <a:prstClr val="black">
                <a:alpha val="40000"/>
              </a:prstClr>
            </a:outerShdw>
          </a:effectLst>
          <a:scene3d>
            <a:camera prst="orthographicFront"/>
            <a:lightRig rig="soft" dir="t"/>
          </a:scene3d>
          <a:sp3d contourW="12700">
            <a:bevelT w="38100" h="38100" prst="angle"/>
            <a:contourClr>
              <a:schemeClr val="accent3">
                <a:lumMod val="7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grpSp>
        <p:nvGrpSpPr>
          <p:cNvPr id="18" name="กลุ่ม 17"/>
          <p:cNvGrpSpPr/>
          <p:nvPr/>
        </p:nvGrpSpPr>
        <p:grpSpPr>
          <a:xfrm>
            <a:off x="361805" y="2168652"/>
            <a:ext cx="8408558" cy="3852636"/>
            <a:chOff x="335478" y="1376564"/>
            <a:chExt cx="8408558" cy="3852636"/>
          </a:xfrm>
        </p:grpSpPr>
        <p:sp>
          <p:nvSpPr>
            <p:cNvPr id="5" name="TextBox 4"/>
            <p:cNvSpPr txBox="1"/>
            <p:nvPr/>
          </p:nvSpPr>
          <p:spPr>
            <a:xfrm>
              <a:off x="335478" y="1380183"/>
              <a:ext cx="5739072" cy="492443"/>
            </a:xfrm>
            <a:prstGeom prst="rect">
              <a:avLst/>
            </a:prstGeom>
            <a:noFill/>
          </p:spPr>
          <p:txBody>
            <a:bodyPr wrap="none" rtlCol="0">
              <a:spAutoFit/>
            </a:bodyPr>
            <a:lstStyle/>
            <a:p>
              <a:r>
                <a:rPr lang="th-TH" sz="2600" b="1" dirty="0">
                  <a:solidFill>
                    <a:srgbClr val="0000CC"/>
                  </a:solidFill>
                  <a:latin typeface="IrisUPC" pitchFamily="34" charset="-34"/>
                  <a:cs typeface="IrisUPC" pitchFamily="34" charset="-34"/>
                </a:rPr>
                <a:t>(</a:t>
              </a:r>
              <a:r>
                <a:rPr lang="th-TH" sz="2600" b="1" dirty="0">
                  <a:solidFill>
                    <a:srgbClr val="0000CC"/>
                  </a:solidFill>
                  <a:effectLst>
                    <a:innerShdw blurRad="63500" dist="50800">
                      <a:prstClr val="black">
                        <a:alpha val="50000"/>
                      </a:prstClr>
                    </a:innerShdw>
                  </a:effectLst>
                  <a:latin typeface="IrisUPC" pitchFamily="34" charset="-34"/>
                  <a:cs typeface="IrisUPC" pitchFamily="34" charset="-34"/>
                </a:rPr>
                <a:t>ราคาของผู้เสนอราคารายที่หน่วยงานของรัฐเห็นสมควรจ้าง</a:t>
              </a:r>
              <a:endParaRPr lang="th-TH" sz="2600" dirty="0">
                <a:solidFill>
                  <a:srgbClr val="0000CC"/>
                </a:solidFill>
                <a:effectLst>
                  <a:innerShdw blurRad="63500" dist="50800">
                    <a:prstClr val="black">
                      <a:alpha val="50000"/>
                    </a:prstClr>
                  </a:innerShdw>
                </a:effectLst>
                <a:latin typeface="IrisUPC" pitchFamily="34" charset="-34"/>
                <a:cs typeface="IrisUPC" pitchFamily="34" charset="-34"/>
              </a:endParaRPr>
            </a:p>
          </p:txBody>
        </p:sp>
        <p:sp>
          <p:nvSpPr>
            <p:cNvPr id="6" name="TextBox 5"/>
            <p:cNvSpPr txBox="1"/>
            <p:nvPr/>
          </p:nvSpPr>
          <p:spPr>
            <a:xfrm>
              <a:off x="6092652" y="1376564"/>
              <a:ext cx="1359668" cy="523220"/>
            </a:xfrm>
            <a:prstGeom prst="rect">
              <a:avLst/>
            </a:prstGeom>
            <a:noFill/>
          </p:spPr>
          <p:txBody>
            <a:bodyPr wrap="none" rtlCol="0">
              <a:spAutoFit/>
            </a:bodyPr>
            <a:lstStyle/>
            <a:p>
              <a:r>
                <a:rPr lang="th-TH" b="1" dirty="0">
                  <a:solidFill>
                    <a:srgbClr val="0000CC"/>
                  </a:solidFill>
                  <a:effectLst>
                    <a:innerShdw blurRad="63500" dist="50800">
                      <a:prstClr val="black">
                        <a:alpha val="50000"/>
                      </a:prstClr>
                    </a:innerShdw>
                  </a:effectLst>
                  <a:latin typeface="IrisUPC" pitchFamily="34" charset="-34"/>
                  <a:cs typeface="IrisUPC" pitchFamily="34" charset="-34"/>
                </a:rPr>
                <a:t>ราคากลาง</a:t>
              </a:r>
              <a:r>
                <a:rPr lang="th-TH" b="1" dirty="0">
                  <a:solidFill>
                    <a:srgbClr val="0000CC"/>
                  </a:solidFill>
                  <a:latin typeface="IrisUPC" pitchFamily="34" charset="-34"/>
                  <a:cs typeface="IrisUPC" pitchFamily="34" charset="-34"/>
                </a:rPr>
                <a:t>)</a:t>
              </a:r>
              <a:endParaRPr lang="th-TH" dirty="0">
                <a:solidFill>
                  <a:srgbClr val="0000CC"/>
                </a:solidFill>
                <a:latin typeface="IrisUPC" pitchFamily="34" charset="-34"/>
                <a:cs typeface="IrisUPC" pitchFamily="34" charset="-34"/>
              </a:endParaRPr>
            </a:p>
          </p:txBody>
        </p:sp>
        <p:sp>
          <p:nvSpPr>
            <p:cNvPr id="7" name="TextBox 6"/>
            <p:cNvSpPr txBox="1"/>
            <p:nvPr/>
          </p:nvSpPr>
          <p:spPr>
            <a:xfrm>
              <a:off x="1017282" y="1891147"/>
              <a:ext cx="6382046" cy="492443"/>
            </a:xfrm>
            <a:prstGeom prst="rect">
              <a:avLst/>
            </a:prstGeom>
            <a:noFill/>
          </p:spPr>
          <p:txBody>
            <a:bodyPr wrap="square" rtlCol="0">
              <a:spAutoFit/>
            </a:bodyPr>
            <a:lstStyle/>
            <a:p>
              <a:r>
                <a:rPr lang="th-TH" sz="2600" b="1" dirty="0">
                  <a:solidFill>
                    <a:srgbClr val="0000CC"/>
                  </a:solidFill>
                  <a:effectLst>
                    <a:innerShdw blurRad="63500" dist="50800">
                      <a:prstClr val="black">
                        <a:alpha val="50000"/>
                      </a:prstClr>
                    </a:innerShdw>
                  </a:effectLst>
                  <a:latin typeface="IrisUPC" pitchFamily="34" charset="-34"/>
                  <a:cs typeface="IrisUPC" pitchFamily="34" charset="-34"/>
                </a:rPr>
                <a:t>ราคาของผู้เสนอราคารายที่หน่วยงานของรัฐเห็นสมควรจ้าง</a:t>
              </a:r>
              <a:endParaRPr lang="th-TH" sz="2600" dirty="0">
                <a:solidFill>
                  <a:srgbClr val="0000CC"/>
                </a:solidFill>
                <a:effectLst>
                  <a:innerShdw blurRad="63500" dist="50800">
                    <a:prstClr val="black">
                      <a:alpha val="50000"/>
                    </a:prstClr>
                  </a:innerShdw>
                </a:effectLst>
                <a:latin typeface="IrisUPC" pitchFamily="34" charset="-34"/>
                <a:cs typeface="IrisUPC" pitchFamily="34" charset="-34"/>
              </a:endParaRPr>
            </a:p>
          </p:txBody>
        </p:sp>
        <p:sp>
          <p:nvSpPr>
            <p:cNvPr id="8" name="TextBox 7"/>
            <p:cNvSpPr txBox="1"/>
            <p:nvPr/>
          </p:nvSpPr>
          <p:spPr>
            <a:xfrm>
              <a:off x="5889038" y="1376564"/>
              <a:ext cx="384411" cy="523220"/>
            </a:xfrm>
            <a:prstGeom prst="rect">
              <a:avLst/>
            </a:prstGeom>
            <a:noFill/>
            <a:ln>
              <a:noFill/>
            </a:ln>
          </p:spPr>
          <p:txBody>
            <a:bodyPr wrap="square" rtlCol="0">
              <a:spAutoFit/>
            </a:bodyPr>
            <a:lstStyle/>
            <a:p>
              <a:r>
                <a:rPr lang="th-TH" b="1" dirty="0">
                  <a:solidFill>
                    <a:schemeClr val="accent2">
                      <a:lumMod val="75000"/>
                    </a:schemeClr>
                  </a:solidFill>
                  <a:latin typeface="EucrosiaUPC" pitchFamily="18" charset="-34"/>
                  <a:cs typeface="EucrosiaUPC" pitchFamily="18" charset="-34"/>
                </a:rPr>
                <a:t>-</a:t>
              </a:r>
            </a:p>
          </p:txBody>
        </p:sp>
        <p:sp>
          <p:nvSpPr>
            <p:cNvPr id="9" name="TextBox 8"/>
            <p:cNvSpPr txBox="1"/>
            <p:nvPr/>
          </p:nvSpPr>
          <p:spPr>
            <a:xfrm>
              <a:off x="7360120" y="1456793"/>
              <a:ext cx="439544" cy="892552"/>
            </a:xfrm>
            <a:prstGeom prst="rect">
              <a:avLst/>
            </a:prstGeom>
            <a:noFill/>
          </p:spPr>
          <p:txBody>
            <a:bodyPr wrap="none" rtlCol="0">
              <a:spAutoFit/>
            </a:bodyPr>
            <a:lstStyle/>
            <a:p>
              <a:r>
                <a:rPr lang="th-TH" sz="5200" b="1" dirty="0">
                  <a:solidFill>
                    <a:schemeClr val="accent2">
                      <a:lumMod val="75000"/>
                    </a:schemeClr>
                  </a:solidFill>
                  <a:latin typeface="EucrosiaUPC" pitchFamily="18" charset="-34"/>
                  <a:cs typeface="EucrosiaUPC" pitchFamily="18" charset="-34"/>
                </a:rPr>
                <a:t>×</a:t>
              </a:r>
            </a:p>
          </p:txBody>
        </p:sp>
        <p:sp>
          <p:nvSpPr>
            <p:cNvPr id="10" name="TextBox 9"/>
            <p:cNvSpPr txBox="1"/>
            <p:nvPr/>
          </p:nvSpPr>
          <p:spPr>
            <a:xfrm>
              <a:off x="7650467" y="1448572"/>
              <a:ext cx="1093569" cy="892552"/>
            </a:xfrm>
            <a:prstGeom prst="rect">
              <a:avLst/>
            </a:prstGeom>
            <a:noFill/>
          </p:spPr>
          <p:txBody>
            <a:bodyPr wrap="none" rtlCol="0">
              <a:spAutoFit/>
            </a:bodyPr>
            <a:lstStyle/>
            <a:p>
              <a:r>
                <a:rPr lang="th-TH" sz="5200" b="1" dirty="0">
                  <a:solidFill>
                    <a:schemeClr val="accent6">
                      <a:lumMod val="50000"/>
                    </a:schemeClr>
                  </a:solidFill>
                  <a:latin typeface="EucrosiaUPC" pitchFamily="18" charset="-34"/>
                  <a:cs typeface="EucrosiaUPC" pitchFamily="18" charset="-34"/>
                </a:rPr>
                <a:t>100</a:t>
              </a:r>
            </a:p>
          </p:txBody>
        </p:sp>
        <p:cxnSp>
          <p:nvCxnSpPr>
            <p:cNvPr id="12" name="ตัวเชื่อมต่อตรง 11"/>
            <p:cNvCxnSpPr/>
            <p:nvPr/>
          </p:nvCxnSpPr>
          <p:spPr>
            <a:xfrm>
              <a:off x="539552" y="1891147"/>
              <a:ext cx="67320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635896" y="2660958"/>
              <a:ext cx="1265090" cy="892552"/>
            </a:xfrm>
            <a:prstGeom prst="rect">
              <a:avLst/>
            </a:prstGeom>
            <a:noFill/>
          </p:spPr>
          <p:txBody>
            <a:bodyPr wrap="square" rtlCol="0">
              <a:spAutoFit/>
            </a:bodyPr>
            <a:lstStyle/>
            <a:p>
              <a:r>
                <a:rPr lang="th-TH" sz="5200" b="1" dirty="0">
                  <a:solidFill>
                    <a:schemeClr val="accent2">
                      <a:lumMod val="75000"/>
                    </a:schemeClr>
                  </a:solidFill>
                  <a:latin typeface="EucrosiaUPC" pitchFamily="18" charset="-34"/>
                  <a:cs typeface="EucrosiaUPC" pitchFamily="18" charset="-34"/>
                </a:rPr>
                <a:t>&lt; = &gt;</a:t>
              </a:r>
            </a:p>
          </p:txBody>
        </p:sp>
        <p:sp>
          <p:nvSpPr>
            <p:cNvPr id="14" name="TextBox 13"/>
            <p:cNvSpPr txBox="1"/>
            <p:nvPr/>
          </p:nvSpPr>
          <p:spPr>
            <a:xfrm>
              <a:off x="4765593" y="2670011"/>
              <a:ext cx="790601" cy="892552"/>
            </a:xfrm>
            <a:prstGeom prst="rect">
              <a:avLst/>
            </a:prstGeom>
            <a:noFill/>
          </p:spPr>
          <p:txBody>
            <a:bodyPr wrap="none" rtlCol="0">
              <a:spAutoFit/>
            </a:bodyPr>
            <a:lstStyle/>
            <a:p>
              <a:r>
                <a:rPr lang="th-TH" sz="5200" b="1" dirty="0">
                  <a:solidFill>
                    <a:schemeClr val="accent2">
                      <a:lumMod val="75000"/>
                    </a:schemeClr>
                  </a:solidFill>
                  <a:latin typeface="EucrosiaUPC" pitchFamily="18" charset="-34"/>
                  <a:cs typeface="EucrosiaUPC" pitchFamily="18" charset="-34"/>
                </a:rPr>
                <a:t>15</a:t>
              </a:r>
            </a:p>
          </p:txBody>
        </p:sp>
        <p:sp>
          <p:nvSpPr>
            <p:cNvPr id="17" name="คำบรรยายภาพแบบลูกศรขึ้น 16"/>
            <p:cNvSpPr/>
            <p:nvPr/>
          </p:nvSpPr>
          <p:spPr>
            <a:xfrm>
              <a:off x="3074533" y="3429000"/>
              <a:ext cx="4110758" cy="1800200"/>
            </a:xfrm>
            <a:prstGeom prst="upArrowCallout">
              <a:avLst/>
            </a:prstGeom>
            <a:pattFill prst="lgConfetti">
              <a:fgClr>
                <a:srgbClr val="FBD9BD"/>
              </a:fgClr>
              <a:bgClr>
                <a:schemeClr val="bg1"/>
              </a:bgClr>
            </a:pattFill>
            <a:scene3d>
              <a:camera prst="orthographicFront"/>
              <a:lightRig rig="soft" dir="t"/>
            </a:scene3d>
            <a:sp3d>
              <a:bevelT w="38100" h="381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h-TH" sz="2000" b="1" dirty="0">
                  <a:solidFill>
                    <a:srgbClr val="0000CC"/>
                  </a:solidFill>
                  <a:effectLst>
                    <a:innerShdw blurRad="63500" dist="50800">
                      <a:prstClr val="black">
                        <a:alpha val="50000"/>
                      </a:prstClr>
                    </a:innerShdw>
                  </a:effectLst>
                  <a:latin typeface="IrisUPC" pitchFamily="34" charset="-34"/>
                  <a:cs typeface="IrisUPC" pitchFamily="34" charset="-34"/>
                </a:rPr>
                <a:t>คณะกรรมการกำหนดราคากลางหรือผู้ที่เกี่ยวข้อง</a:t>
              </a:r>
            </a:p>
            <a:p>
              <a:pPr algn="ctr"/>
              <a:r>
                <a:rPr lang="th-TH" sz="2000" b="1" dirty="0">
                  <a:solidFill>
                    <a:srgbClr val="0000CC"/>
                  </a:solidFill>
                  <a:effectLst>
                    <a:innerShdw blurRad="63500" dist="50800">
                      <a:prstClr val="black">
                        <a:alpha val="50000"/>
                      </a:prstClr>
                    </a:innerShdw>
                  </a:effectLst>
                  <a:latin typeface="IrisUPC" pitchFamily="34" charset="-34"/>
                  <a:cs typeface="IrisUPC" pitchFamily="34" charset="-34"/>
                </a:rPr>
                <a:t>แจ้งรายละเอียดการคำนวณราคากลางงานก่อสร้างนั้น</a:t>
              </a:r>
            </a:p>
            <a:p>
              <a:pPr algn="ctr"/>
              <a:r>
                <a:rPr lang="th-TH" sz="2000" b="1" dirty="0">
                  <a:solidFill>
                    <a:srgbClr val="0000CC"/>
                  </a:solidFill>
                  <a:effectLst>
                    <a:innerShdw blurRad="63500" dist="50800">
                      <a:prstClr val="black">
                        <a:alpha val="50000"/>
                      </a:prstClr>
                    </a:innerShdw>
                  </a:effectLst>
                  <a:latin typeface="IrisUPC" pitchFamily="34" charset="-34"/>
                  <a:cs typeface="IrisUPC" pitchFamily="34" charset="-34"/>
                </a:rPr>
                <a:t>ให้สำนักงานการตรวจเงินแผ่นดินทราบโดยเร็ว</a:t>
              </a:r>
              <a:endParaRPr lang="th-TH" sz="2000" dirty="0">
                <a:solidFill>
                  <a:srgbClr val="0000CC"/>
                </a:solidFill>
                <a:effectLst>
                  <a:innerShdw blurRad="63500" dist="50800">
                    <a:prstClr val="black">
                      <a:alpha val="50000"/>
                    </a:prstClr>
                  </a:innerShdw>
                </a:effectLst>
              </a:endParaRPr>
            </a:p>
          </p:txBody>
        </p:sp>
      </p:grpSp>
      <p:pic>
        <p:nvPicPr>
          <p:cNvPr id="15" name="รูปภาพ 14"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
        <p:nvSpPr>
          <p:cNvPr id="16" name="TextBox 15"/>
          <p:cNvSpPr txBox="1"/>
          <p:nvPr/>
        </p:nvSpPr>
        <p:spPr>
          <a:xfrm>
            <a:off x="1651031" y="116632"/>
            <a:ext cx="5830442" cy="861774"/>
          </a:xfrm>
          <a:prstGeom prst="rect">
            <a:avLst/>
          </a:prstGeom>
          <a:noFill/>
        </p:spPr>
        <p:txBody>
          <a:bodyPr wrap="none" rtlCol="0">
            <a:spAutoFit/>
          </a:bodyPr>
          <a:lstStyle/>
          <a:p>
            <a:pPr algn="ctr">
              <a:lnSpc>
                <a:spcPts val="3000"/>
              </a:lnSpc>
            </a:pPr>
            <a:r>
              <a:rPr lang="th-TH" sz="2600" b="1" dirty="0">
                <a:solidFill>
                  <a:srgbClr val="0000CC"/>
                </a:solidFill>
                <a:effectLst>
                  <a:innerShdw blurRad="63500" dist="50800">
                    <a:prstClr val="black">
                      <a:alpha val="50000"/>
                    </a:prstClr>
                  </a:innerShdw>
                </a:effectLst>
                <a:latin typeface="IrisUPC" pitchFamily="34" charset="-34"/>
                <a:cs typeface="IrisUPC" pitchFamily="34" charset="-34"/>
              </a:rPr>
              <a:t>การแต่งตั้ง องค์ประกอบ</a:t>
            </a:r>
          </a:p>
          <a:p>
            <a:pPr algn="ctr">
              <a:lnSpc>
                <a:spcPts val="3000"/>
              </a:lnSpc>
            </a:pPr>
            <a:r>
              <a:rPr lang="th-TH" sz="2600" b="1" dirty="0">
                <a:solidFill>
                  <a:srgbClr val="0000CC"/>
                </a:solidFill>
                <a:effectLst>
                  <a:innerShdw blurRad="63500" dist="50800">
                    <a:prstClr val="black">
                      <a:alpha val="50000"/>
                    </a:prstClr>
                  </a:innerShdw>
                </a:effectLst>
                <a:latin typeface="IrisUPC" pitchFamily="34" charset="-34"/>
                <a:cs typeface="IrisUPC" pitchFamily="34" charset="-34"/>
              </a:rPr>
              <a:t>และอำนาจหน้าที่ของคณะกรรมการกำหนดราคากลาง (ต่อ)</a:t>
            </a:r>
            <a:endParaRPr lang="en-US" sz="2600" b="1" dirty="0">
              <a:solidFill>
                <a:srgbClr val="0000CC"/>
              </a:solidFill>
              <a:effectLst>
                <a:innerShdw blurRad="63500" dist="50800">
                  <a:prstClr val="black">
                    <a:alpha val="50000"/>
                  </a:prstClr>
                </a:innerShdw>
              </a:effectLst>
              <a:latin typeface="IrisUPC" pitchFamily="34" charset="-34"/>
              <a:cs typeface="IrisUPC" pitchFamily="34" charset="-34"/>
            </a:endParaRPr>
          </a:p>
        </p:txBody>
      </p:sp>
      <p:sp>
        <p:nvSpPr>
          <p:cNvPr id="19" name="TextBox 18"/>
          <p:cNvSpPr txBox="1"/>
          <p:nvPr/>
        </p:nvSpPr>
        <p:spPr>
          <a:xfrm>
            <a:off x="3059832" y="908720"/>
            <a:ext cx="3026791" cy="461665"/>
          </a:xfrm>
          <a:prstGeom prst="rect">
            <a:avLst/>
          </a:prstGeom>
          <a:noFill/>
        </p:spPr>
        <p:txBody>
          <a:bodyPr wrap="none" rtlCol="0">
            <a:spAutoFit/>
          </a:bodyPr>
          <a:lstStyle/>
          <a:p>
            <a:r>
              <a:rPr lang="th-TH" sz="2400" b="1" dirty="0">
                <a:solidFill>
                  <a:schemeClr val="accent6">
                    <a:lumMod val="50000"/>
                  </a:schemeClr>
                </a:solidFill>
                <a:latin typeface="EucrosiaUPC" pitchFamily="18" charset="-34"/>
                <a:cs typeface="EucrosiaUPC" pitchFamily="18" charset="-34"/>
              </a:rPr>
              <a:t>(</a:t>
            </a:r>
            <a:r>
              <a:rPr lang="th-TH" sz="2400" b="1" dirty="0">
                <a:solidFill>
                  <a:schemeClr val="accent6">
                    <a:lumMod val="50000"/>
                  </a:schemeClr>
                </a:solidFill>
                <a:latin typeface="IrisUPC" pitchFamily="34" charset="-34"/>
                <a:cs typeface="IrisUPC" pitchFamily="34" charset="-34"/>
              </a:rPr>
              <a:t>แนวทางและวิธีปฏิบัติฯ ข้อ</a:t>
            </a:r>
            <a:r>
              <a:rPr lang="th-TH" sz="2400" b="1" dirty="0">
                <a:solidFill>
                  <a:schemeClr val="accent6">
                    <a:lumMod val="50000"/>
                  </a:schemeClr>
                </a:solidFill>
                <a:latin typeface="EucrosiaUPC" pitchFamily="18" charset="-34"/>
                <a:cs typeface="EucrosiaUPC" pitchFamily="18" charset="-34"/>
              </a:rPr>
              <a:t> 17)</a:t>
            </a:r>
          </a:p>
        </p:txBody>
      </p:sp>
      <p:sp>
        <p:nvSpPr>
          <p:cNvPr id="22" name="ปุ่มปฏิบัติการ: กำหนดเอง 21">
            <a:hlinkClick r:id="rId3" action="ppaction://hlinksldjump" highlightClick="1"/>
          </p:cNvPr>
          <p:cNvSpPr/>
          <p:nvPr/>
        </p:nvSpPr>
        <p:spPr>
          <a:xfrm>
            <a:off x="8982496" y="6687368"/>
            <a:ext cx="54000" cy="54000"/>
          </a:xfrm>
          <a:prstGeom prst="actionButtonBlank">
            <a:avLst/>
          </a:prstGeom>
          <a:solidFill>
            <a:schemeClr val="accent1">
              <a:lumMod val="60000"/>
              <a:lumOff val="40000"/>
            </a:schemeClr>
          </a:solidFill>
          <a:ln>
            <a:solidFill>
              <a:schemeClr val="accent2">
                <a:lumMod val="75000"/>
              </a:schemeClr>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Tree>
    <p:extLst>
      <p:ext uri="{BB962C8B-B14F-4D97-AF65-F5344CB8AC3E}">
        <p14:creationId xmlns:p14="http://schemas.microsoft.com/office/powerpoint/2010/main" val="3418026813"/>
      </p:ext>
    </p:extLst>
  </p:cSld>
  <p:clrMapOvr>
    <a:masterClrMapping/>
  </p:clrMapOvr>
  <p:transition spd="slow">
    <p:wedge/>
  </p:transition>
</p:sld>
</file>

<file path=ppt/slides/slide54.xml><?xml version="1.0" encoding="utf-8"?>
<p:sld xmlns:a="http://schemas.openxmlformats.org/drawingml/2006/main" xmlns:r="http://schemas.openxmlformats.org/officeDocument/2006/relationships" xmlns:p="http://schemas.openxmlformats.org/presentationml/2006/main">
  <p:cSld>
    <p:bg>
      <p:bgPr>
        <a:pattFill prst="weave">
          <a:fgClr>
            <a:srgbClr val="EAF1FA"/>
          </a:fgClr>
          <a:bgClr>
            <a:schemeClr val="bg1"/>
          </a:bgClr>
        </a:pattFill>
        <a:effectLst/>
      </p:bgPr>
    </p:bg>
    <p:spTree>
      <p:nvGrpSpPr>
        <p:cNvPr id="1" name=""/>
        <p:cNvGrpSpPr/>
        <p:nvPr/>
      </p:nvGrpSpPr>
      <p:grpSpPr>
        <a:xfrm>
          <a:off x="0" y="0"/>
          <a:ext cx="0" cy="0"/>
          <a:chOff x="0" y="0"/>
          <a:chExt cx="0" cy="0"/>
        </a:xfrm>
      </p:grpSpPr>
      <p:sp>
        <p:nvSpPr>
          <p:cNvPr id="4" name="TextBox 3"/>
          <p:cNvSpPr txBox="1"/>
          <p:nvPr/>
        </p:nvSpPr>
        <p:spPr>
          <a:xfrm>
            <a:off x="611560" y="1988840"/>
            <a:ext cx="7920880" cy="4032448"/>
          </a:xfrm>
          <a:prstGeom prst="rect">
            <a:avLst/>
          </a:prstGeom>
          <a:pattFill prst="lgConfetti">
            <a:fgClr>
              <a:srgbClr val="EDEBDF"/>
            </a:fgClr>
            <a:bgClr>
              <a:schemeClr val="bg1"/>
            </a:bgClr>
          </a:pattFill>
          <a:scene3d>
            <a:camera prst="orthographicFront"/>
            <a:lightRig rig="soft" dir="t"/>
          </a:scene3d>
          <a:sp3d contourW="12700">
            <a:bevelT w="38100" h="38100" prst="angle"/>
            <a:contourClr>
              <a:schemeClr val="accent6">
                <a:lumMod val="50000"/>
              </a:schemeClr>
            </a:contourClr>
          </a:sp3d>
        </p:spPr>
        <p:txBody>
          <a:bodyPr wrap="square" rtlCol="0" anchor="ctr" anchorCtr="0">
            <a:noAutofit/>
          </a:bodyPr>
          <a:lstStyle/>
          <a:p>
            <a:pPr>
              <a:spcBef>
                <a:spcPts val="1200"/>
              </a:spcBef>
            </a:pPr>
            <a:r>
              <a:rPr lang="th-TH" sz="2400" b="1" dirty="0">
                <a:solidFill>
                  <a:srgbClr val="0000CC"/>
                </a:solidFill>
                <a:latin typeface="IrisUPC" pitchFamily="34" charset="-34"/>
                <a:cs typeface="IrisUPC" pitchFamily="34" charset="-34"/>
              </a:rPr>
              <a:t>	</a:t>
            </a:r>
            <a:r>
              <a:rPr lang="th-TH" sz="2400" b="1" dirty="0">
                <a:solidFill>
                  <a:srgbClr val="0000CC"/>
                </a:solidFill>
                <a:effectLst>
                  <a:innerShdw blurRad="63500" dist="50800">
                    <a:prstClr val="black">
                      <a:alpha val="50000"/>
                    </a:prstClr>
                  </a:innerShdw>
                </a:effectLst>
                <a:latin typeface="IrisUPC" pitchFamily="34" charset="-34"/>
                <a:cs typeface="IrisUPC" pitchFamily="34" charset="-34"/>
              </a:rPr>
              <a:t>กรณีที่มีความจำเป็น  เพื่อประโยชน์ของทางราชการ   และหรือเพื่อให้เกิดความคล่องตัวในทางปฏิบัติ และหน่วยงานของรัฐนั้นมีงานก่อสร้างจำนวนมาก  หน่วยงานของรัฐนั้นอาจแต่งตั้งคณะกรรมการกำหนดราคากลางเพื่อทำหน้าที่คำนวณราคากลางงานก่อสร้างหลายโครงการ/งานก่อสร้าง  ก็สามารถกระทำได้         โดยองค์ประกอบและอำนาจหน้าที่ของคณะกรรมการกำหนดราคากลางต้องเป็นไปตามข้อกำหนดดังกล่าวข้างต้น   รวมทั้งให้ระบุหรือกำหนดภารกิจและระยะเวลาในการดำเนินงานของคณะกรรมการกำหนดราคากลางที่แต่งตั้งตามกรณีดังกล่าวให้เกิดความชัดเจนไว้ในคำสั่งแต่งตั้งฯ ด้วย</a:t>
            </a:r>
          </a:p>
          <a:p>
            <a:pPr>
              <a:spcBef>
                <a:spcPts val="1200"/>
              </a:spcBef>
            </a:pPr>
            <a:r>
              <a:rPr lang="th-TH" sz="2400" b="1" dirty="0">
                <a:solidFill>
                  <a:srgbClr val="0000CC"/>
                </a:solidFill>
                <a:effectLst>
                  <a:innerShdw blurRad="63500" dist="50800">
                    <a:prstClr val="black">
                      <a:alpha val="50000"/>
                    </a:prstClr>
                  </a:innerShdw>
                </a:effectLst>
                <a:latin typeface="IrisUPC" pitchFamily="34" charset="-34"/>
                <a:cs typeface="IrisUPC" pitchFamily="34" charset="-34"/>
              </a:rPr>
              <a:t>	คณะกรรมการกำหนดราคากลางมีสิทธิ์ได้รับเบี้ยประชุมเป็นรายครั้ง   </a:t>
            </a:r>
            <a:r>
              <a:rPr lang="th-TH" sz="2400" b="1" dirty="0">
                <a:solidFill>
                  <a:srgbClr val="C00000"/>
                </a:solidFill>
                <a:effectLst>
                  <a:innerShdw blurRad="63500" dist="50800">
                    <a:prstClr val="black">
                      <a:alpha val="50000"/>
                    </a:prstClr>
                  </a:innerShdw>
                </a:effectLst>
                <a:latin typeface="IrisUPC" pitchFamily="34" charset="-34"/>
                <a:cs typeface="IrisUPC" pitchFamily="34" charset="-34"/>
              </a:rPr>
              <a:t>ตามพระราชกฤษฎีกาเบี้ยประชุมกรรมการ  พ.ศ. </a:t>
            </a:r>
            <a:r>
              <a:rPr lang="th-TH" sz="2400" b="1" dirty="0">
                <a:solidFill>
                  <a:srgbClr val="C00000"/>
                </a:solidFill>
                <a:effectLst>
                  <a:innerShdw blurRad="63500" dist="50800">
                    <a:prstClr val="black">
                      <a:alpha val="50000"/>
                    </a:prstClr>
                  </a:innerShdw>
                </a:effectLst>
                <a:latin typeface="EucrosiaUPC" panose="02020603050405020304" pitchFamily="18" charset="-34"/>
                <a:cs typeface="EucrosiaUPC" panose="02020603050405020304" pitchFamily="18" charset="-34"/>
              </a:rPr>
              <a:t>2547</a:t>
            </a:r>
            <a:r>
              <a:rPr lang="th-TH" sz="2400" b="1" dirty="0">
                <a:solidFill>
                  <a:srgbClr val="C00000"/>
                </a:solidFill>
                <a:effectLst>
                  <a:innerShdw blurRad="63500" dist="50800">
                    <a:prstClr val="black">
                      <a:alpha val="50000"/>
                    </a:prstClr>
                  </a:innerShdw>
                </a:effectLst>
                <a:latin typeface="IrisUPC" pitchFamily="34" charset="-34"/>
                <a:cs typeface="IrisUPC" pitchFamily="34" charset="-34"/>
              </a:rPr>
              <a:t>  และที่แก้ไขเพิ่มเติม</a:t>
            </a:r>
          </a:p>
        </p:txBody>
      </p:sp>
      <p:sp>
        <p:nvSpPr>
          <p:cNvPr id="5" name="TextBox 4"/>
          <p:cNvSpPr txBox="1"/>
          <p:nvPr/>
        </p:nvSpPr>
        <p:spPr>
          <a:xfrm>
            <a:off x="1660084" y="404664"/>
            <a:ext cx="5830442" cy="861774"/>
          </a:xfrm>
          <a:prstGeom prst="rect">
            <a:avLst/>
          </a:prstGeom>
          <a:noFill/>
        </p:spPr>
        <p:txBody>
          <a:bodyPr wrap="none" rtlCol="0">
            <a:spAutoFit/>
          </a:bodyPr>
          <a:lstStyle/>
          <a:p>
            <a:pPr algn="ctr">
              <a:lnSpc>
                <a:spcPts val="3000"/>
              </a:lnSpc>
            </a:pPr>
            <a:r>
              <a:rPr lang="th-TH" sz="2600" b="1" dirty="0">
                <a:solidFill>
                  <a:srgbClr val="0000CC"/>
                </a:solidFill>
                <a:effectLst>
                  <a:innerShdw blurRad="63500" dist="50800">
                    <a:prstClr val="black">
                      <a:alpha val="50000"/>
                    </a:prstClr>
                  </a:innerShdw>
                </a:effectLst>
                <a:latin typeface="IrisUPC" pitchFamily="34" charset="-34"/>
                <a:cs typeface="IrisUPC" pitchFamily="34" charset="-34"/>
              </a:rPr>
              <a:t>การแต่งตั้ง องค์ประกอบ</a:t>
            </a:r>
          </a:p>
          <a:p>
            <a:pPr algn="ctr">
              <a:lnSpc>
                <a:spcPts val="3000"/>
              </a:lnSpc>
            </a:pPr>
            <a:r>
              <a:rPr lang="th-TH" sz="2600" b="1" dirty="0">
                <a:solidFill>
                  <a:srgbClr val="0000CC"/>
                </a:solidFill>
                <a:effectLst>
                  <a:innerShdw blurRad="63500" dist="50800">
                    <a:prstClr val="black">
                      <a:alpha val="50000"/>
                    </a:prstClr>
                  </a:innerShdw>
                </a:effectLst>
                <a:latin typeface="IrisUPC" pitchFamily="34" charset="-34"/>
                <a:cs typeface="IrisUPC" pitchFamily="34" charset="-34"/>
              </a:rPr>
              <a:t>และอำนาจหน้าที่ของคณะกรรมการกำหนดราคากลาง (ต่อ)</a:t>
            </a:r>
            <a:endParaRPr lang="en-US" sz="2600" b="1" dirty="0">
              <a:solidFill>
                <a:srgbClr val="0000CC"/>
              </a:solidFill>
              <a:effectLst>
                <a:innerShdw blurRad="63500" dist="50800">
                  <a:prstClr val="black">
                    <a:alpha val="50000"/>
                  </a:prstClr>
                </a:innerShdw>
              </a:effectLst>
              <a:latin typeface="IrisUPC" pitchFamily="34" charset="-34"/>
              <a:cs typeface="IrisUPC" pitchFamily="34" charset="-34"/>
            </a:endParaRPr>
          </a:p>
        </p:txBody>
      </p:sp>
      <p:sp>
        <p:nvSpPr>
          <p:cNvPr id="6" name="TextBox 5"/>
          <p:cNvSpPr txBox="1"/>
          <p:nvPr/>
        </p:nvSpPr>
        <p:spPr>
          <a:xfrm>
            <a:off x="3059832" y="1227232"/>
            <a:ext cx="3026791" cy="461665"/>
          </a:xfrm>
          <a:prstGeom prst="rect">
            <a:avLst/>
          </a:prstGeom>
          <a:noFill/>
        </p:spPr>
        <p:txBody>
          <a:bodyPr wrap="none" rtlCol="0">
            <a:spAutoFit/>
          </a:bodyPr>
          <a:lstStyle/>
          <a:p>
            <a:r>
              <a:rPr lang="th-TH" sz="2400" b="1" dirty="0">
                <a:solidFill>
                  <a:schemeClr val="accent6">
                    <a:lumMod val="50000"/>
                  </a:schemeClr>
                </a:solidFill>
                <a:latin typeface="EucrosiaUPC" pitchFamily="18" charset="-34"/>
                <a:cs typeface="EucrosiaUPC" pitchFamily="18" charset="-34"/>
              </a:rPr>
              <a:t>(</a:t>
            </a:r>
            <a:r>
              <a:rPr lang="th-TH" sz="2400" b="1" dirty="0">
                <a:solidFill>
                  <a:schemeClr val="accent6">
                    <a:lumMod val="50000"/>
                  </a:schemeClr>
                </a:solidFill>
                <a:latin typeface="IrisUPC" pitchFamily="34" charset="-34"/>
                <a:cs typeface="IrisUPC" pitchFamily="34" charset="-34"/>
              </a:rPr>
              <a:t>แนวทางและวิธีปฏิบัติฯ ข้อ</a:t>
            </a:r>
            <a:r>
              <a:rPr lang="th-TH" sz="2400" b="1" dirty="0">
                <a:solidFill>
                  <a:schemeClr val="accent6">
                    <a:lumMod val="50000"/>
                  </a:schemeClr>
                </a:solidFill>
                <a:latin typeface="EucrosiaUPC" pitchFamily="18" charset="-34"/>
                <a:cs typeface="EucrosiaUPC" pitchFamily="18" charset="-34"/>
              </a:rPr>
              <a:t> 17)</a:t>
            </a:r>
          </a:p>
        </p:txBody>
      </p:sp>
      <p:pic>
        <p:nvPicPr>
          <p:cNvPr id="8" name="รูปภาพ 7"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
        <p:nvSpPr>
          <p:cNvPr id="7" name="ปุ่มปฏิบัติการ: กำหนดเอง 6">
            <a:hlinkClick r:id="rId3" action="ppaction://hlinksldjump" highlightClick="1"/>
          </p:cNvPr>
          <p:cNvSpPr/>
          <p:nvPr/>
        </p:nvSpPr>
        <p:spPr>
          <a:xfrm>
            <a:off x="8783806" y="6192463"/>
            <a:ext cx="45719" cy="46800"/>
          </a:xfrm>
          <a:prstGeom prst="actionButtonBlank">
            <a:avLst/>
          </a:prstGeom>
          <a:solidFill>
            <a:srgbClr val="FF00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9" name="ปุ่มปฏิบัติการ: กำหนดเอง 8">
            <a:hlinkClick r:id="rId4" action="ppaction://hlinksldjump" highlightClick="1"/>
          </p:cNvPr>
          <p:cNvSpPr/>
          <p:nvPr/>
        </p:nvSpPr>
        <p:spPr>
          <a:xfrm>
            <a:off x="9027761" y="6741270"/>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10" name="ลูกศรขวาท้ายขีด 9">
            <a:hlinkClick r:id="rId5" action="ppaction://hlinksldjump"/>
          </p:cNvPr>
          <p:cNvSpPr/>
          <p:nvPr/>
        </p:nvSpPr>
        <p:spPr bwMode="auto">
          <a:xfrm>
            <a:off x="8745014" y="6363222"/>
            <a:ext cx="144000" cy="108000"/>
          </a:xfrm>
          <a:prstGeom prst="stripedRightArrow">
            <a:avLst/>
          </a:prstGeom>
          <a:solidFill>
            <a:srgbClr val="92D050"/>
          </a:solid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69875" indent="-269875" algn="ctr"/>
            <a:endParaRPr lang="th-TH" sz="1600" dirty="0"/>
          </a:p>
        </p:txBody>
      </p:sp>
      <p:sp>
        <p:nvSpPr>
          <p:cNvPr id="11" name="ลูกศรขวาท้ายขีด 10">
            <a:hlinkClick r:id="rId6" action="ppaction://hlinksldjump"/>
          </p:cNvPr>
          <p:cNvSpPr/>
          <p:nvPr/>
        </p:nvSpPr>
        <p:spPr bwMode="auto">
          <a:xfrm flipH="1">
            <a:off x="8538793" y="6366581"/>
            <a:ext cx="144000" cy="108000"/>
          </a:xfrm>
          <a:prstGeom prst="stripedRightArrow">
            <a:avLst/>
          </a:prstGeom>
          <a:solidFill>
            <a:srgbClr val="92D050"/>
          </a:solid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69875" indent="-269875" algn="ctr"/>
            <a:endParaRPr lang="th-TH" sz="1600" dirty="0"/>
          </a:p>
        </p:txBody>
      </p:sp>
      <p:sp>
        <p:nvSpPr>
          <p:cNvPr id="12" name="ปุ่มปฏิบัติการ: กำหนดเอง 11">
            <a:hlinkClick r:id="rId7" action="ppaction://hlinkfile" highlightClick="1"/>
          </p:cNvPr>
          <p:cNvSpPr/>
          <p:nvPr/>
        </p:nvSpPr>
        <p:spPr>
          <a:xfrm>
            <a:off x="6588224" y="5517232"/>
            <a:ext cx="45719" cy="46800"/>
          </a:xfrm>
          <a:prstGeom prst="actionButtonBlank">
            <a:avLst/>
          </a:prstGeom>
          <a:solidFill>
            <a:srgbClr val="FFFF00"/>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Tree>
    <p:extLst>
      <p:ext uri="{BB962C8B-B14F-4D97-AF65-F5344CB8AC3E}">
        <p14:creationId xmlns:p14="http://schemas.microsoft.com/office/powerpoint/2010/main" val="916598536"/>
      </p:ext>
    </p:extLst>
  </p:cSld>
  <p:clrMapOvr>
    <a:masterClrMapping/>
  </p:clrMapOvr>
  <p:transition spd="slow">
    <p:wedge/>
  </p:transition>
</p:sld>
</file>

<file path=ppt/slides/slide55.xml><?xml version="1.0" encoding="utf-8"?>
<p:sld xmlns:a="http://schemas.openxmlformats.org/drawingml/2006/main" xmlns:r="http://schemas.openxmlformats.org/officeDocument/2006/relationships" xmlns:p="http://schemas.openxmlformats.org/presentationml/2006/main">
  <p:cSld>
    <p:bg>
      <p:bgPr>
        <a:pattFill prst="weave">
          <a:fgClr>
            <a:schemeClr val="bg2"/>
          </a:fgClr>
          <a:bgClr>
            <a:schemeClr val="bg1"/>
          </a:bgClr>
        </a:pattFill>
        <a:effectLst/>
      </p:bgPr>
    </p:bg>
    <p:spTree>
      <p:nvGrpSpPr>
        <p:cNvPr id="1" name=""/>
        <p:cNvGrpSpPr/>
        <p:nvPr/>
      </p:nvGrpSpPr>
      <p:grpSpPr>
        <a:xfrm>
          <a:off x="0" y="0"/>
          <a:ext cx="0" cy="0"/>
          <a:chOff x="0" y="0"/>
          <a:chExt cx="0" cy="0"/>
        </a:xfrm>
      </p:grpSpPr>
      <p:sp>
        <p:nvSpPr>
          <p:cNvPr id="4" name="TextBox 3"/>
          <p:cNvSpPr txBox="1"/>
          <p:nvPr/>
        </p:nvSpPr>
        <p:spPr>
          <a:xfrm>
            <a:off x="1259632" y="692696"/>
            <a:ext cx="6641562" cy="584775"/>
          </a:xfrm>
          <a:prstGeom prst="rect">
            <a:avLst/>
          </a:prstGeom>
          <a:noFill/>
        </p:spPr>
        <p:txBody>
          <a:bodyPr wrap="none" rtlCol="0">
            <a:spAutoFit/>
          </a:bodyPr>
          <a:lstStyle/>
          <a:p>
            <a:r>
              <a:rPr lang="th-TH" sz="3200" b="1" dirty="0">
                <a:solidFill>
                  <a:srgbClr val="0000CC"/>
                </a:solidFill>
                <a:effectLst>
                  <a:innerShdw blurRad="63500" dist="50800">
                    <a:prstClr val="black">
                      <a:alpha val="50000"/>
                    </a:prstClr>
                  </a:innerShdw>
                </a:effectLst>
                <a:latin typeface="IrisUPC" pitchFamily="34" charset="-34"/>
                <a:cs typeface="IrisUPC" pitchFamily="34" charset="-34"/>
              </a:rPr>
              <a:t>การปรับปรุงราคากลางงานก่อสร้างให้มีความเป็นปัจจุบัน</a:t>
            </a:r>
            <a:endParaRPr lang="en-US" sz="3200" b="1" dirty="0">
              <a:solidFill>
                <a:srgbClr val="0000CC"/>
              </a:solidFill>
              <a:effectLst>
                <a:innerShdw blurRad="63500" dist="50800">
                  <a:prstClr val="black">
                    <a:alpha val="50000"/>
                  </a:prstClr>
                </a:innerShdw>
              </a:effectLst>
              <a:latin typeface="IrisUPC" pitchFamily="34" charset="-34"/>
              <a:cs typeface="IrisUPC" pitchFamily="34" charset="-34"/>
            </a:endParaRPr>
          </a:p>
        </p:txBody>
      </p:sp>
      <p:sp>
        <p:nvSpPr>
          <p:cNvPr id="5" name="TextBox 4"/>
          <p:cNvSpPr txBox="1"/>
          <p:nvPr/>
        </p:nvSpPr>
        <p:spPr>
          <a:xfrm>
            <a:off x="3059832" y="1228690"/>
            <a:ext cx="3025187" cy="461665"/>
          </a:xfrm>
          <a:prstGeom prst="rect">
            <a:avLst/>
          </a:prstGeom>
          <a:noFill/>
        </p:spPr>
        <p:txBody>
          <a:bodyPr wrap="none" rtlCol="0">
            <a:spAutoFit/>
          </a:bodyPr>
          <a:lstStyle/>
          <a:p>
            <a:r>
              <a:rPr lang="th-TH" sz="2400" b="1" dirty="0">
                <a:solidFill>
                  <a:schemeClr val="accent6">
                    <a:lumMod val="50000"/>
                  </a:schemeClr>
                </a:solidFill>
                <a:latin typeface="EucrosiaUPC" pitchFamily="18" charset="-34"/>
                <a:cs typeface="EucrosiaUPC" pitchFamily="18" charset="-34"/>
              </a:rPr>
              <a:t>(</a:t>
            </a:r>
            <a:r>
              <a:rPr lang="th-TH" sz="2400" b="1" dirty="0">
                <a:solidFill>
                  <a:schemeClr val="accent6">
                    <a:lumMod val="50000"/>
                  </a:schemeClr>
                </a:solidFill>
                <a:latin typeface="IrisUPC" pitchFamily="34" charset="-34"/>
                <a:cs typeface="IrisUPC" pitchFamily="34" charset="-34"/>
              </a:rPr>
              <a:t>แนวทางและวิธีปฏิบัติฯ ข้อ </a:t>
            </a:r>
            <a:r>
              <a:rPr lang="th-TH" sz="2400" b="1" dirty="0">
                <a:solidFill>
                  <a:schemeClr val="accent6">
                    <a:lumMod val="50000"/>
                  </a:schemeClr>
                </a:solidFill>
                <a:latin typeface="EucrosiaUPC" pitchFamily="18" charset="-34"/>
                <a:cs typeface="EucrosiaUPC" pitchFamily="18" charset="-34"/>
              </a:rPr>
              <a:t>18)</a:t>
            </a:r>
          </a:p>
        </p:txBody>
      </p:sp>
      <p:sp>
        <p:nvSpPr>
          <p:cNvPr id="6" name="TextBox 5"/>
          <p:cNvSpPr txBox="1"/>
          <p:nvPr/>
        </p:nvSpPr>
        <p:spPr>
          <a:xfrm>
            <a:off x="635624" y="2204864"/>
            <a:ext cx="7848872" cy="3168352"/>
          </a:xfrm>
          <a:prstGeom prst="rect">
            <a:avLst/>
          </a:prstGeom>
          <a:pattFill prst="lgConfetti">
            <a:fgClr>
              <a:srgbClr val="DDE8F7"/>
            </a:fgClr>
            <a:bgClr>
              <a:schemeClr val="bg1"/>
            </a:bgClr>
          </a:pattFill>
          <a:scene3d>
            <a:camera prst="orthographicFront"/>
            <a:lightRig rig="soft" dir="t"/>
          </a:scene3d>
          <a:sp3d contourW="12700">
            <a:bevelT w="38100" h="38100" prst="angle"/>
            <a:contourClr>
              <a:schemeClr val="accent6">
                <a:lumMod val="50000"/>
              </a:schemeClr>
            </a:contourClr>
          </a:sp3d>
        </p:spPr>
        <p:txBody>
          <a:bodyPr wrap="square" rtlCol="0" anchor="ctr" anchorCtr="0">
            <a:noAutofit/>
          </a:bodyPr>
          <a:lstStyle/>
          <a:p>
            <a:r>
              <a:rPr lang="th-TH" sz="2400" b="1" dirty="0">
                <a:solidFill>
                  <a:srgbClr val="0000CC"/>
                </a:solidFill>
                <a:effectLst>
                  <a:innerShdw blurRad="63500" dist="50800" dir="2700000">
                    <a:prstClr val="black">
                      <a:alpha val="50000"/>
                    </a:prstClr>
                  </a:innerShdw>
                </a:effectLst>
                <a:latin typeface="IrisUPC" pitchFamily="34" charset="-34"/>
                <a:cs typeface="IrisUPC" pitchFamily="34" charset="-34"/>
              </a:rPr>
              <a:t>กรณีที่หัวหน้าหน่วยงานของรัฐได้ให้ความเห็นชอบราคากลางงานก่อสร้างที่คณะกรรมการ</a:t>
            </a:r>
            <a:br>
              <a:rPr lang="th-TH" sz="2400" b="1" dirty="0">
                <a:solidFill>
                  <a:srgbClr val="0000CC"/>
                </a:solidFill>
                <a:effectLst>
                  <a:innerShdw blurRad="63500" dist="50800" dir="2700000">
                    <a:prstClr val="black">
                      <a:alpha val="50000"/>
                    </a:prstClr>
                  </a:innerShdw>
                </a:effectLst>
                <a:latin typeface="IrisUPC" pitchFamily="34" charset="-34"/>
                <a:cs typeface="IrisUPC" pitchFamily="34" charset="-34"/>
              </a:rPr>
            </a:br>
            <a:r>
              <a:rPr lang="th-TH" sz="2400" b="1" dirty="0">
                <a:solidFill>
                  <a:srgbClr val="0000CC"/>
                </a:solidFill>
                <a:effectLst>
                  <a:innerShdw blurRad="63500" dist="50800" dir="2700000">
                    <a:prstClr val="black">
                      <a:alpha val="50000"/>
                    </a:prstClr>
                  </a:innerShdw>
                </a:effectLst>
                <a:latin typeface="IrisUPC" pitchFamily="34" charset="-34"/>
                <a:cs typeface="IrisUPC" pitchFamily="34" charset="-34"/>
              </a:rPr>
              <a:t>กำหนดราคากลางได้คำนวณไว้แล้ว   และยังไม่ประกาศสอบราคา  ประกาศประกวดราคา  </a:t>
            </a:r>
            <a:br>
              <a:rPr lang="th-TH" sz="2400" b="1" dirty="0">
                <a:solidFill>
                  <a:srgbClr val="0000CC"/>
                </a:solidFill>
                <a:effectLst>
                  <a:innerShdw blurRad="63500" dist="50800" dir="2700000">
                    <a:prstClr val="black">
                      <a:alpha val="50000"/>
                    </a:prstClr>
                  </a:innerShdw>
                </a:effectLst>
                <a:latin typeface="IrisUPC" pitchFamily="34" charset="-34"/>
                <a:cs typeface="IrisUPC" pitchFamily="34" charset="-34"/>
              </a:rPr>
            </a:br>
            <a:r>
              <a:rPr lang="th-TH" sz="2400" b="1" dirty="0">
                <a:solidFill>
                  <a:srgbClr val="0000CC"/>
                </a:solidFill>
                <a:effectLst>
                  <a:innerShdw blurRad="63500" dist="50800" dir="2700000">
                    <a:prstClr val="black">
                      <a:alpha val="50000"/>
                    </a:prstClr>
                  </a:innerShdw>
                </a:effectLst>
                <a:latin typeface="IrisUPC" pitchFamily="34" charset="-34"/>
                <a:cs typeface="IrisUPC" pitchFamily="34" charset="-34"/>
              </a:rPr>
              <a:t>หรือประกาศร่าง</a:t>
            </a:r>
            <a:r>
              <a:rPr lang="th-TH" sz="2400" b="1" dirty="0">
                <a:solidFill>
                  <a:srgbClr val="0000CC"/>
                </a:solidFill>
                <a:effectLst>
                  <a:innerShdw blurRad="63500" dist="50800" dir="2700000">
                    <a:prstClr val="black">
                      <a:alpha val="50000"/>
                    </a:prstClr>
                  </a:innerShdw>
                </a:effectLst>
                <a:latin typeface="Angsana New" pitchFamily="18" charset="-34"/>
                <a:cs typeface="Angsana New" pitchFamily="18" charset="-34"/>
              </a:rPr>
              <a:t> </a:t>
            </a:r>
            <a:r>
              <a:rPr lang="en-US" sz="2400" b="1" dirty="0">
                <a:solidFill>
                  <a:srgbClr val="0000CC"/>
                </a:solidFill>
                <a:effectLst>
                  <a:innerShdw blurRad="63500" dist="50800" dir="2700000">
                    <a:prstClr val="black">
                      <a:alpha val="50000"/>
                    </a:prstClr>
                  </a:innerShdw>
                </a:effectLst>
                <a:latin typeface="Angsana New" pitchFamily="18" charset="-34"/>
                <a:cs typeface="Angsana New" pitchFamily="18" charset="-34"/>
              </a:rPr>
              <a:t>TOR</a:t>
            </a:r>
            <a:r>
              <a:rPr lang="en-US" sz="2400" b="1" dirty="0">
                <a:solidFill>
                  <a:srgbClr val="0000CC"/>
                </a:solidFill>
                <a:effectLst>
                  <a:innerShdw blurRad="63500" dist="50800" dir="2700000">
                    <a:prstClr val="black">
                      <a:alpha val="50000"/>
                    </a:prstClr>
                  </a:innerShdw>
                </a:effectLst>
                <a:latin typeface="IrisUPC" pitchFamily="34" charset="-34"/>
                <a:cs typeface="IrisUPC" pitchFamily="34" charset="-34"/>
              </a:rPr>
              <a:t> </a:t>
            </a:r>
            <a:r>
              <a:rPr lang="th-TH" sz="2400" b="1" dirty="0">
                <a:solidFill>
                  <a:srgbClr val="0000CC"/>
                </a:solidFill>
                <a:effectLst>
                  <a:innerShdw blurRad="63500" dist="50800" dir="2700000">
                    <a:prstClr val="black">
                      <a:alpha val="50000"/>
                    </a:prstClr>
                  </a:innerShdw>
                </a:effectLst>
                <a:latin typeface="IrisUPC" pitchFamily="34" charset="-34"/>
                <a:cs typeface="IrisUPC" pitchFamily="34" charset="-34"/>
              </a:rPr>
              <a:t>  ภายใน  </a:t>
            </a:r>
            <a:r>
              <a:rPr lang="th-TH" sz="2400" b="1" dirty="0">
                <a:solidFill>
                  <a:srgbClr val="0000CC"/>
                </a:solidFill>
                <a:effectLst>
                  <a:innerShdw blurRad="63500" dist="50800" dir="2700000">
                    <a:prstClr val="black">
                      <a:alpha val="50000"/>
                    </a:prstClr>
                  </a:innerShdw>
                </a:effectLst>
                <a:latin typeface="EucrosiaUPC" pitchFamily="18" charset="-34"/>
                <a:cs typeface="EucrosiaUPC" pitchFamily="18" charset="-34"/>
              </a:rPr>
              <a:t>30 </a:t>
            </a:r>
            <a:r>
              <a:rPr lang="th-TH" sz="2400" b="1" dirty="0">
                <a:solidFill>
                  <a:srgbClr val="0000CC"/>
                </a:solidFill>
                <a:effectLst>
                  <a:innerShdw blurRad="63500" dist="50800" dir="2700000">
                    <a:prstClr val="black">
                      <a:alpha val="50000"/>
                    </a:prstClr>
                  </a:innerShdw>
                </a:effectLst>
                <a:latin typeface="IrisUPC" pitchFamily="34" charset="-34"/>
                <a:cs typeface="IrisUPC" pitchFamily="34" charset="-34"/>
              </a:rPr>
              <a:t> วัน     นับถัดจากวันที่หัวหน้าหน่วยงานของรัฐได้ให้ </a:t>
            </a:r>
            <a:br>
              <a:rPr lang="th-TH" sz="2400" b="1" dirty="0">
                <a:solidFill>
                  <a:srgbClr val="0000CC"/>
                </a:solidFill>
                <a:effectLst>
                  <a:innerShdw blurRad="63500" dist="50800" dir="2700000">
                    <a:prstClr val="black">
                      <a:alpha val="50000"/>
                    </a:prstClr>
                  </a:innerShdw>
                </a:effectLst>
                <a:latin typeface="IrisUPC" pitchFamily="34" charset="-34"/>
                <a:cs typeface="IrisUPC" pitchFamily="34" charset="-34"/>
              </a:rPr>
            </a:br>
            <a:r>
              <a:rPr lang="th-TH" sz="2400" b="1" dirty="0">
                <a:solidFill>
                  <a:srgbClr val="0000CC"/>
                </a:solidFill>
                <a:effectLst>
                  <a:innerShdw blurRad="63500" dist="50800" dir="2700000">
                    <a:prstClr val="black">
                      <a:alpha val="50000"/>
                    </a:prstClr>
                  </a:innerShdw>
                </a:effectLst>
                <a:latin typeface="IrisUPC" pitchFamily="34" charset="-34"/>
                <a:cs typeface="IrisUPC" pitchFamily="34" charset="-34"/>
              </a:rPr>
              <a:t>ความเห็นชอบราคากลางงานก่อสร้างนั้น   ให้หัวหน้าหน่วยงานของรัฐมอบหมายให้คณะ-กรรมการกำหนดราคากลางที่คำนวณราคากลางงานก่อสร้างนั้นพิจารณทบทวนราคากลางให้มีความเป็นปัจจุบัน      แล้วนำเสนอหัวหน้าหน่วยงานของรัฐพิจารณาให้ความเห็นชอบก่อนการประกาศสอบราคา  ประกาศประกวดราคา  หรือประกาศร่าง </a:t>
            </a:r>
            <a:r>
              <a:rPr lang="en-US" sz="2400" b="1" dirty="0">
                <a:solidFill>
                  <a:srgbClr val="0000CC"/>
                </a:solidFill>
                <a:effectLst>
                  <a:innerShdw blurRad="63500" dist="50800" dir="2700000">
                    <a:prstClr val="black">
                      <a:alpha val="50000"/>
                    </a:prstClr>
                  </a:innerShdw>
                </a:effectLst>
                <a:latin typeface="Angsana New" pitchFamily="18" charset="-34"/>
                <a:cs typeface="Angsana New" pitchFamily="18" charset="-34"/>
              </a:rPr>
              <a:t>TOR </a:t>
            </a:r>
            <a:r>
              <a:rPr lang="th-TH" sz="2400" b="1" dirty="0">
                <a:solidFill>
                  <a:srgbClr val="0000CC"/>
                </a:solidFill>
                <a:effectLst>
                  <a:innerShdw blurRad="63500" dist="50800" dir="2700000">
                    <a:prstClr val="black">
                      <a:alpha val="50000"/>
                    </a:prstClr>
                  </a:innerShdw>
                </a:effectLst>
                <a:latin typeface="Angsana New" pitchFamily="18" charset="-34"/>
                <a:cs typeface="Angsana New" pitchFamily="18" charset="-34"/>
              </a:rPr>
              <a:t> </a:t>
            </a:r>
            <a:endParaRPr lang="en-US" sz="2400" b="1" dirty="0">
              <a:solidFill>
                <a:srgbClr val="0000CC"/>
              </a:solidFill>
              <a:effectLst>
                <a:innerShdw blurRad="63500" dist="50800" dir="2700000">
                  <a:prstClr val="black">
                    <a:alpha val="50000"/>
                  </a:prstClr>
                </a:innerShdw>
              </a:effectLst>
              <a:latin typeface="IrisUPC" pitchFamily="34" charset="-34"/>
              <a:cs typeface="IrisUPC" pitchFamily="34" charset="-34"/>
            </a:endParaRPr>
          </a:p>
        </p:txBody>
      </p:sp>
      <p:pic>
        <p:nvPicPr>
          <p:cNvPr id="8" name="รูปภาพ 7"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
        <p:nvSpPr>
          <p:cNvPr id="7" name="ปุ่มปฏิบัติการ: กำหนดเอง 6">
            <a:hlinkClick r:id="rId3" action="ppaction://hlinksldjump" highlightClick="1"/>
          </p:cNvPr>
          <p:cNvSpPr/>
          <p:nvPr/>
        </p:nvSpPr>
        <p:spPr>
          <a:xfrm>
            <a:off x="8100392" y="5229200"/>
            <a:ext cx="45719" cy="46800"/>
          </a:xfrm>
          <a:prstGeom prst="actionButtonBlank">
            <a:avLst/>
          </a:prstGeom>
          <a:solidFill>
            <a:srgbClr val="FF00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9" name="ปุ่มปฏิบัติการ: กำหนดเอง 8">
            <a:hlinkClick r:id="rId4" action="ppaction://hlinksldjump" highlightClick="1"/>
          </p:cNvPr>
          <p:cNvSpPr/>
          <p:nvPr/>
        </p:nvSpPr>
        <p:spPr>
          <a:xfrm>
            <a:off x="9027761" y="6741270"/>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Tree>
    <p:extLst>
      <p:ext uri="{BB962C8B-B14F-4D97-AF65-F5344CB8AC3E}">
        <p14:creationId xmlns:p14="http://schemas.microsoft.com/office/powerpoint/2010/main" val="828124249"/>
      </p:ext>
    </p:extLst>
  </p:cSld>
  <p:clrMapOvr>
    <a:masterClrMapping/>
  </p:clrMapOvr>
  <p:transition spd="slow">
    <p:wedge/>
  </p:transition>
</p:sld>
</file>

<file path=ppt/slides/slide56.xml><?xml version="1.0" encoding="utf-8"?>
<p:sld xmlns:a="http://schemas.openxmlformats.org/drawingml/2006/main" xmlns:r="http://schemas.openxmlformats.org/officeDocument/2006/relationships" xmlns:p="http://schemas.openxmlformats.org/presentationml/2006/main">
  <p:cSld>
    <p:bg>
      <p:bgPr>
        <a:pattFill prst="weave">
          <a:fgClr>
            <a:srgbClr val="EAF1FA"/>
          </a:fgClr>
          <a:bgClr>
            <a:schemeClr val="bg1"/>
          </a:bgClr>
        </a:pattFill>
        <a:effectLst/>
      </p:bgPr>
    </p:bg>
    <p:spTree>
      <p:nvGrpSpPr>
        <p:cNvPr id="1" name=""/>
        <p:cNvGrpSpPr/>
        <p:nvPr/>
      </p:nvGrpSpPr>
      <p:grpSpPr>
        <a:xfrm>
          <a:off x="0" y="0"/>
          <a:ext cx="0" cy="0"/>
          <a:chOff x="0" y="0"/>
          <a:chExt cx="0" cy="0"/>
        </a:xfrm>
      </p:grpSpPr>
      <p:sp>
        <p:nvSpPr>
          <p:cNvPr id="5" name="สี่เหลี่ยมผืนผ้า 4"/>
          <p:cNvSpPr/>
          <p:nvPr/>
        </p:nvSpPr>
        <p:spPr>
          <a:xfrm>
            <a:off x="266760" y="260648"/>
            <a:ext cx="8568952" cy="828432"/>
          </a:xfrm>
          <a:prstGeom prst="rect">
            <a:avLst/>
          </a:prstGeom>
        </p:spPr>
        <p:txBody>
          <a:bodyPr wrap="square">
            <a:spAutoFit/>
          </a:bodyPr>
          <a:lstStyle/>
          <a:p>
            <a:pPr marL="180975" algn="ctr">
              <a:lnSpc>
                <a:spcPts val="2800"/>
              </a:lnSpc>
              <a:buClr>
                <a:srgbClr val="4C004C"/>
              </a:buClr>
            </a:pPr>
            <a:r>
              <a:rPr lang="th-TH" b="1" dirty="0">
                <a:solidFill>
                  <a:srgbClr val="0000CC"/>
                </a:solidFill>
                <a:effectLst>
                  <a:innerShdw blurRad="63500" dist="50800">
                    <a:prstClr val="black">
                      <a:alpha val="50000"/>
                    </a:prstClr>
                  </a:innerShdw>
                </a:effectLst>
                <a:latin typeface="IrisUPC" pitchFamily="34" charset="-34"/>
                <a:cs typeface="IrisUPC" pitchFamily="34" charset="-34"/>
              </a:rPr>
              <a:t>แนวทางปฏิบัติกรณีมีการประกาศเปลี่ยนแปลงอัตราดอกเบี้ยเงินกู้  ภาษีมูลค่าเพิ่ม  ตาราง </a:t>
            </a:r>
            <a:r>
              <a:rPr lang="en-US" b="1" dirty="0">
                <a:solidFill>
                  <a:srgbClr val="0000CC"/>
                </a:solidFill>
                <a:effectLst>
                  <a:innerShdw blurRad="63500" dist="50800">
                    <a:prstClr val="black">
                      <a:alpha val="50000"/>
                    </a:prstClr>
                  </a:innerShdw>
                </a:effectLst>
                <a:latin typeface="Angsana New" pitchFamily="18" charset="-34"/>
                <a:cs typeface="Angsana New" pitchFamily="18" charset="-34"/>
              </a:rPr>
              <a:t>Factor F</a:t>
            </a:r>
            <a:r>
              <a:rPr lang="en-US" b="1" dirty="0">
                <a:solidFill>
                  <a:srgbClr val="0000CC"/>
                </a:solidFill>
                <a:effectLst>
                  <a:innerShdw blurRad="63500" dist="50800">
                    <a:prstClr val="black">
                      <a:alpha val="50000"/>
                    </a:prstClr>
                  </a:innerShdw>
                </a:effectLst>
                <a:latin typeface="IrisUPC" pitchFamily="34" charset="-34"/>
                <a:cs typeface="IrisUPC" pitchFamily="34" charset="-34"/>
              </a:rPr>
              <a:t>  </a:t>
            </a:r>
            <a:r>
              <a:rPr lang="th-TH" b="1" dirty="0">
                <a:solidFill>
                  <a:srgbClr val="0000CC"/>
                </a:solidFill>
                <a:effectLst>
                  <a:innerShdw blurRad="63500" dist="50800">
                    <a:prstClr val="black">
                      <a:alpha val="50000"/>
                    </a:prstClr>
                  </a:innerShdw>
                </a:effectLst>
                <a:latin typeface="IrisUPC" pitchFamily="34" charset="-34"/>
                <a:cs typeface="IrisUPC" pitchFamily="34" charset="-34"/>
              </a:rPr>
              <a:t>และรายละเอียดประกอบการคำนวณราคากลางงานก่อสร้าง</a:t>
            </a:r>
          </a:p>
        </p:txBody>
      </p:sp>
      <p:sp>
        <p:nvSpPr>
          <p:cNvPr id="6" name="TextBox 5"/>
          <p:cNvSpPr txBox="1"/>
          <p:nvPr/>
        </p:nvSpPr>
        <p:spPr>
          <a:xfrm>
            <a:off x="3059832" y="980728"/>
            <a:ext cx="3025187" cy="461665"/>
          </a:xfrm>
          <a:prstGeom prst="rect">
            <a:avLst/>
          </a:prstGeom>
          <a:noFill/>
        </p:spPr>
        <p:txBody>
          <a:bodyPr wrap="none" rtlCol="0">
            <a:spAutoFit/>
          </a:bodyPr>
          <a:lstStyle/>
          <a:p>
            <a:r>
              <a:rPr lang="th-TH" sz="2400" b="1" dirty="0">
                <a:solidFill>
                  <a:schemeClr val="accent6">
                    <a:lumMod val="50000"/>
                  </a:schemeClr>
                </a:solidFill>
                <a:latin typeface="EucrosiaUPC" pitchFamily="18" charset="-34"/>
                <a:cs typeface="EucrosiaUPC" pitchFamily="18" charset="-34"/>
              </a:rPr>
              <a:t>(</a:t>
            </a:r>
            <a:r>
              <a:rPr lang="th-TH" sz="2400" b="1" dirty="0">
                <a:solidFill>
                  <a:schemeClr val="accent6">
                    <a:lumMod val="50000"/>
                  </a:schemeClr>
                </a:solidFill>
                <a:latin typeface="IrisUPC" pitchFamily="34" charset="-34"/>
                <a:cs typeface="IrisUPC" pitchFamily="34" charset="-34"/>
              </a:rPr>
              <a:t>แนวทางและวิธีปฏิบัติฯ ข้อ </a:t>
            </a:r>
            <a:r>
              <a:rPr lang="th-TH" sz="2400" b="1" dirty="0">
                <a:solidFill>
                  <a:schemeClr val="accent6">
                    <a:lumMod val="50000"/>
                  </a:schemeClr>
                </a:solidFill>
                <a:latin typeface="EucrosiaUPC" pitchFamily="18" charset="-34"/>
                <a:cs typeface="EucrosiaUPC" pitchFamily="18" charset="-34"/>
              </a:rPr>
              <a:t>19)</a:t>
            </a:r>
          </a:p>
        </p:txBody>
      </p:sp>
      <p:sp>
        <p:nvSpPr>
          <p:cNvPr id="7" name="TextBox 6"/>
          <p:cNvSpPr txBox="1"/>
          <p:nvPr/>
        </p:nvSpPr>
        <p:spPr>
          <a:xfrm>
            <a:off x="282000" y="1700808"/>
            <a:ext cx="8568951" cy="4987984"/>
          </a:xfrm>
          <a:prstGeom prst="rect">
            <a:avLst/>
          </a:prstGeom>
          <a:pattFill prst="lgConfetti">
            <a:fgClr>
              <a:srgbClr val="F9EEED"/>
            </a:fgClr>
            <a:bgClr>
              <a:schemeClr val="bg1"/>
            </a:bgClr>
          </a:pattFill>
          <a:scene3d>
            <a:camera prst="orthographicFront"/>
            <a:lightRig rig="soft" dir="t"/>
          </a:scene3d>
          <a:sp3d contourW="12700">
            <a:bevelT w="38100" h="38100" prst="angle"/>
            <a:contourClr>
              <a:srgbClr val="00B050"/>
            </a:contourClr>
          </a:sp3d>
        </p:spPr>
        <p:txBody>
          <a:bodyPr wrap="square" rtlCol="0" anchor="ctr" anchorCtr="0">
            <a:noAutofit/>
          </a:bodyPr>
          <a:lstStyle/>
          <a:p>
            <a:pPr>
              <a:lnSpc>
                <a:spcPts val="2200"/>
              </a:lnSpc>
              <a:spcBef>
                <a:spcPts val="1200"/>
              </a:spcBef>
            </a:pPr>
            <a:r>
              <a:rPr lang="th-TH" sz="2000" b="1" dirty="0">
                <a:solidFill>
                  <a:srgbClr val="0000CC"/>
                </a:solidFill>
                <a:effectLst>
                  <a:innerShdw blurRad="63500" dist="50800" dir="2700000">
                    <a:prstClr val="black">
                      <a:alpha val="50000"/>
                    </a:prstClr>
                  </a:innerShdw>
                </a:effectLst>
                <a:latin typeface="IrisUPC" pitchFamily="34" charset="-34"/>
                <a:cs typeface="IrisUPC" pitchFamily="34" charset="-34"/>
              </a:rPr>
              <a:t>กรณีที่มีการประกาศเปลี่ยนแปลงอัตราดอกเบี้ยเงินกู้    อัตราภาษีมูลค่าเพิ่ม   ตารางค่าขนส่งวัสดุก่อสร้าง    ตารางค่า</a:t>
            </a:r>
            <a:br>
              <a:rPr lang="th-TH" sz="2000" b="1" dirty="0">
                <a:solidFill>
                  <a:srgbClr val="0000CC"/>
                </a:solidFill>
                <a:effectLst>
                  <a:innerShdw blurRad="63500" dist="50800" dir="2700000">
                    <a:prstClr val="black">
                      <a:alpha val="50000"/>
                    </a:prstClr>
                  </a:innerShdw>
                </a:effectLst>
                <a:latin typeface="IrisUPC" pitchFamily="34" charset="-34"/>
                <a:cs typeface="IrisUPC" pitchFamily="34" charset="-34"/>
              </a:rPr>
            </a:br>
            <a:r>
              <a:rPr lang="th-TH" sz="2000" b="1" dirty="0">
                <a:solidFill>
                  <a:srgbClr val="0000CC"/>
                </a:solidFill>
                <a:effectLst>
                  <a:innerShdw blurRad="63500" dist="50800" dir="2700000">
                    <a:prstClr val="black">
                      <a:alpha val="50000"/>
                    </a:prstClr>
                  </a:innerShdw>
                </a:effectLst>
                <a:latin typeface="IrisUPC" pitchFamily="34" charset="-34"/>
                <a:cs typeface="IrisUPC" pitchFamily="34" charset="-34"/>
              </a:rPr>
              <a:t>ดำเนินการและค่าเสื่อมราคาเครื่องจักร</a:t>
            </a:r>
            <a:r>
              <a:rPr lang="en-US" sz="2000" b="1" dirty="0">
                <a:solidFill>
                  <a:srgbClr val="0000CC"/>
                </a:solidFill>
                <a:effectLst>
                  <a:innerShdw blurRad="63500" dist="50800" dir="2700000">
                    <a:prstClr val="black">
                      <a:alpha val="50000"/>
                    </a:prstClr>
                  </a:innerShdw>
                </a:effectLst>
                <a:latin typeface="IrisUPC" pitchFamily="34" charset="-34"/>
                <a:cs typeface="IrisUPC" pitchFamily="34" charset="-34"/>
              </a:rPr>
              <a:t>  </a:t>
            </a:r>
            <a:r>
              <a:rPr lang="th-TH" sz="2000" b="1" dirty="0">
                <a:solidFill>
                  <a:srgbClr val="0000CC"/>
                </a:solidFill>
                <a:effectLst>
                  <a:innerShdw blurRad="63500" dist="50800" dir="2700000">
                    <a:prstClr val="black">
                      <a:alpha val="50000"/>
                    </a:prstClr>
                  </a:innerShdw>
                </a:effectLst>
                <a:latin typeface="IrisUPC" pitchFamily="34" charset="-34"/>
                <a:cs typeface="IrisUPC" pitchFamily="34" charset="-34"/>
              </a:rPr>
              <a:t>ตารางอัตราราคางานดิน  ตารางอัตราราคางานปรับปรุงฐานรากและงานระเบิด</a:t>
            </a:r>
            <a:br>
              <a:rPr lang="th-TH" sz="2000" b="1" dirty="0">
                <a:solidFill>
                  <a:srgbClr val="0000CC"/>
                </a:solidFill>
                <a:effectLst>
                  <a:innerShdw blurRad="63500" dist="50800" dir="2700000">
                    <a:prstClr val="black">
                      <a:alpha val="50000"/>
                    </a:prstClr>
                  </a:innerShdw>
                </a:effectLst>
                <a:latin typeface="IrisUPC" pitchFamily="34" charset="-34"/>
                <a:cs typeface="IrisUPC" pitchFamily="34" charset="-34"/>
              </a:rPr>
            </a:br>
            <a:r>
              <a:rPr lang="th-TH" sz="2000" b="1" dirty="0">
                <a:solidFill>
                  <a:srgbClr val="0000CC"/>
                </a:solidFill>
                <a:effectLst>
                  <a:innerShdw blurRad="63500" dist="50800" dir="2700000">
                    <a:prstClr val="black">
                      <a:alpha val="50000"/>
                    </a:prstClr>
                  </a:innerShdw>
                </a:effectLst>
                <a:latin typeface="IrisUPC" pitchFamily="34" charset="-34"/>
                <a:cs typeface="IrisUPC" pitchFamily="34" charset="-34"/>
              </a:rPr>
              <a:t>หิน  บัญชีค่าแรงงาน</a:t>
            </a:r>
            <a:r>
              <a:rPr lang="en-US" sz="2000" b="1" dirty="0">
                <a:solidFill>
                  <a:srgbClr val="0000CC"/>
                </a:solidFill>
                <a:effectLst>
                  <a:innerShdw blurRad="63500" dist="50800" dir="2700000">
                    <a:prstClr val="black">
                      <a:alpha val="50000"/>
                    </a:prstClr>
                  </a:innerShdw>
                </a:effectLst>
                <a:latin typeface="IrisUPC" pitchFamily="34" charset="-34"/>
                <a:cs typeface="IrisUPC" pitchFamily="34" charset="-34"/>
              </a:rPr>
              <a:t>/</a:t>
            </a:r>
            <a:r>
              <a:rPr lang="th-TH" sz="2000" b="1" dirty="0">
                <a:solidFill>
                  <a:srgbClr val="0000CC"/>
                </a:solidFill>
                <a:effectLst>
                  <a:innerShdw blurRad="63500" dist="50800" dir="2700000">
                    <a:prstClr val="black">
                      <a:alpha val="50000"/>
                    </a:prstClr>
                  </a:innerShdw>
                </a:effectLst>
                <a:latin typeface="IrisUPC" pitchFamily="34" charset="-34"/>
                <a:cs typeface="IrisUPC" pitchFamily="34" charset="-34"/>
              </a:rPr>
              <a:t>ดำเนินการสำหรับการถอดแบบคำนวณราคากลางงานก่อสร้าง  และหรือรายละเอียดประกอบการคำนวณราคากลางงานก่อสร้างอื่นใด ซึ่งใช้ในการคำนวณราคากลางงานก่อสร้างตามหลักเกณฑ์การคำนวณราคากลาง</a:t>
            </a:r>
            <a:br>
              <a:rPr lang="th-TH" sz="2000" b="1" dirty="0">
                <a:solidFill>
                  <a:srgbClr val="0000CC"/>
                </a:solidFill>
                <a:effectLst>
                  <a:innerShdw blurRad="63500" dist="50800" dir="2700000">
                    <a:prstClr val="black">
                      <a:alpha val="50000"/>
                    </a:prstClr>
                  </a:innerShdw>
                </a:effectLst>
                <a:latin typeface="IrisUPC" pitchFamily="34" charset="-34"/>
                <a:cs typeface="IrisUPC" pitchFamily="34" charset="-34"/>
              </a:rPr>
            </a:br>
            <a:r>
              <a:rPr lang="th-TH" sz="2000" b="1" dirty="0">
                <a:solidFill>
                  <a:srgbClr val="0000CC"/>
                </a:solidFill>
                <a:effectLst>
                  <a:innerShdw blurRad="63500" dist="50800" dir="2700000">
                    <a:prstClr val="black">
                      <a:alpha val="50000"/>
                    </a:prstClr>
                  </a:innerShdw>
                </a:effectLst>
                <a:latin typeface="IrisUPC" pitchFamily="34" charset="-34"/>
                <a:cs typeface="IrisUPC" pitchFamily="34" charset="-34"/>
              </a:rPr>
              <a:t>งานก่อสร้างนี้      หากหน่วยงานของรัฐ</a:t>
            </a:r>
            <a:r>
              <a:rPr lang="th-TH" sz="2000" b="1" dirty="0">
                <a:solidFill>
                  <a:srgbClr val="3A003A"/>
                </a:solidFill>
                <a:effectLst>
                  <a:innerShdw blurRad="63500" dist="50800" dir="2700000">
                    <a:prstClr val="black">
                      <a:alpha val="50000"/>
                    </a:prstClr>
                  </a:innerShdw>
                </a:effectLst>
                <a:latin typeface="IrisUPC" pitchFamily="34" charset="-34"/>
                <a:cs typeface="IrisUPC" pitchFamily="34" charset="-34"/>
              </a:rPr>
              <a:t>ยังไม่ได้รับแจ้งการเปลี่ยนแปลงดังกล่าว   ให้ถือปฏิบัติตามอัตราดอกเบี้ยเงินกู้   อัตราภาษีมูลค่าเพิ่ม  ตารางค่าขนส่งวัสดุก่อสร้าง   ตารางค่าดำเนินการและค่าเสื่อมราคาเครื่องจักร</a:t>
            </a:r>
            <a:r>
              <a:rPr lang="en-US" sz="2000" b="1" dirty="0">
                <a:solidFill>
                  <a:srgbClr val="3A003A"/>
                </a:solidFill>
                <a:effectLst>
                  <a:innerShdw blurRad="63500" dist="50800" dir="2700000">
                    <a:prstClr val="black">
                      <a:alpha val="50000"/>
                    </a:prstClr>
                  </a:innerShdw>
                </a:effectLst>
                <a:latin typeface="IrisUPC" pitchFamily="34" charset="-34"/>
                <a:cs typeface="IrisUPC" pitchFamily="34" charset="-34"/>
              </a:rPr>
              <a:t>  </a:t>
            </a:r>
            <a:r>
              <a:rPr lang="th-TH" sz="2000" b="1" dirty="0">
                <a:solidFill>
                  <a:srgbClr val="3A003A"/>
                </a:solidFill>
                <a:effectLst>
                  <a:innerShdw blurRad="63500" dist="50800" dir="2700000">
                    <a:prstClr val="black">
                      <a:alpha val="50000"/>
                    </a:prstClr>
                  </a:innerShdw>
                </a:effectLst>
                <a:latin typeface="IrisUPC" pitchFamily="34" charset="-34"/>
                <a:cs typeface="IrisUPC" pitchFamily="34" charset="-34"/>
              </a:rPr>
              <a:t>ตารางอัตราราคางานดิน    ตารางอัตราราคางานปรับปรุงฐานรากและงานระเบิดหิน     บัญชีค่าแรงงาน</a:t>
            </a:r>
            <a:r>
              <a:rPr lang="en-US" sz="2000" b="1" dirty="0">
                <a:solidFill>
                  <a:srgbClr val="3A003A"/>
                </a:solidFill>
                <a:effectLst>
                  <a:innerShdw blurRad="63500" dist="50800" dir="2700000">
                    <a:prstClr val="black">
                      <a:alpha val="50000"/>
                    </a:prstClr>
                  </a:innerShdw>
                </a:effectLst>
                <a:latin typeface="IrisUPC" pitchFamily="34" charset="-34"/>
                <a:cs typeface="IrisUPC" pitchFamily="34" charset="-34"/>
              </a:rPr>
              <a:t>/</a:t>
            </a:r>
            <a:r>
              <a:rPr lang="th-TH" sz="2000" b="1" dirty="0">
                <a:solidFill>
                  <a:srgbClr val="3A003A"/>
                </a:solidFill>
                <a:effectLst>
                  <a:innerShdw blurRad="63500" dist="50800" dir="2700000">
                    <a:prstClr val="black">
                      <a:alpha val="50000"/>
                    </a:prstClr>
                  </a:innerShdw>
                </a:effectLst>
                <a:latin typeface="IrisUPC" pitchFamily="34" charset="-34"/>
                <a:cs typeface="IrisUPC" pitchFamily="34" charset="-34"/>
              </a:rPr>
              <a:t>ดำเนินการสำหรับการถอดแบบคำนวณราคากลางงานก่อสร้าง  และหรือรายละเอียดประกอบการคำนวณราคากลางงานก่อสร้างอื่นใด  เดิม</a:t>
            </a:r>
            <a:endParaRPr lang="en-US" sz="2000" b="1" dirty="0">
              <a:solidFill>
                <a:srgbClr val="3A003A"/>
              </a:solidFill>
              <a:effectLst>
                <a:innerShdw blurRad="63500" dist="50800" dir="2700000">
                  <a:prstClr val="black">
                    <a:alpha val="50000"/>
                  </a:prstClr>
                </a:innerShdw>
              </a:effectLst>
              <a:latin typeface="IrisUPC" pitchFamily="34" charset="-34"/>
              <a:cs typeface="IrisUPC" pitchFamily="34" charset="-34"/>
            </a:endParaRPr>
          </a:p>
          <a:p>
            <a:pPr>
              <a:lnSpc>
                <a:spcPts val="2200"/>
              </a:lnSpc>
              <a:spcBef>
                <a:spcPts val="1200"/>
              </a:spcBef>
            </a:pPr>
            <a:r>
              <a:rPr lang="th-TH" sz="2000" b="1" dirty="0">
                <a:solidFill>
                  <a:srgbClr val="0000CC"/>
                </a:solidFill>
                <a:effectLst>
                  <a:innerShdw blurRad="63500" dist="50800" dir="2700000">
                    <a:prstClr val="black">
                      <a:alpha val="50000"/>
                    </a:prstClr>
                  </a:innerShdw>
                </a:effectLst>
                <a:latin typeface="IrisUPC" pitchFamily="34" charset="-34"/>
                <a:cs typeface="IrisUPC" pitchFamily="34" charset="-34"/>
              </a:rPr>
              <a:t>	หากหน่วยงานของรัฐ</a:t>
            </a:r>
            <a:r>
              <a:rPr lang="th-TH" sz="2000" b="1" dirty="0">
                <a:solidFill>
                  <a:srgbClr val="3A003A"/>
                </a:solidFill>
                <a:effectLst>
                  <a:innerShdw blurRad="63500" dist="50800" dir="2700000">
                    <a:prstClr val="black">
                      <a:alpha val="50000"/>
                    </a:prstClr>
                  </a:innerShdw>
                </a:effectLst>
                <a:latin typeface="IrisUPC" pitchFamily="34" charset="-34"/>
                <a:cs typeface="IrisUPC" pitchFamily="34" charset="-34"/>
              </a:rPr>
              <a:t>ได้รับแจ้งการเปลี่ยนแปลงอัตราดอกเบี้ยเงินกู้ อัตราภาษีมูลค่าเพิ่ม  ตารางค่าขนส่งวัสดุก่อสร้าง ตารางค่าดำเนินการและค่าเสื่อมราคาเครื่องจักร</a:t>
            </a:r>
            <a:r>
              <a:rPr lang="en-US" sz="2000" b="1" dirty="0">
                <a:solidFill>
                  <a:srgbClr val="3A003A"/>
                </a:solidFill>
                <a:effectLst>
                  <a:innerShdw blurRad="63500" dist="50800" dir="2700000">
                    <a:prstClr val="black">
                      <a:alpha val="50000"/>
                    </a:prstClr>
                  </a:innerShdw>
                </a:effectLst>
                <a:latin typeface="IrisUPC" pitchFamily="34" charset="-34"/>
                <a:cs typeface="IrisUPC" pitchFamily="34" charset="-34"/>
              </a:rPr>
              <a:t>  </a:t>
            </a:r>
            <a:r>
              <a:rPr lang="th-TH" sz="2000" b="1" dirty="0">
                <a:solidFill>
                  <a:srgbClr val="3A003A"/>
                </a:solidFill>
                <a:effectLst>
                  <a:innerShdw blurRad="63500" dist="50800" dir="2700000">
                    <a:prstClr val="black">
                      <a:alpha val="50000"/>
                    </a:prstClr>
                  </a:innerShdw>
                </a:effectLst>
                <a:latin typeface="IrisUPC" pitchFamily="34" charset="-34"/>
                <a:cs typeface="IrisUPC" pitchFamily="34" charset="-34"/>
              </a:rPr>
              <a:t>ตารางอัตราราคางานดิน ตารางอัตราราคางานปรับปรุงฐานรากและงานระเบิดหิน   บัญชีค่าแรงงาน</a:t>
            </a:r>
            <a:r>
              <a:rPr lang="en-US" sz="2000" b="1" dirty="0">
                <a:solidFill>
                  <a:srgbClr val="3A003A"/>
                </a:solidFill>
                <a:effectLst>
                  <a:innerShdw blurRad="63500" dist="50800" dir="2700000">
                    <a:prstClr val="black">
                      <a:alpha val="50000"/>
                    </a:prstClr>
                  </a:innerShdw>
                </a:effectLst>
                <a:latin typeface="IrisUPC" pitchFamily="34" charset="-34"/>
                <a:cs typeface="IrisUPC" pitchFamily="34" charset="-34"/>
              </a:rPr>
              <a:t>/</a:t>
            </a:r>
            <a:r>
              <a:rPr lang="th-TH" sz="2000" b="1" dirty="0">
                <a:solidFill>
                  <a:srgbClr val="3A003A"/>
                </a:solidFill>
                <a:effectLst>
                  <a:innerShdw blurRad="63500" dist="50800" dir="2700000">
                    <a:prstClr val="black">
                      <a:alpha val="50000"/>
                    </a:prstClr>
                  </a:innerShdw>
                </a:effectLst>
                <a:latin typeface="IrisUPC" pitchFamily="34" charset="-34"/>
                <a:cs typeface="IrisUPC" pitchFamily="34" charset="-34"/>
              </a:rPr>
              <a:t>ดำเนินการสำหรับการถอดแบบคำนวณราคากลางงานก่อสร้าง  และหรือรายละเอียดประกอบการคำนวณราคากลางงานก่อสร้างอื่นใด ที่ประกาศใหม่       และคณะกรรมการกำหนดราคากลางสามารถคำนวณราคากลางใหม่ได้ทันก่อนการประกาศสอบราคา     หรือประกาศประกวดราคา</a:t>
            </a:r>
            <a:r>
              <a:rPr lang="en-US" sz="2000" b="1" dirty="0">
                <a:solidFill>
                  <a:srgbClr val="3A003A"/>
                </a:solidFill>
                <a:effectLst>
                  <a:innerShdw blurRad="63500" dist="50800" dir="2700000">
                    <a:prstClr val="black">
                      <a:alpha val="50000"/>
                    </a:prstClr>
                  </a:innerShdw>
                </a:effectLst>
                <a:latin typeface="IrisUPC" pitchFamily="34" charset="-34"/>
                <a:cs typeface="IrisUPC" pitchFamily="34" charset="-34"/>
              </a:rPr>
              <a:t>  </a:t>
            </a:r>
            <a:r>
              <a:rPr lang="th-TH" sz="2000" b="1" dirty="0">
                <a:solidFill>
                  <a:srgbClr val="3A003A"/>
                </a:solidFill>
                <a:effectLst>
                  <a:innerShdw blurRad="63500" dist="50800" dir="2700000">
                    <a:prstClr val="black">
                      <a:alpha val="50000"/>
                    </a:prstClr>
                  </a:innerShdw>
                </a:effectLst>
                <a:latin typeface="IrisUPC" pitchFamily="34" charset="-34"/>
                <a:cs typeface="IrisUPC" pitchFamily="34" charset="-34"/>
              </a:rPr>
              <a:t> หรือประกาศร่าง </a:t>
            </a:r>
            <a:r>
              <a:rPr lang="en-US" sz="2000" b="1" dirty="0">
                <a:solidFill>
                  <a:srgbClr val="3A003A"/>
                </a:solidFill>
                <a:effectLst>
                  <a:innerShdw blurRad="63500" dist="50800" dir="2700000">
                    <a:prstClr val="black">
                      <a:alpha val="50000"/>
                    </a:prstClr>
                  </a:innerShdw>
                </a:effectLst>
                <a:latin typeface="Angsana New" pitchFamily="18" charset="-34"/>
                <a:cs typeface="Angsana New" pitchFamily="18" charset="-34"/>
              </a:rPr>
              <a:t>TOR</a:t>
            </a:r>
            <a:r>
              <a:rPr lang="en-US" sz="2000" b="1" dirty="0">
                <a:solidFill>
                  <a:srgbClr val="3A003A"/>
                </a:solidFill>
                <a:effectLst>
                  <a:innerShdw blurRad="63500" dist="50800" dir="2700000">
                    <a:prstClr val="black">
                      <a:alpha val="50000"/>
                    </a:prstClr>
                  </a:innerShdw>
                </a:effectLst>
                <a:latin typeface="IrisUPC" pitchFamily="34" charset="-34"/>
                <a:cs typeface="IrisUPC" pitchFamily="34" charset="-34"/>
              </a:rPr>
              <a:t> </a:t>
            </a:r>
            <a:r>
              <a:rPr lang="th-TH" sz="2000" b="1" dirty="0">
                <a:solidFill>
                  <a:srgbClr val="3A003A"/>
                </a:solidFill>
                <a:effectLst>
                  <a:innerShdw blurRad="63500" dist="50800" dir="2700000">
                    <a:prstClr val="black">
                      <a:alpha val="50000"/>
                    </a:prstClr>
                  </a:innerShdw>
                </a:effectLst>
                <a:latin typeface="IrisUPC" pitchFamily="34" charset="-34"/>
                <a:cs typeface="IrisUPC" pitchFamily="34" charset="-34"/>
              </a:rPr>
              <a:t> แล้วแต่กรณี    ให้คณะกรรมการกำหนดราคากลางคำนวณราคากลางใหม่ และให้ถือราคากลางที่คำนวณใหม่นั้น  เป็นราคากลางในการจัดจ้างก่อสร้างครั้งนั้น</a:t>
            </a:r>
            <a:endParaRPr lang="en-US" sz="2000" b="1" dirty="0">
              <a:solidFill>
                <a:srgbClr val="3A003A"/>
              </a:solidFill>
              <a:effectLst>
                <a:innerShdw blurRad="63500" dist="50800" dir="2700000">
                  <a:prstClr val="black">
                    <a:alpha val="50000"/>
                  </a:prstClr>
                </a:innerShdw>
              </a:effectLst>
              <a:latin typeface="IrisUPC" pitchFamily="34" charset="-34"/>
              <a:cs typeface="IrisUPC" pitchFamily="34" charset="-34"/>
            </a:endParaRPr>
          </a:p>
        </p:txBody>
      </p:sp>
      <p:pic>
        <p:nvPicPr>
          <p:cNvPr id="9" name="รูปภาพ 8"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
        <p:nvSpPr>
          <p:cNvPr id="10" name="ลูกศรขวาท้ายขีด 9">
            <a:hlinkClick r:id="rId3" action="ppaction://hlinksldjump"/>
          </p:cNvPr>
          <p:cNvSpPr/>
          <p:nvPr/>
        </p:nvSpPr>
        <p:spPr bwMode="auto">
          <a:xfrm>
            <a:off x="8615451" y="6471858"/>
            <a:ext cx="180000" cy="144000"/>
          </a:xfrm>
          <a:prstGeom prst="stripedRightArrow">
            <a:avLst/>
          </a:prstGeom>
          <a:solidFill>
            <a:srgbClr val="92D050"/>
          </a:solid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69875" indent="-269875" algn="ctr"/>
            <a:endParaRPr lang="th-TH" sz="1600" dirty="0"/>
          </a:p>
        </p:txBody>
      </p:sp>
    </p:spTree>
    <p:extLst>
      <p:ext uri="{BB962C8B-B14F-4D97-AF65-F5344CB8AC3E}">
        <p14:creationId xmlns:p14="http://schemas.microsoft.com/office/powerpoint/2010/main" val="3671638796"/>
      </p:ext>
    </p:extLst>
  </p:cSld>
  <p:clrMapOvr>
    <a:masterClrMapping/>
  </p:clrMapOvr>
  <p:transition spd="slow">
    <p:wedge/>
  </p:transition>
</p:sld>
</file>

<file path=ppt/slides/slide57.xml><?xml version="1.0" encoding="utf-8"?>
<p:sld xmlns:a="http://schemas.openxmlformats.org/drawingml/2006/main" xmlns:r="http://schemas.openxmlformats.org/officeDocument/2006/relationships" xmlns:p="http://schemas.openxmlformats.org/presentationml/2006/main">
  <p:cSld>
    <p:bg>
      <p:bgPr>
        <a:pattFill prst="weave">
          <a:fgClr>
            <a:srgbClr val="E6EDD3"/>
          </a:fgClr>
          <a:bgClr>
            <a:schemeClr val="bg1"/>
          </a:bgClr>
        </a:pattFill>
        <a:effectLst/>
      </p:bgPr>
    </p:bg>
    <p:spTree>
      <p:nvGrpSpPr>
        <p:cNvPr id="1" name=""/>
        <p:cNvGrpSpPr/>
        <p:nvPr/>
      </p:nvGrpSpPr>
      <p:grpSpPr>
        <a:xfrm>
          <a:off x="0" y="0"/>
          <a:ext cx="0" cy="0"/>
          <a:chOff x="0" y="0"/>
          <a:chExt cx="0" cy="0"/>
        </a:xfrm>
      </p:grpSpPr>
      <p:sp>
        <p:nvSpPr>
          <p:cNvPr id="4" name="TextBox 3"/>
          <p:cNvSpPr txBox="1"/>
          <p:nvPr/>
        </p:nvSpPr>
        <p:spPr>
          <a:xfrm>
            <a:off x="282001" y="1700808"/>
            <a:ext cx="8568951" cy="4824536"/>
          </a:xfrm>
          <a:prstGeom prst="rect">
            <a:avLst/>
          </a:prstGeom>
          <a:pattFill prst="lgConfetti">
            <a:fgClr>
              <a:srgbClr val="F9EEED"/>
            </a:fgClr>
            <a:bgClr>
              <a:schemeClr val="bg1"/>
            </a:bgClr>
          </a:pattFill>
          <a:scene3d>
            <a:camera prst="orthographicFront"/>
            <a:lightRig rig="soft" dir="t"/>
          </a:scene3d>
          <a:sp3d contourW="12700">
            <a:bevelT w="38100" h="38100" prst="angle"/>
            <a:contourClr>
              <a:srgbClr val="92D050"/>
            </a:contourClr>
          </a:sp3d>
        </p:spPr>
        <p:txBody>
          <a:bodyPr wrap="square" rtlCol="0" anchor="ctr" anchorCtr="0">
            <a:noAutofit/>
          </a:bodyPr>
          <a:lstStyle/>
          <a:p>
            <a:r>
              <a:rPr lang="th-TH" sz="2000" b="1" dirty="0">
                <a:solidFill>
                  <a:srgbClr val="0000CC"/>
                </a:solidFill>
                <a:effectLst>
                  <a:innerShdw blurRad="63500" dist="50800" dir="2700000">
                    <a:prstClr val="black">
                      <a:alpha val="50000"/>
                    </a:prstClr>
                  </a:innerShdw>
                </a:effectLst>
                <a:latin typeface="IrisUPC" pitchFamily="34" charset="-34"/>
                <a:cs typeface="IrisUPC" pitchFamily="34" charset="-34"/>
              </a:rPr>
              <a:t>	ในกรณีที่</a:t>
            </a:r>
            <a:r>
              <a:rPr lang="th-TH" sz="2000" b="1" dirty="0">
                <a:solidFill>
                  <a:srgbClr val="3A003A"/>
                </a:solidFill>
                <a:effectLst>
                  <a:innerShdw blurRad="63500" dist="50800" dir="2700000">
                    <a:prstClr val="black">
                      <a:alpha val="50000"/>
                    </a:prstClr>
                  </a:innerShdw>
                </a:effectLst>
                <a:latin typeface="IrisUPC" pitchFamily="34" charset="-34"/>
                <a:cs typeface="IrisUPC" pitchFamily="34" charset="-34"/>
              </a:rPr>
              <a:t>หน่วยงานของรัฐได้รับแจ้งการเปลี่ยนแปลงอัตราดอกเบี้ยเงินกู้  อัตราภาษีมูลค่าเพิ่ม  ตารางค่าขนส่งวัสดุก่อสร้าง  ตารางค่าดำเนินการและค่าเสื่อมราคาเครื่องจักร  ตารางอัตราราคางานดิน   ตารางอัตราราคางานปรับปรุงฐานรากและงานระเบิดหิน     บัญชีค่าแรงงาน/ดำเนินการสำหรับการถอดแบบคำนวณราคากลางงานก่อสร้าง  และหรือรายละเอียดประกอบการคำนวณราคากลางงานก่อสร้างอื่นใด   ภายหลังวันประกาศสอบราคา    หรือประกาศประกวดราคา  หรือประกาศร่าง </a:t>
            </a:r>
            <a:r>
              <a:rPr lang="en-US" sz="2000" b="1" dirty="0">
                <a:solidFill>
                  <a:srgbClr val="3A003A"/>
                </a:solidFill>
                <a:effectLst>
                  <a:innerShdw blurRad="63500" dist="50800" dir="2700000">
                    <a:prstClr val="black">
                      <a:alpha val="50000"/>
                    </a:prstClr>
                  </a:innerShdw>
                </a:effectLst>
                <a:latin typeface="IrisUPC" pitchFamily="34" charset="-34"/>
                <a:cs typeface="IrisUPC" pitchFamily="34" charset="-34"/>
              </a:rPr>
              <a:t>TOR  </a:t>
            </a:r>
            <a:r>
              <a:rPr lang="th-TH" sz="2000" b="1" dirty="0">
                <a:solidFill>
                  <a:srgbClr val="3A003A"/>
                </a:solidFill>
                <a:effectLst>
                  <a:innerShdw blurRad="63500" dist="50800" dir="2700000">
                    <a:prstClr val="black">
                      <a:alpha val="50000"/>
                    </a:prstClr>
                  </a:innerShdw>
                </a:effectLst>
                <a:latin typeface="IrisUPC" pitchFamily="34" charset="-34"/>
                <a:cs typeface="IrisUPC" pitchFamily="34" charset="-34"/>
              </a:rPr>
              <a:t>แล้วแต่กรณี  ก็ให้ดำเนินการต่อไป โดยไม่ต้องคำนวณราคากลางใหม่</a:t>
            </a:r>
          </a:p>
          <a:p>
            <a:endParaRPr lang="en-US" sz="2000" b="1" dirty="0">
              <a:solidFill>
                <a:srgbClr val="3A003A"/>
              </a:solidFill>
              <a:effectLst>
                <a:innerShdw blurRad="63500" dist="50800" dir="2700000">
                  <a:prstClr val="black">
                    <a:alpha val="50000"/>
                  </a:prstClr>
                </a:innerShdw>
              </a:effectLst>
              <a:latin typeface="IrisUPC" pitchFamily="34" charset="-34"/>
              <a:cs typeface="IrisUPC" pitchFamily="34" charset="-34"/>
            </a:endParaRPr>
          </a:p>
          <a:p>
            <a:r>
              <a:rPr lang="en-US" sz="2000" b="1" dirty="0">
                <a:solidFill>
                  <a:srgbClr val="0000CC"/>
                </a:solidFill>
                <a:effectLst>
                  <a:innerShdw blurRad="63500" dist="50800" dir="2700000">
                    <a:prstClr val="black">
                      <a:alpha val="50000"/>
                    </a:prstClr>
                  </a:innerShdw>
                </a:effectLst>
                <a:latin typeface="IrisUPC" pitchFamily="34" charset="-34"/>
                <a:cs typeface="IrisUPC" pitchFamily="34" charset="-34"/>
              </a:rPr>
              <a:t> </a:t>
            </a:r>
            <a:r>
              <a:rPr lang="th-TH" sz="2000" b="1" i="1" dirty="0">
                <a:solidFill>
                  <a:srgbClr val="0000CC"/>
                </a:solidFill>
                <a:effectLst>
                  <a:innerShdw blurRad="63500" dist="50800" dir="2700000">
                    <a:prstClr val="black">
                      <a:alpha val="50000"/>
                    </a:prstClr>
                  </a:innerShdw>
                </a:effectLst>
                <a:latin typeface="IrisUPC" pitchFamily="34" charset="-34"/>
                <a:cs typeface="IrisUPC" pitchFamily="34" charset="-34"/>
              </a:rPr>
              <a:t>	</a:t>
            </a:r>
            <a:r>
              <a:rPr lang="th-TH" sz="2200" b="1" i="1" dirty="0">
                <a:solidFill>
                  <a:srgbClr val="800000"/>
                </a:solidFill>
                <a:effectLst>
                  <a:innerShdw blurRad="63500" dist="50800" dir="2700000">
                    <a:prstClr val="black">
                      <a:alpha val="50000"/>
                    </a:prstClr>
                  </a:innerShdw>
                </a:effectLst>
                <a:latin typeface="IrisUPC" pitchFamily="34" charset="-34"/>
                <a:cs typeface="IrisUPC" pitchFamily="34" charset="-34"/>
              </a:rPr>
              <a:t>หมายเหตุ</a:t>
            </a:r>
            <a:r>
              <a:rPr lang="en-US" sz="2200" b="1" i="1" dirty="0">
                <a:solidFill>
                  <a:srgbClr val="480048"/>
                </a:solidFill>
                <a:effectLst>
                  <a:innerShdw blurRad="63500" dist="50800" dir="2700000">
                    <a:prstClr val="black">
                      <a:alpha val="50000"/>
                    </a:prstClr>
                  </a:innerShdw>
                </a:effectLst>
                <a:latin typeface="IrisUPC" pitchFamily="34" charset="-34"/>
                <a:cs typeface="IrisUPC" pitchFamily="34" charset="-34"/>
              </a:rPr>
              <a:t> </a:t>
            </a:r>
            <a:r>
              <a:rPr lang="en-US" sz="2000" b="1" i="1" dirty="0">
                <a:solidFill>
                  <a:srgbClr val="0000CC"/>
                </a:solidFill>
                <a:effectLst>
                  <a:innerShdw blurRad="63500" dist="50800" dir="2700000">
                    <a:prstClr val="black">
                      <a:alpha val="50000"/>
                    </a:prstClr>
                  </a:innerShdw>
                </a:effectLst>
                <a:latin typeface="IrisUPC" pitchFamily="34" charset="-34"/>
                <a:cs typeface="IrisUPC" pitchFamily="34" charset="-34"/>
              </a:rPr>
              <a:t>	</a:t>
            </a:r>
            <a:r>
              <a:rPr lang="th-TH" sz="2000" b="1" i="1" dirty="0">
                <a:solidFill>
                  <a:srgbClr val="0000CC"/>
                </a:solidFill>
                <a:effectLst>
                  <a:innerShdw blurRad="63500" dist="50800" dir="2700000">
                    <a:prstClr val="black">
                      <a:alpha val="50000"/>
                    </a:prstClr>
                  </a:innerShdw>
                </a:effectLst>
                <a:latin typeface="EucrosiaUPC" pitchFamily="18" charset="-34"/>
                <a:cs typeface="EucrosiaUPC" pitchFamily="18" charset="-34"/>
              </a:rPr>
              <a:t>1. </a:t>
            </a:r>
            <a:r>
              <a:rPr lang="th-TH" sz="2000" b="1" i="1" dirty="0">
                <a:solidFill>
                  <a:srgbClr val="0000CC"/>
                </a:solidFill>
                <a:effectLst>
                  <a:innerShdw blurRad="63500" dist="50800" dir="2700000">
                    <a:prstClr val="black">
                      <a:alpha val="50000"/>
                    </a:prstClr>
                  </a:innerShdw>
                </a:effectLst>
                <a:latin typeface="IrisUPC" pitchFamily="34" charset="-34"/>
                <a:cs typeface="IrisUPC" pitchFamily="34" charset="-34"/>
              </a:rPr>
              <a:t> คำว่า </a:t>
            </a:r>
            <a:r>
              <a:rPr lang="th-TH" sz="2000" b="1" i="1" dirty="0">
                <a:solidFill>
                  <a:srgbClr val="800000"/>
                </a:solidFill>
                <a:effectLst>
                  <a:innerShdw blurRad="63500" dist="50800" dir="2700000">
                    <a:prstClr val="black">
                      <a:alpha val="50000"/>
                    </a:prstClr>
                  </a:innerShdw>
                </a:effectLst>
                <a:latin typeface="IrisUPC" pitchFamily="34" charset="-34"/>
                <a:cs typeface="IrisUPC" pitchFamily="34" charset="-34"/>
              </a:rPr>
              <a:t>  ได้รับแจ้ง  </a:t>
            </a:r>
            <a:r>
              <a:rPr lang="th-TH" sz="2000" b="1" i="1" dirty="0">
                <a:solidFill>
                  <a:srgbClr val="0000CC"/>
                </a:solidFill>
                <a:effectLst>
                  <a:innerShdw blurRad="63500" dist="50800" dir="2700000">
                    <a:prstClr val="black">
                      <a:alpha val="50000"/>
                    </a:prstClr>
                  </a:innerShdw>
                </a:effectLst>
                <a:latin typeface="IrisUPC" pitchFamily="34" charset="-34"/>
                <a:cs typeface="IrisUPC" pitchFamily="34" charset="-34"/>
              </a:rPr>
              <a:t> หมายถึง การได้รับแจ้งเป็นหนังสือ โดยให้นับวันที่หน่วยงานของรัฐนั้นลงทะเบียนหนังสือรับ   เป็นวันแรกของการได้รับแจ้ง</a:t>
            </a:r>
            <a:endParaRPr lang="en-US" sz="2000" b="1" dirty="0">
              <a:solidFill>
                <a:srgbClr val="0000CC"/>
              </a:solidFill>
              <a:effectLst>
                <a:innerShdw blurRad="63500" dist="50800" dir="2700000">
                  <a:prstClr val="black">
                    <a:alpha val="50000"/>
                  </a:prstClr>
                </a:innerShdw>
              </a:effectLst>
              <a:latin typeface="IrisUPC" pitchFamily="34" charset="-34"/>
              <a:cs typeface="IrisUPC" pitchFamily="34" charset="-34"/>
            </a:endParaRPr>
          </a:p>
          <a:p>
            <a:r>
              <a:rPr lang="th-TH" sz="2000" b="1" i="1" dirty="0">
                <a:solidFill>
                  <a:srgbClr val="0000CC"/>
                </a:solidFill>
                <a:effectLst>
                  <a:innerShdw blurRad="63500" dist="50800" dir="2700000">
                    <a:prstClr val="black">
                      <a:alpha val="50000"/>
                    </a:prstClr>
                  </a:innerShdw>
                </a:effectLst>
                <a:latin typeface="IrisUPC" pitchFamily="34" charset="-34"/>
                <a:cs typeface="IrisUPC" pitchFamily="34" charset="-34"/>
              </a:rPr>
              <a:t>		</a:t>
            </a:r>
            <a:r>
              <a:rPr lang="th-TH" sz="2000" b="1" i="1" dirty="0">
                <a:solidFill>
                  <a:srgbClr val="3333FF"/>
                </a:solidFill>
                <a:effectLst>
                  <a:innerShdw blurRad="63500" dist="50800" dir="2700000">
                    <a:prstClr val="black">
                      <a:alpha val="50000"/>
                    </a:prstClr>
                  </a:innerShdw>
                </a:effectLst>
                <a:latin typeface="EucrosiaUPC" pitchFamily="18" charset="-34"/>
                <a:cs typeface="EucrosiaUPC" pitchFamily="18" charset="-34"/>
              </a:rPr>
              <a:t>2. </a:t>
            </a:r>
            <a:r>
              <a:rPr lang="th-TH" sz="2000" b="1" i="1" dirty="0">
                <a:solidFill>
                  <a:srgbClr val="3333FF"/>
                </a:solidFill>
                <a:effectLst>
                  <a:innerShdw blurRad="63500" dist="50800" dir="2700000">
                    <a:prstClr val="black">
                      <a:alpha val="50000"/>
                    </a:prstClr>
                  </a:innerShdw>
                </a:effectLst>
                <a:latin typeface="IrisUPC" pitchFamily="34" charset="-34"/>
                <a:cs typeface="IrisUPC" pitchFamily="34" charset="-34"/>
              </a:rPr>
              <a:t> เมื่อมีประกาศและหรือหนังสือแจ้งเวียนเปลี่ยนแปลงอัตราดอกเบี้ยเงินกู้     อัตราภาษี </a:t>
            </a:r>
            <a:br>
              <a:rPr lang="th-TH" sz="2000" b="1" i="1" dirty="0">
                <a:solidFill>
                  <a:srgbClr val="3333FF"/>
                </a:solidFill>
                <a:effectLst>
                  <a:innerShdw blurRad="63500" dist="50800" dir="2700000">
                    <a:prstClr val="black">
                      <a:alpha val="50000"/>
                    </a:prstClr>
                  </a:innerShdw>
                </a:effectLst>
                <a:latin typeface="IrisUPC" pitchFamily="34" charset="-34"/>
                <a:cs typeface="IrisUPC" pitchFamily="34" charset="-34"/>
              </a:rPr>
            </a:br>
            <a:r>
              <a:rPr lang="th-TH" sz="2000" b="1" i="1" dirty="0">
                <a:solidFill>
                  <a:srgbClr val="3333FF"/>
                </a:solidFill>
                <a:effectLst>
                  <a:innerShdw blurRad="63500" dist="50800" dir="2700000">
                    <a:prstClr val="black">
                      <a:alpha val="50000"/>
                    </a:prstClr>
                  </a:innerShdw>
                </a:effectLst>
                <a:latin typeface="IrisUPC" pitchFamily="34" charset="-34"/>
                <a:cs typeface="IrisUPC" pitchFamily="34" charset="-34"/>
              </a:rPr>
              <a:t>มูลค่าเพิ่ม   ตารางค่าขนส่งวัสดุก่อสร้าง   ตารางค่าดำเนินการและค่าเสื่อมราคาเครื่องจักร</a:t>
            </a:r>
            <a:r>
              <a:rPr lang="en-US" sz="2000" b="1" i="1" dirty="0">
                <a:solidFill>
                  <a:srgbClr val="3333FF"/>
                </a:solidFill>
                <a:effectLst>
                  <a:innerShdw blurRad="63500" dist="50800" dir="2700000">
                    <a:prstClr val="black">
                      <a:alpha val="50000"/>
                    </a:prstClr>
                  </a:innerShdw>
                </a:effectLst>
                <a:latin typeface="IrisUPC" pitchFamily="34" charset="-34"/>
                <a:cs typeface="IrisUPC" pitchFamily="34" charset="-34"/>
              </a:rPr>
              <a:t>  </a:t>
            </a:r>
            <a:r>
              <a:rPr lang="th-TH" sz="2000" b="1" i="1" dirty="0">
                <a:solidFill>
                  <a:srgbClr val="3333FF"/>
                </a:solidFill>
                <a:effectLst>
                  <a:innerShdw blurRad="63500" dist="50800" dir="2700000">
                    <a:prstClr val="black">
                      <a:alpha val="50000"/>
                    </a:prstClr>
                  </a:innerShdw>
                </a:effectLst>
                <a:latin typeface="IrisUPC" pitchFamily="34" charset="-34"/>
                <a:cs typeface="IrisUPC" pitchFamily="34" charset="-34"/>
              </a:rPr>
              <a:t>ตารางอัตราราคางานดิน </a:t>
            </a:r>
            <a:br>
              <a:rPr lang="th-TH" sz="2000" b="1" i="1" dirty="0">
                <a:solidFill>
                  <a:srgbClr val="3333FF"/>
                </a:solidFill>
                <a:effectLst>
                  <a:innerShdw blurRad="63500" dist="50800" dir="2700000">
                    <a:prstClr val="black">
                      <a:alpha val="50000"/>
                    </a:prstClr>
                  </a:innerShdw>
                </a:effectLst>
                <a:latin typeface="IrisUPC" pitchFamily="34" charset="-34"/>
                <a:cs typeface="IrisUPC" pitchFamily="34" charset="-34"/>
              </a:rPr>
            </a:br>
            <a:r>
              <a:rPr lang="th-TH" sz="2000" b="1" i="1" dirty="0">
                <a:solidFill>
                  <a:srgbClr val="3333FF"/>
                </a:solidFill>
                <a:effectLst>
                  <a:innerShdw blurRad="63500" dist="50800" dir="2700000">
                    <a:prstClr val="black">
                      <a:alpha val="50000"/>
                    </a:prstClr>
                  </a:innerShdw>
                </a:effectLst>
                <a:latin typeface="IrisUPC" pitchFamily="34" charset="-34"/>
                <a:cs typeface="IrisUPC" pitchFamily="34" charset="-34"/>
              </a:rPr>
              <a:t>ตารางอัตราราคางานปรับปรุงฐานรากและงานระเบิดหิน      บัญชีค่าแรงงาน</a:t>
            </a:r>
            <a:r>
              <a:rPr lang="en-US" sz="2000" b="1" i="1" dirty="0">
                <a:solidFill>
                  <a:srgbClr val="3333FF"/>
                </a:solidFill>
                <a:effectLst>
                  <a:innerShdw blurRad="63500" dist="50800" dir="2700000">
                    <a:prstClr val="black">
                      <a:alpha val="50000"/>
                    </a:prstClr>
                  </a:innerShdw>
                </a:effectLst>
                <a:latin typeface="IrisUPC" pitchFamily="34" charset="-34"/>
                <a:cs typeface="IrisUPC" pitchFamily="34" charset="-34"/>
              </a:rPr>
              <a:t>/</a:t>
            </a:r>
            <a:r>
              <a:rPr lang="th-TH" sz="2000" b="1" i="1" dirty="0">
                <a:solidFill>
                  <a:srgbClr val="3333FF"/>
                </a:solidFill>
                <a:effectLst>
                  <a:innerShdw blurRad="63500" dist="50800" dir="2700000">
                    <a:prstClr val="black">
                      <a:alpha val="50000"/>
                    </a:prstClr>
                  </a:innerShdw>
                </a:effectLst>
                <a:latin typeface="IrisUPC" pitchFamily="34" charset="-34"/>
                <a:cs typeface="IrisUPC" pitchFamily="34" charset="-34"/>
              </a:rPr>
              <a:t>ดำเนินการสำหรับการถอดแบบคำนวณ</a:t>
            </a:r>
            <a:br>
              <a:rPr lang="th-TH" sz="2000" b="1" i="1" dirty="0">
                <a:solidFill>
                  <a:srgbClr val="3333FF"/>
                </a:solidFill>
                <a:effectLst>
                  <a:innerShdw blurRad="63500" dist="50800" dir="2700000">
                    <a:prstClr val="black">
                      <a:alpha val="50000"/>
                    </a:prstClr>
                  </a:innerShdw>
                </a:effectLst>
                <a:latin typeface="IrisUPC" pitchFamily="34" charset="-34"/>
                <a:cs typeface="IrisUPC" pitchFamily="34" charset="-34"/>
              </a:rPr>
            </a:br>
            <a:r>
              <a:rPr lang="th-TH" sz="2000" b="1" i="1" dirty="0">
                <a:solidFill>
                  <a:srgbClr val="3333FF"/>
                </a:solidFill>
                <a:effectLst>
                  <a:innerShdw blurRad="63500" dist="50800" dir="2700000">
                    <a:prstClr val="black">
                      <a:alpha val="50000"/>
                    </a:prstClr>
                  </a:innerShdw>
                </a:effectLst>
                <a:latin typeface="IrisUPC" pitchFamily="34" charset="-34"/>
                <a:cs typeface="IrisUPC" pitchFamily="34" charset="-34"/>
              </a:rPr>
              <a:t>ราคากลางงานก่อสร้าง  และหรือรายละเอียดประกอบการคำนวณราคากลางงานก่อสร้างอื่นใด    แต่หน่วยงานของรัฐนั้นยังไม่ได้รับแจ้งเป็นหนังสือ   หน่วยงานของรัฐนั้นสามารถดำเนินการไปก่อนได้รับแจ้งเป็นหนังสือได้</a:t>
            </a:r>
            <a:endParaRPr lang="en-US" sz="2000" b="1" dirty="0">
              <a:solidFill>
                <a:srgbClr val="3333FF"/>
              </a:solidFill>
              <a:effectLst>
                <a:innerShdw blurRad="63500" dist="50800" dir="2700000">
                  <a:prstClr val="black">
                    <a:alpha val="50000"/>
                  </a:prstClr>
                </a:innerShdw>
              </a:effectLst>
              <a:latin typeface="IrisUPC" pitchFamily="34" charset="-34"/>
              <a:cs typeface="IrisUPC" pitchFamily="34" charset="-34"/>
            </a:endParaRPr>
          </a:p>
        </p:txBody>
      </p:sp>
      <p:sp>
        <p:nvSpPr>
          <p:cNvPr id="5" name="สี่เหลี่ยมผืนผ้า 4"/>
          <p:cNvSpPr/>
          <p:nvPr/>
        </p:nvSpPr>
        <p:spPr>
          <a:xfrm>
            <a:off x="284866" y="314550"/>
            <a:ext cx="8568952" cy="828432"/>
          </a:xfrm>
          <a:prstGeom prst="rect">
            <a:avLst/>
          </a:prstGeom>
        </p:spPr>
        <p:txBody>
          <a:bodyPr wrap="square">
            <a:spAutoFit/>
          </a:bodyPr>
          <a:lstStyle/>
          <a:p>
            <a:pPr marL="180975" algn="ctr">
              <a:lnSpc>
                <a:spcPts val="2800"/>
              </a:lnSpc>
              <a:buClr>
                <a:srgbClr val="4C004C"/>
              </a:buClr>
            </a:pPr>
            <a:r>
              <a:rPr lang="th-TH" sz="2400" b="1" dirty="0">
                <a:solidFill>
                  <a:srgbClr val="0000CC"/>
                </a:solidFill>
                <a:effectLst>
                  <a:innerShdw blurRad="63500" dist="50800" dir="18900000">
                    <a:prstClr val="black">
                      <a:alpha val="50000"/>
                    </a:prstClr>
                  </a:innerShdw>
                </a:effectLst>
                <a:latin typeface="IrisUPC" pitchFamily="34" charset="-34"/>
                <a:cs typeface="IrisUPC" pitchFamily="34" charset="-34"/>
              </a:rPr>
              <a:t>แนวทางปฏิบัติกรณีมีการประกาศเปลี่ยนแปลงอัตราดอกเบี้ยเงินกู้  ภาษีมูลค่าเพิ่ม</a:t>
            </a:r>
          </a:p>
          <a:p>
            <a:pPr marL="180975" algn="ctr">
              <a:lnSpc>
                <a:spcPts val="2800"/>
              </a:lnSpc>
              <a:buClr>
                <a:srgbClr val="4C004C"/>
              </a:buClr>
            </a:pPr>
            <a:r>
              <a:rPr lang="th-TH" sz="2400" b="1" dirty="0">
                <a:solidFill>
                  <a:srgbClr val="0000CC"/>
                </a:solidFill>
                <a:effectLst>
                  <a:innerShdw blurRad="63500" dist="50800" dir="18900000">
                    <a:prstClr val="black">
                      <a:alpha val="50000"/>
                    </a:prstClr>
                  </a:innerShdw>
                </a:effectLst>
                <a:latin typeface="IrisUPC" pitchFamily="34" charset="-34"/>
                <a:cs typeface="IrisUPC" pitchFamily="34" charset="-34"/>
              </a:rPr>
              <a:t>ตาราง </a:t>
            </a:r>
            <a:r>
              <a:rPr lang="en-US" sz="2400" b="1" dirty="0">
                <a:solidFill>
                  <a:srgbClr val="0000CC"/>
                </a:solidFill>
                <a:effectLst>
                  <a:innerShdw blurRad="63500" dist="50800" dir="18900000">
                    <a:prstClr val="black">
                      <a:alpha val="50000"/>
                    </a:prstClr>
                  </a:innerShdw>
                </a:effectLst>
                <a:latin typeface="Angsana New" pitchFamily="18" charset="-34"/>
                <a:cs typeface="Angsana New" pitchFamily="18" charset="-34"/>
              </a:rPr>
              <a:t>Factor F</a:t>
            </a:r>
            <a:r>
              <a:rPr lang="en-US" sz="2400" b="1" dirty="0">
                <a:solidFill>
                  <a:srgbClr val="0000CC"/>
                </a:solidFill>
                <a:effectLst>
                  <a:innerShdw blurRad="63500" dist="50800" dir="18900000">
                    <a:prstClr val="black">
                      <a:alpha val="50000"/>
                    </a:prstClr>
                  </a:innerShdw>
                </a:effectLst>
                <a:latin typeface="IrisUPC" pitchFamily="34" charset="-34"/>
                <a:cs typeface="IrisUPC" pitchFamily="34" charset="-34"/>
              </a:rPr>
              <a:t>  </a:t>
            </a:r>
            <a:r>
              <a:rPr lang="th-TH" sz="2400" b="1" dirty="0">
                <a:solidFill>
                  <a:srgbClr val="0000CC"/>
                </a:solidFill>
                <a:effectLst>
                  <a:innerShdw blurRad="63500" dist="50800" dir="18900000">
                    <a:prstClr val="black">
                      <a:alpha val="50000"/>
                    </a:prstClr>
                  </a:innerShdw>
                </a:effectLst>
                <a:latin typeface="IrisUPC" pitchFamily="34" charset="-34"/>
                <a:cs typeface="IrisUPC" pitchFamily="34" charset="-34"/>
              </a:rPr>
              <a:t>และรายละเอียดประกอบการคำนวณราคากลางงานก่อสร้าง (ต่อ)</a:t>
            </a:r>
          </a:p>
        </p:txBody>
      </p:sp>
      <p:sp>
        <p:nvSpPr>
          <p:cNvPr id="6" name="TextBox 5"/>
          <p:cNvSpPr txBox="1"/>
          <p:nvPr/>
        </p:nvSpPr>
        <p:spPr>
          <a:xfrm>
            <a:off x="3059832" y="1052736"/>
            <a:ext cx="3026791" cy="461665"/>
          </a:xfrm>
          <a:prstGeom prst="rect">
            <a:avLst/>
          </a:prstGeom>
          <a:noFill/>
        </p:spPr>
        <p:txBody>
          <a:bodyPr wrap="none" rtlCol="0">
            <a:spAutoFit/>
          </a:bodyPr>
          <a:lstStyle/>
          <a:p>
            <a:r>
              <a:rPr lang="th-TH" sz="2400" b="1" dirty="0">
                <a:solidFill>
                  <a:schemeClr val="accent6">
                    <a:lumMod val="50000"/>
                  </a:schemeClr>
                </a:solidFill>
                <a:latin typeface="EucrosiaUPC" pitchFamily="18" charset="-34"/>
                <a:cs typeface="EucrosiaUPC" pitchFamily="18" charset="-34"/>
              </a:rPr>
              <a:t>(</a:t>
            </a:r>
            <a:r>
              <a:rPr lang="th-TH" sz="2400" b="1" dirty="0">
                <a:solidFill>
                  <a:schemeClr val="accent6">
                    <a:lumMod val="50000"/>
                  </a:schemeClr>
                </a:solidFill>
                <a:latin typeface="IrisUPC" pitchFamily="34" charset="-34"/>
                <a:cs typeface="IrisUPC" pitchFamily="34" charset="-34"/>
              </a:rPr>
              <a:t>แนวทางและวิธีปฏิบัติฯ ข้อ</a:t>
            </a:r>
            <a:r>
              <a:rPr lang="th-TH" sz="2400" b="1" dirty="0">
                <a:solidFill>
                  <a:schemeClr val="accent6">
                    <a:lumMod val="50000"/>
                  </a:schemeClr>
                </a:solidFill>
                <a:latin typeface="EucrosiaUPC" pitchFamily="18" charset="-34"/>
                <a:cs typeface="EucrosiaUPC" pitchFamily="18" charset="-34"/>
              </a:rPr>
              <a:t> 19)</a:t>
            </a:r>
          </a:p>
        </p:txBody>
      </p:sp>
      <p:pic>
        <p:nvPicPr>
          <p:cNvPr id="8" name="รูปภาพ 7"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
        <p:nvSpPr>
          <p:cNvPr id="7" name="ปุ่มปฏิบัติการ: กำหนดเอง 6">
            <a:hlinkClick r:id="rId3" action="ppaction://hlinksldjump" highlightClick="1"/>
          </p:cNvPr>
          <p:cNvSpPr/>
          <p:nvPr/>
        </p:nvSpPr>
        <p:spPr>
          <a:xfrm>
            <a:off x="9027761" y="6741270"/>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9" name="ลูกศรขวาท้ายขีด 8">
            <a:hlinkClick r:id="rId4" action="ppaction://hlinksldjump"/>
          </p:cNvPr>
          <p:cNvSpPr/>
          <p:nvPr/>
        </p:nvSpPr>
        <p:spPr bwMode="auto">
          <a:xfrm flipH="1">
            <a:off x="8610492" y="6294330"/>
            <a:ext cx="180000" cy="144000"/>
          </a:xfrm>
          <a:prstGeom prst="stripedRightArrow">
            <a:avLst/>
          </a:prstGeom>
          <a:solidFill>
            <a:srgbClr val="92D050"/>
          </a:solid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69875" indent="-269875" algn="ctr"/>
            <a:endParaRPr lang="th-TH" sz="1600" dirty="0"/>
          </a:p>
        </p:txBody>
      </p:sp>
    </p:spTree>
    <p:extLst>
      <p:ext uri="{BB962C8B-B14F-4D97-AF65-F5344CB8AC3E}">
        <p14:creationId xmlns:p14="http://schemas.microsoft.com/office/powerpoint/2010/main" val="2710735499"/>
      </p:ext>
    </p:extLst>
  </p:cSld>
  <p:clrMapOvr>
    <a:masterClrMapping/>
  </p:clrMapOvr>
  <p:transition spd="slow">
    <p:wedge/>
  </p:transition>
</p:sld>
</file>

<file path=ppt/slides/slide58.xml><?xml version="1.0" encoding="utf-8"?>
<p:sld xmlns:a="http://schemas.openxmlformats.org/drawingml/2006/main" xmlns:r="http://schemas.openxmlformats.org/officeDocument/2006/relationships" xmlns:p="http://schemas.openxmlformats.org/presentationml/2006/main">
  <p:cSld>
    <p:bg>
      <p:bgPr>
        <a:pattFill prst="weave">
          <a:fgClr>
            <a:srgbClr val="E6EDD3"/>
          </a:fgClr>
          <a:bgClr>
            <a:schemeClr val="bg1"/>
          </a:bgClr>
        </a:pattFill>
        <a:effectLst/>
      </p:bgPr>
    </p:bg>
    <p:spTree>
      <p:nvGrpSpPr>
        <p:cNvPr id="1" name=""/>
        <p:cNvGrpSpPr/>
        <p:nvPr/>
      </p:nvGrpSpPr>
      <p:grpSpPr>
        <a:xfrm>
          <a:off x="0" y="0"/>
          <a:ext cx="0" cy="0"/>
          <a:chOff x="0" y="0"/>
          <a:chExt cx="0" cy="0"/>
        </a:xfrm>
      </p:grpSpPr>
      <p:sp>
        <p:nvSpPr>
          <p:cNvPr id="4" name="TextBox 3"/>
          <p:cNvSpPr txBox="1"/>
          <p:nvPr/>
        </p:nvSpPr>
        <p:spPr>
          <a:xfrm>
            <a:off x="1043608" y="332656"/>
            <a:ext cx="7050328" cy="584775"/>
          </a:xfrm>
          <a:prstGeom prst="rect">
            <a:avLst/>
          </a:prstGeom>
          <a:noFill/>
        </p:spPr>
        <p:txBody>
          <a:bodyPr wrap="none" rtlCol="0">
            <a:spAutoFit/>
          </a:bodyPr>
          <a:lstStyle/>
          <a:p>
            <a:r>
              <a:rPr lang="th-TH" sz="3200" b="1" dirty="0">
                <a:solidFill>
                  <a:srgbClr val="0000CC"/>
                </a:solidFill>
                <a:effectLst>
                  <a:innerShdw blurRad="63500" dist="50800">
                    <a:prstClr val="black">
                      <a:alpha val="50000"/>
                    </a:prstClr>
                  </a:innerShdw>
                </a:effectLst>
                <a:latin typeface="IrisUPC" pitchFamily="34" charset="-34"/>
                <a:cs typeface="IrisUPC" pitchFamily="34" charset="-34"/>
              </a:rPr>
              <a:t>ข้อกำหนดในการประกาศและเปิดเผยราคากลางงานก่อสร้าง</a:t>
            </a:r>
            <a:endParaRPr lang="th-TH" sz="3200" dirty="0">
              <a:solidFill>
                <a:srgbClr val="0000CC"/>
              </a:solidFill>
              <a:effectLst>
                <a:innerShdw blurRad="63500" dist="50800">
                  <a:prstClr val="black">
                    <a:alpha val="50000"/>
                  </a:prstClr>
                </a:innerShdw>
              </a:effectLst>
              <a:latin typeface="IrisUPC" pitchFamily="34" charset="-34"/>
              <a:cs typeface="IrisUPC" pitchFamily="34" charset="-34"/>
            </a:endParaRPr>
          </a:p>
        </p:txBody>
      </p:sp>
      <p:sp>
        <p:nvSpPr>
          <p:cNvPr id="5" name="TextBox 4"/>
          <p:cNvSpPr txBox="1"/>
          <p:nvPr/>
        </p:nvSpPr>
        <p:spPr>
          <a:xfrm>
            <a:off x="3059832" y="836712"/>
            <a:ext cx="3026791" cy="461665"/>
          </a:xfrm>
          <a:prstGeom prst="rect">
            <a:avLst/>
          </a:prstGeom>
          <a:noFill/>
        </p:spPr>
        <p:txBody>
          <a:bodyPr wrap="none" rtlCol="0">
            <a:spAutoFit/>
          </a:bodyPr>
          <a:lstStyle/>
          <a:p>
            <a:r>
              <a:rPr lang="th-TH" sz="2400" b="1" dirty="0">
                <a:solidFill>
                  <a:schemeClr val="accent6">
                    <a:lumMod val="50000"/>
                  </a:schemeClr>
                </a:solidFill>
                <a:latin typeface="EucrosiaUPC" pitchFamily="18" charset="-34"/>
                <a:cs typeface="EucrosiaUPC" pitchFamily="18" charset="-34"/>
              </a:rPr>
              <a:t>(</a:t>
            </a:r>
            <a:r>
              <a:rPr lang="th-TH" sz="2400" b="1" dirty="0">
                <a:solidFill>
                  <a:schemeClr val="accent6">
                    <a:lumMod val="50000"/>
                  </a:schemeClr>
                </a:solidFill>
                <a:latin typeface="IrisUPC" pitchFamily="34" charset="-34"/>
                <a:cs typeface="IrisUPC" pitchFamily="34" charset="-34"/>
              </a:rPr>
              <a:t>แนวทางและวิธีปฏิบัติฯ ข้อ</a:t>
            </a:r>
            <a:r>
              <a:rPr lang="th-TH" sz="2400" b="1" dirty="0">
                <a:solidFill>
                  <a:schemeClr val="accent6">
                    <a:lumMod val="50000"/>
                  </a:schemeClr>
                </a:solidFill>
                <a:latin typeface="EucrosiaUPC" pitchFamily="18" charset="-34"/>
                <a:cs typeface="EucrosiaUPC" pitchFamily="18" charset="-34"/>
              </a:rPr>
              <a:t> 20)</a:t>
            </a:r>
          </a:p>
        </p:txBody>
      </p:sp>
      <p:sp>
        <p:nvSpPr>
          <p:cNvPr id="6" name="TextBox 5"/>
          <p:cNvSpPr txBox="1"/>
          <p:nvPr/>
        </p:nvSpPr>
        <p:spPr>
          <a:xfrm>
            <a:off x="188247" y="2015176"/>
            <a:ext cx="8776241" cy="4744194"/>
          </a:xfrm>
          <a:prstGeom prst="rect">
            <a:avLst/>
          </a:prstGeom>
          <a:pattFill prst="lgConfetti">
            <a:fgClr>
              <a:srgbClr val="E8E3ED"/>
            </a:fgClr>
            <a:bgClr>
              <a:schemeClr val="bg1"/>
            </a:bgClr>
          </a:pattFill>
          <a:scene3d>
            <a:camera prst="orthographicFront"/>
            <a:lightRig rig="soft" dir="t"/>
          </a:scene3d>
          <a:sp3d contourW="6350">
            <a:bevelT w="38100" h="38100" prst="convex"/>
            <a:contourClr>
              <a:srgbClr val="C00000"/>
            </a:contourClr>
          </a:sp3d>
        </p:spPr>
        <p:txBody>
          <a:bodyPr wrap="square" rtlCol="0" anchor="ctr" anchorCtr="0">
            <a:noAutofit/>
          </a:bodyPr>
          <a:lstStyle/>
          <a:p>
            <a:pPr>
              <a:lnSpc>
                <a:spcPts val="2300"/>
              </a:lnSpc>
            </a:pPr>
            <a:r>
              <a:rPr lang="th-TH" sz="2200" b="1" dirty="0">
                <a:solidFill>
                  <a:srgbClr val="0000CC"/>
                </a:solidFill>
                <a:effectLst>
                  <a:innerShdw blurRad="63500" dist="50800">
                    <a:prstClr val="black">
                      <a:alpha val="50000"/>
                    </a:prstClr>
                  </a:innerShdw>
                </a:effectLst>
                <a:latin typeface="IrisUPC" panose="020B0604020202020204" pitchFamily="34" charset="-34"/>
                <a:cs typeface="IrisUPC" panose="020B0604020202020204" pitchFamily="34" charset="-34"/>
              </a:rPr>
              <a:t>ในการจ้างก่อสร้างทุกครั้ง ให้หน่วยงานที่จะมีการจ้างก่อสร้างประกาศเปิดเผยข้อมูลราคากลาง    ทางเว็บไซต์ของหน่วยงาน และเว็บไซต์ของกรมบัญชีกลาง (</a:t>
            </a:r>
            <a:r>
              <a:rPr lang="en-US" sz="2200" b="1" dirty="0">
                <a:solidFill>
                  <a:srgbClr val="0000CC"/>
                </a:solidFill>
                <a:effectLst>
                  <a:innerShdw blurRad="63500" dist="50800">
                    <a:prstClr val="black">
                      <a:alpha val="50000"/>
                    </a:prstClr>
                  </a:innerShdw>
                </a:effectLst>
                <a:latin typeface="IrisUPC" panose="020B0604020202020204" pitchFamily="34" charset="-34"/>
                <a:cs typeface="IrisUPC" panose="020B0604020202020204" pitchFamily="34" charset="-34"/>
              </a:rPr>
              <a:t>www.gprocurement.go.th) </a:t>
            </a:r>
            <a:r>
              <a:rPr lang="th-TH" sz="2200" b="1" dirty="0">
                <a:solidFill>
                  <a:srgbClr val="0000CC"/>
                </a:solidFill>
                <a:effectLst>
                  <a:innerShdw blurRad="63500" dist="50800">
                    <a:prstClr val="black">
                      <a:alpha val="50000"/>
                    </a:prstClr>
                  </a:innerShdw>
                </a:effectLst>
                <a:latin typeface="IrisUPC" panose="020B0604020202020204" pitchFamily="34" charset="-34"/>
                <a:cs typeface="IrisUPC" panose="020B0604020202020204" pitchFamily="34" charset="-34"/>
              </a:rPr>
              <a:t>โดยแนบรายละเอียดการคำนวณ</a:t>
            </a:r>
            <a:br>
              <a:rPr lang="th-TH" sz="2200" b="1" dirty="0">
                <a:solidFill>
                  <a:srgbClr val="0000CC"/>
                </a:solidFill>
                <a:effectLst>
                  <a:innerShdw blurRad="63500" dist="50800">
                    <a:prstClr val="black">
                      <a:alpha val="50000"/>
                    </a:prstClr>
                  </a:innerShdw>
                </a:effectLst>
                <a:latin typeface="IrisUPC" panose="020B0604020202020204" pitchFamily="34" charset="-34"/>
                <a:cs typeface="IrisUPC" panose="020B0604020202020204" pitchFamily="34" charset="-34"/>
              </a:rPr>
            </a:br>
            <a:r>
              <a:rPr lang="th-TH" sz="2200" b="1" dirty="0">
                <a:solidFill>
                  <a:srgbClr val="0000CC"/>
                </a:solidFill>
                <a:effectLst>
                  <a:innerShdw blurRad="63500" dist="50800">
                    <a:prstClr val="black">
                      <a:alpha val="50000"/>
                    </a:prstClr>
                  </a:innerShdw>
                </a:effectLst>
                <a:latin typeface="IrisUPC" panose="020B0604020202020204" pitchFamily="34" charset="-34"/>
                <a:cs typeface="IrisUPC" panose="020B0604020202020204" pitchFamily="34" charset="-34"/>
              </a:rPr>
              <a:t>ราคากลางตาม </a:t>
            </a:r>
            <a:r>
              <a:rPr lang="en-US" sz="2200" b="1" dirty="0">
                <a:solidFill>
                  <a:srgbClr val="0000CC"/>
                </a:solidFill>
                <a:effectLst>
                  <a:innerShdw blurRad="63500" dist="50800">
                    <a:prstClr val="black">
                      <a:alpha val="50000"/>
                    </a:prstClr>
                  </a:innerShdw>
                </a:effectLst>
                <a:latin typeface="IrisUPC" panose="020B0604020202020204" pitchFamily="34" charset="-34"/>
                <a:cs typeface="IrisUPC" panose="020B0604020202020204" pitchFamily="34" charset="-34"/>
              </a:rPr>
              <a:t>BOQ. (Bill of Quantities)      </a:t>
            </a:r>
            <a:r>
              <a:rPr lang="th-TH" sz="2200" b="1" dirty="0">
                <a:solidFill>
                  <a:srgbClr val="0000CC"/>
                </a:solidFill>
                <a:effectLst>
                  <a:innerShdw blurRad="63500" dist="50800">
                    <a:prstClr val="black">
                      <a:alpha val="50000"/>
                    </a:prstClr>
                  </a:innerShdw>
                </a:effectLst>
                <a:latin typeface="IrisUPC" panose="020B0604020202020204" pitchFamily="34" charset="-34"/>
                <a:cs typeface="IrisUPC" panose="020B0604020202020204" pitchFamily="34" charset="-34"/>
              </a:rPr>
              <a:t>ซึ่งผู้มีหน้าที่คำนวณราคากลางได้จัดทำขึ้นตามหลักเกณฑ์การคำนวณราคากลางงานก่อสร้าง และหัวหน้าหน่วยงานของรัฐได้ให้ความเห็นชอบแล้ว  เป็นเอกสารหรือเอกสารทางอิเล็กทรอนิกส์ (</a:t>
            </a:r>
            <a:r>
              <a:rPr lang="en-US" sz="2200" b="1" dirty="0">
                <a:solidFill>
                  <a:srgbClr val="0000CC"/>
                </a:solidFill>
                <a:effectLst>
                  <a:innerShdw blurRad="63500" dist="50800">
                    <a:prstClr val="black">
                      <a:alpha val="50000"/>
                    </a:prstClr>
                  </a:innerShdw>
                </a:effectLst>
                <a:latin typeface="IrisUPC" panose="020B0604020202020204" pitchFamily="34" charset="-34"/>
                <a:cs typeface="IrisUPC" panose="020B0604020202020204" pitchFamily="34" charset="-34"/>
              </a:rPr>
              <a:t>CD-ROM)  </a:t>
            </a:r>
            <a:r>
              <a:rPr lang="th-TH" sz="2200" b="1" dirty="0">
                <a:solidFill>
                  <a:srgbClr val="0000CC"/>
                </a:solidFill>
                <a:effectLst>
                  <a:innerShdw blurRad="63500" dist="50800">
                    <a:prstClr val="black">
                      <a:alpha val="50000"/>
                    </a:prstClr>
                  </a:innerShdw>
                </a:effectLst>
                <a:latin typeface="IrisUPC" panose="020B0604020202020204" pitchFamily="34" charset="-34"/>
                <a:cs typeface="IrisUPC" panose="020B0604020202020204" pitchFamily="34" charset="-34"/>
              </a:rPr>
              <a:t>เพื่อให้ผู้สนใจสามารถตรวจดูและหรือดาวน์โหลดไปตรวจดูได้  พร้อมกับการ</a:t>
            </a:r>
            <a:br>
              <a:rPr lang="th-TH" sz="2200" b="1" dirty="0">
                <a:solidFill>
                  <a:srgbClr val="0000CC"/>
                </a:solidFill>
                <a:effectLst>
                  <a:innerShdw blurRad="63500" dist="50800">
                    <a:prstClr val="black">
                      <a:alpha val="50000"/>
                    </a:prstClr>
                  </a:innerShdw>
                </a:effectLst>
                <a:latin typeface="IrisUPC" panose="020B0604020202020204" pitchFamily="34" charset="-34"/>
                <a:cs typeface="IrisUPC" panose="020B0604020202020204" pitchFamily="34" charset="-34"/>
              </a:rPr>
            </a:br>
            <a:r>
              <a:rPr lang="th-TH" sz="2200" b="1" dirty="0">
                <a:solidFill>
                  <a:srgbClr val="0000CC"/>
                </a:solidFill>
                <a:effectLst>
                  <a:innerShdw blurRad="63500" dist="50800">
                    <a:prstClr val="black">
                      <a:alpha val="50000"/>
                    </a:prstClr>
                  </a:innerShdw>
                </a:effectLst>
                <a:latin typeface="IrisUPC" panose="020B0604020202020204" pitchFamily="34" charset="-34"/>
                <a:cs typeface="IrisUPC" panose="020B0604020202020204" pitchFamily="34" charset="-34"/>
              </a:rPr>
              <a:t>ประกาศสอบราคา   ประกาศประกวดราคา  หรือตามที่กำหนดสำหรับการจัดจ้างก่อสร้างด้วยวิธีการทางอิเล็ก-ทรอนิกส์หรือการจัดจ้างก่อสร้างด้วยวิธีการอื่น</a:t>
            </a:r>
          </a:p>
          <a:p>
            <a:pPr>
              <a:lnSpc>
                <a:spcPts val="2300"/>
              </a:lnSpc>
            </a:pPr>
            <a:endParaRPr lang="th-TH" sz="1000" b="1" dirty="0">
              <a:solidFill>
                <a:srgbClr val="0000CC"/>
              </a:solidFill>
              <a:effectLst>
                <a:innerShdw blurRad="63500" dist="50800">
                  <a:prstClr val="black">
                    <a:alpha val="50000"/>
                  </a:prstClr>
                </a:innerShdw>
              </a:effectLst>
              <a:latin typeface="IrisUPC" panose="020B0604020202020204" pitchFamily="34" charset="-34"/>
              <a:cs typeface="IrisUPC" panose="020B0604020202020204" pitchFamily="34" charset="-34"/>
            </a:endParaRPr>
          </a:p>
          <a:p>
            <a:pPr>
              <a:lnSpc>
                <a:spcPts val="2300"/>
              </a:lnSpc>
            </a:pPr>
            <a:r>
              <a:rPr lang="th-TH" sz="2200" b="1" dirty="0">
                <a:solidFill>
                  <a:srgbClr val="0000CC"/>
                </a:solidFill>
                <a:effectLst>
                  <a:innerShdw blurRad="63500" dist="50800">
                    <a:prstClr val="black">
                      <a:alpha val="50000"/>
                    </a:prstClr>
                  </a:innerShdw>
                </a:effectLst>
                <a:latin typeface="IrisUPC" panose="020B0604020202020204" pitchFamily="34" charset="-34"/>
                <a:cs typeface="IrisUPC" panose="020B0604020202020204" pitchFamily="34" charset="-34"/>
              </a:rPr>
              <a:t>	ทั้งนี้ รายละเอียดการคำนวณราคากลางตาม </a:t>
            </a:r>
            <a:r>
              <a:rPr lang="en-US" sz="2200" b="1" dirty="0">
                <a:solidFill>
                  <a:srgbClr val="0000CC"/>
                </a:solidFill>
                <a:effectLst>
                  <a:innerShdw blurRad="63500" dist="50800">
                    <a:prstClr val="black">
                      <a:alpha val="50000"/>
                    </a:prstClr>
                  </a:innerShdw>
                </a:effectLst>
                <a:latin typeface="IrisUPC" panose="020B0604020202020204" pitchFamily="34" charset="-34"/>
                <a:cs typeface="IrisUPC" panose="020B0604020202020204" pitchFamily="34" charset="-34"/>
              </a:rPr>
              <a:t>BOQ. (Bill of Quantities)     </a:t>
            </a:r>
            <a:r>
              <a:rPr lang="th-TH" sz="2200" b="1" dirty="0">
                <a:solidFill>
                  <a:srgbClr val="0000CC"/>
                </a:solidFill>
                <a:effectLst>
                  <a:innerShdw blurRad="63500" dist="50800">
                    <a:prstClr val="black">
                      <a:alpha val="50000"/>
                    </a:prstClr>
                  </a:innerShdw>
                </a:effectLst>
                <a:latin typeface="IrisUPC" panose="020B0604020202020204" pitchFamily="34" charset="-34"/>
                <a:cs typeface="IrisUPC" panose="020B0604020202020204" pitchFamily="34" charset="-34"/>
              </a:rPr>
              <a:t>ที่ต้องประกาศเปิดเผยดังกล่าว   ให้หมายถึง รายละเอียดการคำนวณราคากลางตามแบบฟอร์ม  ดังนี้</a:t>
            </a:r>
          </a:p>
          <a:p>
            <a:pPr>
              <a:lnSpc>
                <a:spcPts val="2300"/>
              </a:lnSpc>
            </a:pPr>
            <a:r>
              <a:rPr lang="th-TH" sz="2200" b="1" dirty="0">
                <a:solidFill>
                  <a:srgbClr val="0000CC"/>
                </a:solidFill>
                <a:effectLst>
                  <a:innerShdw blurRad="63500" dist="50800">
                    <a:prstClr val="black">
                      <a:alpha val="50000"/>
                    </a:prstClr>
                  </a:innerShdw>
                </a:effectLst>
                <a:latin typeface="IrisUPC" panose="020B0604020202020204" pitchFamily="34" charset="-34"/>
                <a:cs typeface="IrisUPC" panose="020B0604020202020204" pitchFamily="34" charset="-34"/>
              </a:rPr>
              <a:t>	</a:t>
            </a:r>
            <a:r>
              <a:rPr lang="th-TH" sz="2200" b="1" dirty="0">
                <a:solidFill>
                  <a:srgbClr val="0000CC"/>
                </a:solidFill>
                <a:effectLst>
                  <a:innerShdw blurRad="63500" dist="50800">
                    <a:prstClr val="black">
                      <a:alpha val="50000"/>
                    </a:prstClr>
                  </a:innerShdw>
                </a:effectLst>
                <a:latin typeface="EucrosiaUPC" panose="02020603050405020304" pitchFamily="18" charset="-34"/>
                <a:cs typeface="EucrosiaUPC" panose="02020603050405020304" pitchFamily="18" charset="-34"/>
              </a:rPr>
              <a:t>  (1)</a:t>
            </a:r>
            <a:r>
              <a:rPr lang="th-TH" sz="2200" b="1" dirty="0">
                <a:solidFill>
                  <a:srgbClr val="0000CC"/>
                </a:solidFill>
                <a:effectLst>
                  <a:innerShdw blurRad="63500" dist="50800">
                    <a:prstClr val="black">
                      <a:alpha val="50000"/>
                    </a:prstClr>
                  </a:innerShdw>
                </a:effectLst>
                <a:latin typeface="IrisUPC" panose="020B0604020202020204" pitchFamily="34" charset="-34"/>
                <a:cs typeface="IrisUPC" panose="020B0604020202020204" pitchFamily="34" charset="-34"/>
              </a:rPr>
              <a:t> กรณีงานก่อสร้างอาคาร   หมายถึง  แบบฟอร์ม  </a:t>
            </a:r>
            <a:r>
              <a:rPr lang="th-TH" sz="2200" b="1" dirty="0" err="1">
                <a:solidFill>
                  <a:srgbClr val="0000CC"/>
                </a:solidFill>
                <a:effectLst>
                  <a:innerShdw blurRad="63500" dist="50800">
                    <a:prstClr val="black">
                      <a:alpha val="50000"/>
                    </a:prstClr>
                  </a:innerShdw>
                </a:effectLst>
                <a:latin typeface="IrisUPC" panose="020B0604020202020204" pitchFamily="34" charset="-34"/>
                <a:cs typeface="IrisUPC" panose="020B0604020202020204" pitchFamily="34" charset="-34"/>
              </a:rPr>
              <a:t>ปร</a:t>
            </a:r>
            <a:r>
              <a:rPr lang="th-TH" sz="2200" b="1" dirty="0">
                <a:solidFill>
                  <a:srgbClr val="0000CC"/>
                </a:solidFill>
                <a:effectLst>
                  <a:innerShdw blurRad="63500" dist="50800">
                    <a:prstClr val="black">
                      <a:alpha val="50000"/>
                    </a:prstClr>
                  </a:innerShdw>
                </a:effectLst>
                <a:latin typeface="IrisUPC" panose="020B0604020202020204" pitchFamily="34" charset="-34"/>
                <a:cs typeface="IrisUPC" panose="020B0604020202020204" pitchFamily="34" charset="-34"/>
              </a:rPr>
              <a:t>. </a:t>
            </a:r>
            <a:r>
              <a:rPr lang="th-TH" sz="2200" b="1" dirty="0">
                <a:solidFill>
                  <a:srgbClr val="0000CC"/>
                </a:solidFill>
                <a:effectLst>
                  <a:innerShdw blurRad="63500" dist="50800">
                    <a:prstClr val="black">
                      <a:alpha val="50000"/>
                    </a:prstClr>
                  </a:innerShdw>
                </a:effectLst>
                <a:latin typeface="EucrosiaUPC" panose="02020603050405020304" pitchFamily="18" charset="-34"/>
                <a:cs typeface="EucrosiaUPC" panose="02020603050405020304" pitchFamily="18" charset="-34"/>
              </a:rPr>
              <a:t>4</a:t>
            </a:r>
            <a:r>
              <a:rPr lang="th-TH" sz="2200" b="1" dirty="0">
                <a:solidFill>
                  <a:srgbClr val="0000CC"/>
                </a:solidFill>
                <a:effectLst>
                  <a:innerShdw blurRad="63500" dist="50800">
                    <a:prstClr val="black">
                      <a:alpha val="50000"/>
                    </a:prstClr>
                  </a:innerShdw>
                </a:effectLst>
                <a:latin typeface="IrisUPC" panose="020B0604020202020204" pitchFamily="34" charset="-34"/>
                <a:cs typeface="IrisUPC" panose="020B0604020202020204" pitchFamily="34" charset="-34"/>
              </a:rPr>
              <a:t> , </a:t>
            </a:r>
            <a:r>
              <a:rPr lang="th-TH" sz="2200" b="1" dirty="0" err="1">
                <a:solidFill>
                  <a:srgbClr val="0000CC"/>
                </a:solidFill>
                <a:effectLst>
                  <a:innerShdw blurRad="63500" dist="50800">
                    <a:prstClr val="black">
                      <a:alpha val="50000"/>
                    </a:prstClr>
                  </a:innerShdw>
                </a:effectLst>
                <a:latin typeface="IrisUPC" panose="020B0604020202020204" pitchFamily="34" charset="-34"/>
                <a:cs typeface="IrisUPC" panose="020B0604020202020204" pitchFamily="34" charset="-34"/>
              </a:rPr>
              <a:t>ปร</a:t>
            </a:r>
            <a:r>
              <a:rPr lang="th-TH" sz="2200" b="1" dirty="0">
                <a:solidFill>
                  <a:srgbClr val="0000CC"/>
                </a:solidFill>
                <a:effectLst>
                  <a:innerShdw blurRad="63500" dist="50800">
                    <a:prstClr val="black">
                      <a:alpha val="50000"/>
                    </a:prstClr>
                  </a:innerShdw>
                </a:effectLst>
                <a:latin typeface="IrisUPC" panose="020B0604020202020204" pitchFamily="34" charset="-34"/>
                <a:cs typeface="IrisUPC" panose="020B0604020202020204" pitchFamily="34" charset="-34"/>
              </a:rPr>
              <a:t>. </a:t>
            </a:r>
            <a:r>
              <a:rPr lang="th-TH" sz="2200" b="1" dirty="0">
                <a:solidFill>
                  <a:srgbClr val="0000CC"/>
                </a:solidFill>
                <a:effectLst>
                  <a:innerShdw blurRad="63500" dist="50800">
                    <a:prstClr val="black">
                      <a:alpha val="50000"/>
                    </a:prstClr>
                  </a:innerShdw>
                </a:effectLst>
                <a:latin typeface="EucrosiaUPC" panose="02020603050405020304" pitchFamily="18" charset="-34"/>
                <a:cs typeface="EucrosiaUPC" panose="02020603050405020304" pitchFamily="18" charset="-34"/>
              </a:rPr>
              <a:t>4</a:t>
            </a:r>
            <a:r>
              <a:rPr lang="th-TH" sz="2200" b="1" dirty="0">
                <a:solidFill>
                  <a:srgbClr val="0000CC"/>
                </a:solidFill>
                <a:effectLst>
                  <a:innerShdw blurRad="63500" dist="50800">
                    <a:prstClr val="black">
                      <a:alpha val="50000"/>
                    </a:prstClr>
                  </a:innerShdw>
                </a:effectLst>
                <a:latin typeface="IrisUPC" panose="020B0604020202020204" pitchFamily="34" charset="-34"/>
                <a:cs typeface="IrisUPC" panose="020B0604020202020204" pitchFamily="34" charset="-34"/>
              </a:rPr>
              <a:t>(พ) , </a:t>
            </a:r>
            <a:r>
              <a:rPr lang="th-TH" sz="2200" b="1" dirty="0" err="1">
                <a:solidFill>
                  <a:srgbClr val="0000CC"/>
                </a:solidFill>
                <a:effectLst>
                  <a:innerShdw blurRad="63500" dist="50800">
                    <a:prstClr val="black">
                      <a:alpha val="50000"/>
                    </a:prstClr>
                  </a:innerShdw>
                </a:effectLst>
                <a:latin typeface="IrisUPC" panose="020B0604020202020204" pitchFamily="34" charset="-34"/>
                <a:cs typeface="IrisUPC" panose="020B0604020202020204" pitchFamily="34" charset="-34"/>
              </a:rPr>
              <a:t>ปร</a:t>
            </a:r>
            <a:r>
              <a:rPr lang="th-TH" sz="2200" b="1" dirty="0">
                <a:solidFill>
                  <a:srgbClr val="0000CC"/>
                </a:solidFill>
                <a:effectLst>
                  <a:innerShdw blurRad="63500" dist="50800">
                    <a:prstClr val="black">
                      <a:alpha val="50000"/>
                    </a:prstClr>
                  </a:innerShdw>
                </a:effectLst>
                <a:latin typeface="IrisUPC" panose="020B0604020202020204" pitchFamily="34" charset="-34"/>
                <a:cs typeface="IrisUPC" panose="020B0604020202020204" pitchFamily="34" charset="-34"/>
              </a:rPr>
              <a:t>. </a:t>
            </a:r>
            <a:r>
              <a:rPr lang="th-TH" sz="2200" b="1" dirty="0">
                <a:solidFill>
                  <a:srgbClr val="0000CC"/>
                </a:solidFill>
                <a:effectLst>
                  <a:innerShdw blurRad="63500" dist="50800">
                    <a:prstClr val="black">
                      <a:alpha val="50000"/>
                    </a:prstClr>
                  </a:innerShdw>
                </a:effectLst>
                <a:latin typeface="EucrosiaUPC" panose="02020603050405020304" pitchFamily="18" charset="-34"/>
                <a:cs typeface="EucrosiaUPC" panose="02020603050405020304" pitchFamily="18" charset="-34"/>
              </a:rPr>
              <a:t>5(</a:t>
            </a:r>
            <a:r>
              <a:rPr lang="th-TH" sz="2200" b="1" dirty="0">
                <a:solidFill>
                  <a:srgbClr val="0000CC"/>
                </a:solidFill>
                <a:effectLst>
                  <a:innerShdw blurRad="63500" dist="50800">
                    <a:prstClr val="black">
                      <a:alpha val="50000"/>
                    </a:prstClr>
                  </a:innerShdw>
                </a:effectLst>
                <a:latin typeface="IrisUPC" panose="020B0604020202020204" pitchFamily="34" charset="-34"/>
                <a:cs typeface="IrisUPC" panose="020B0604020202020204" pitchFamily="34" charset="-34"/>
              </a:rPr>
              <a:t>ก) , </a:t>
            </a:r>
            <a:r>
              <a:rPr lang="th-TH" sz="2200" b="1" dirty="0" err="1">
                <a:solidFill>
                  <a:srgbClr val="0000CC"/>
                </a:solidFill>
                <a:effectLst>
                  <a:innerShdw blurRad="63500" dist="50800">
                    <a:prstClr val="black">
                      <a:alpha val="50000"/>
                    </a:prstClr>
                  </a:innerShdw>
                </a:effectLst>
                <a:latin typeface="IrisUPC" panose="020B0604020202020204" pitchFamily="34" charset="-34"/>
                <a:cs typeface="IrisUPC" panose="020B0604020202020204" pitchFamily="34" charset="-34"/>
              </a:rPr>
              <a:t>ปร</a:t>
            </a:r>
            <a:r>
              <a:rPr lang="th-TH" sz="2200" b="1" dirty="0">
                <a:solidFill>
                  <a:srgbClr val="0000CC"/>
                </a:solidFill>
                <a:effectLst>
                  <a:innerShdw blurRad="63500" dist="50800">
                    <a:prstClr val="black">
                      <a:alpha val="50000"/>
                    </a:prstClr>
                  </a:innerShdw>
                </a:effectLst>
                <a:latin typeface="IrisUPC" panose="020B0604020202020204" pitchFamily="34" charset="-34"/>
                <a:cs typeface="IrisUPC" panose="020B0604020202020204" pitchFamily="34" charset="-34"/>
              </a:rPr>
              <a:t>. </a:t>
            </a:r>
            <a:r>
              <a:rPr lang="th-TH" sz="2200" b="1" dirty="0">
                <a:solidFill>
                  <a:srgbClr val="0000CC"/>
                </a:solidFill>
                <a:effectLst>
                  <a:innerShdw blurRad="63500" dist="50800">
                    <a:prstClr val="black">
                      <a:alpha val="50000"/>
                    </a:prstClr>
                  </a:innerShdw>
                </a:effectLst>
                <a:latin typeface="EucrosiaUPC" panose="02020603050405020304" pitchFamily="18" charset="-34"/>
                <a:cs typeface="EucrosiaUPC" panose="02020603050405020304" pitchFamily="18" charset="-34"/>
              </a:rPr>
              <a:t>5</a:t>
            </a:r>
            <a:r>
              <a:rPr lang="th-TH" sz="2200" b="1" dirty="0">
                <a:solidFill>
                  <a:srgbClr val="0000CC"/>
                </a:solidFill>
                <a:effectLst>
                  <a:innerShdw blurRad="63500" dist="50800">
                    <a:prstClr val="black">
                      <a:alpha val="50000"/>
                    </a:prstClr>
                  </a:innerShdw>
                </a:effectLst>
                <a:latin typeface="IrisUPC" panose="020B0604020202020204" pitchFamily="34" charset="-34"/>
                <a:cs typeface="IrisUPC" panose="020B0604020202020204" pitchFamily="34" charset="-34"/>
              </a:rPr>
              <a:t>(ข) และ </a:t>
            </a:r>
            <a:r>
              <a:rPr lang="th-TH" sz="2200" b="1" dirty="0" err="1">
                <a:solidFill>
                  <a:srgbClr val="0000CC"/>
                </a:solidFill>
                <a:effectLst>
                  <a:innerShdw blurRad="63500" dist="50800">
                    <a:prstClr val="black">
                      <a:alpha val="50000"/>
                    </a:prstClr>
                  </a:innerShdw>
                </a:effectLst>
                <a:latin typeface="IrisUPC" panose="020B0604020202020204" pitchFamily="34" charset="-34"/>
                <a:cs typeface="IrisUPC" panose="020B0604020202020204" pitchFamily="34" charset="-34"/>
              </a:rPr>
              <a:t>ปร</a:t>
            </a:r>
            <a:r>
              <a:rPr lang="th-TH" sz="2200" b="1" dirty="0">
                <a:solidFill>
                  <a:srgbClr val="0000CC"/>
                </a:solidFill>
                <a:effectLst>
                  <a:innerShdw blurRad="63500" dist="50800">
                    <a:prstClr val="black">
                      <a:alpha val="50000"/>
                    </a:prstClr>
                  </a:innerShdw>
                </a:effectLst>
                <a:latin typeface="IrisUPC" panose="020B0604020202020204" pitchFamily="34" charset="-34"/>
                <a:cs typeface="IrisUPC" panose="020B0604020202020204" pitchFamily="34" charset="-34"/>
              </a:rPr>
              <a:t>. </a:t>
            </a:r>
            <a:r>
              <a:rPr lang="th-TH" sz="2200" b="1" dirty="0">
                <a:solidFill>
                  <a:srgbClr val="0000CC"/>
                </a:solidFill>
                <a:effectLst>
                  <a:innerShdw blurRad="63500" dist="50800">
                    <a:prstClr val="black">
                      <a:alpha val="50000"/>
                    </a:prstClr>
                  </a:innerShdw>
                </a:effectLst>
                <a:latin typeface="EucrosiaUPC" panose="02020603050405020304" pitchFamily="18" charset="-34"/>
                <a:cs typeface="EucrosiaUPC" panose="02020603050405020304" pitchFamily="18" charset="-34"/>
              </a:rPr>
              <a:t>6</a:t>
            </a:r>
          </a:p>
          <a:p>
            <a:pPr>
              <a:lnSpc>
                <a:spcPts val="2300"/>
              </a:lnSpc>
            </a:pPr>
            <a:r>
              <a:rPr lang="th-TH" sz="2200" b="1" dirty="0">
                <a:solidFill>
                  <a:srgbClr val="0000CC"/>
                </a:solidFill>
                <a:effectLst>
                  <a:innerShdw blurRad="63500" dist="50800">
                    <a:prstClr val="black">
                      <a:alpha val="50000"/>
                    </a:prstClr>
                  </a:innerShdw>
                </a:effectLst>
                <a:latin typeface="IrisUPC" panose="020B0604020202020204" pitchFamily="34" charset="-34"/>
                <a:cs typeface="IrisUPC" panose="020B0604020202020204" pitchFamily="34" charset="-34"/>
              </a:rPr>
              <a:t>	</a:t>
            </a:r>
            <a:r>
              <a:rPr lang="th-TH" sz="2200" b="1" dirty="0">
                <a:solidFill>
                  <a:srgbClr val="0000CC"/>
                </a:solidFill>
                <a:effectLst>
                  <a:innerShdw blurRad="63500" dist="50800">
                    <a:prstClr val="black">
                      <a:alpha val="50000"/>
                    </a:prstClr>
                  </a:innerShdw>
                </a:effectLst>
                <a:latin typeface="EucrosiaUPC" panose="02020603050405020304" pitchFamily="18" charset="-34"/>
                <a:cs typeface="EucrosiaUPC" panose="02020603050405020304" pitchFamily="18" charset="-34"/>
              </a:rPr>
              <a:t>  (2)</a:t>
            </a:r>
            <a:r>
              <a:rPr lang="th-TH" sz="2200" b="1" dirty="0">
                <a:solidFill>
                  <a:srgbClr val="0000CC"/>
                </a:solidFill>
                <a:effectLst>
                  <a:innerShdw blurRad="63500" dist="50800">
                    <a:prstClr val="black">
                      <a:alpha val="50000"/>
                    </a:prstClr>
                  </a:innerShdw>
                </a:effectLst>
                <a:latin typeface="IrisUPC" panose="020B0604020202020204" pitchFamily="34" charset="-34"/>
                <a:cs typeface="IrisUPC" panose="020B0604020202020204" pitchFamily="34" charset="-34"/>
              </a:rPr>
              <a:t> กรณีงานก่อสร้างทาง สะพาน และท่อเหลี่ยม หมายถึง แบบฟอร์มสรุปราคากลางงานก่อสร้างทาง สะพาน และท่อเหลี่ยม</a:t>
            </a:r>
          </a:p>
          <a:p>
            <a:pPr>
              <a:lnSpc>
                <a:spcPts val="2300"/>
              </a:lnSpc>
            </a:pPr>
            <a:r>
              <a:rPr lang="th-TH" sz="2200" b="1" dirty="0">
                <a:solidFill>
                  <a:srgbClr val="0000CC"/>
                </a:solidFill>
                <a:effectLst>
                  <a:innerShdw blurRad="63500" dist="50800">
                    <a:prstClr val="black">
                      <a:alpha val="50000"/>
                    </a:prstClr>
                  </a:innerShdw>
                </a:effectLst>
                <a:latin typeface="IrisUPC" panose="020B0604020202020204" pitchFamily="34" charset="-34"/>
                <a:cs typeface="IrisUPC" panose="020B0604020202020204" pitchFamily="34" charset="-34"/>
              </a:rPr>
              <a:t>	 </a:t>
            </a:r>
            <a:r>
              <a:rPr lang="th-TH" sz="2200" b="1" dirty="0">
                <a:solidFill>
                  <a:srgbClr val="0000CC"/>
                </a:solidFill>
                <a:effectLst>
                  <a:innerShdw blurRad="63500" dist="50800">
                    <a:prstClr val="black">
                      <a:alpha val="50000"/>
                    </a:prstClr>
                  </a:innerShdw>
                </a:effectLst>
                <a:latin typeface="EucrosiaUPC" panose="02020603050405020304" pitchFamily="18" charset="-34"/>
                <a:cs typeface="EucrosiaUPC" panose="02020603050405020304" pitchFamily="18" charset="-34"/>
              </a:rPr>
              <a:t> (3)</a:t>
            </a:r>
            <a:r>
              <a:rPr lang="th-TH" sz="2200" b="1" dirty="0">
                <a:solidFill>
                  <a:srgbClr val="0000CC"/>
                </a:solidFill>
                <a:effectLst>
                  <a:innerShdw blurRad="63500" dist="50800">
                    <a:prstClr val="black">
                      <a:alpha val="50000"/>
                    </a:prstClr>
                  </a:innerShdw>
                </a:effectLst>
                <a:latin typeface="IrisUPC" panose="020B0604020202020204" pitchFamily="34" charset="-34"/>
                <a:cs typeface="IrisUPC" panose="020B0604020202020204" pitchFamily="34" charset="-34"/>
              </a:rPr>
              <a:t> กรณีงานก่อสร้างชลประทาน  หมายถึง  แบบฟอร์มสรุปราคากลางงานก่อสร้างชลประทาน</a:t>
            </a:r>
            <a:endParaRPr lang="en-US" sz="2200" b="1" dirty="0">
              <a:solidFill>
                <a:srgbClr val="0000CC"/>
              </a:solidFill>
              <a:effectLst>
                <a:innerShdw blurRad="63500" dist="50800">
                  <a:prstClr val="black">
                    <a:alpha val="50000"/>
                  </a:prstClr>
                </a:innerShdw>
              </a:effectLst>
              <a:latin typeface="IrisUPC" panose="020B0604020202020204" pitchFamily="34" charset="-34"/>
              <a:cs typeface="IrisUPC" panose="020B0604020202020204" pitchFamily="34" charset="-34"/>
            </a:endParaRPr>
          </a:p>
        </p:txBody>
      </p:sp>
      <p:pic>
        <p:nvPicPr>
          <p:cNvPr id="7" name="รูปภาพ 6" descr="แบนฟุ้ง นูน copy.png"/>
          <p:cNvPicPr>
            <a:picLocks noChangeAspect="1"/>
          </p:cNvPicPr>
          <p:nvPr/>
        </p:nvPicPr>
        <p:blipFill>
          <a:blip r:embed="rId2" cstate="print"/>
          <a:stretch>
            <a:fillRect/>
          </a:stretch>
        </p:blipFill>
        <p:spPr>
          <a:xfrm>
            <a:off x="23520" y="6445102"/>
            <a:ext cx="370855" cy="379582"/>
          </a:xfrm>
          <a:prstGeom prst="rect">
            <a:avLst/>
          </a:prstGeom>
        </p:spPr>
      </p:pic>
      <p:sp>
        <p:nvSpPr>
          <p:cNvPr id="2" name="ปุ่มปฏิบัติการ: กำหนดเอง 1">
            <a:hlinkClick r:id="rId3" action="ppaction://hlinksldjump" highlightClick="1"/>
          </p:cNvPr>
          <p:cNvSpPr/>
          <p:nvPr/>
        </p:nvSpPr>
        <p:spPr>
          <a:xfrm>
            <a:off x="8810773" y="6588093"/>
            <a:ext cx="45719" cy="46800"/>
          </a:xfrm>
          <a:prstGeom prst="actionButtonBlank">
            <a:avLst/>
          </a:prstGeom>
          <a:solidFill>
            <a:srgbClr val="FF00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8" name="ปุ่มปฏิบัติการ: กำหนดเอง 7">
            <a:hlinkClick r:id="" action="ppaction://noaction" highlightClick="1"/>
          </p:cNvPr>
          <p:cNvSpPr/>
          <p:nvPr/>
        </p:nvSpPr>
        <p:spPr>
          <a:xfrm>
            <a:off x="3923928" y="4077072"/>
            <a:ext cx="45719" cy="46800"/>
          </a:xfrm>
          <a:prstGeom prst="actionButtonBlank">
            <a:avLst/>
          </a:prstGeom>
          <a:solidFill>
            <a:srgbClr val="FF0000"/>
          </a:solidFill>
          <a:ln>
            <a:solidFill>
              <a:srgbClr val="CC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9" name="ปุ่มปฏิบัติการ: กำหนดเอง 8">
            <a:hlinkClick r:id="rId4" action="ppaction://hlinksldjump" highlightClick="1"/>
          </p:cNvPr>
          <p:cNvSpPr/>
          <p:nvPr/>
        </p:nvSpPr>
        <p:spPr>
          <a:xfrm>
            <a:off x="9027761" y="6741270"/>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10" name="TextBox 9"/>
          <p:cNvSpPr txBox="1"/>
          <p:nvPr/>
        </p:nvSpPr>
        <p:spPr bwMode="auto">
          <a:xfrm>
            <a:off x="394375" y="1368845"/>
            <a:ext cx="8291968" cy="646331"/>
          </a:xfrm>
          <a:prstGeom prst="rect">
            <a:avLst/>
          </a:prstGeom>
          <a:noFill/>
          <a:ln w="9525">
            <a:noFill/>
            <a:miter lim="800000"/>
            <a:headEnd/>
            <a:tailEnd/>
          </a:ln>
          <a:effectLst/>
          <a:scene3d>
            <a:camera prst="orthographicFront"/>
            <a:lightRig rig="soft" dir="t"/>
          </a:scene3d>
          <a:sp3d>
            <a:contourClr>
              <a:schemeClr val="bg1"/>
            </a:contourClr>
          </a:sp3d>
        </p:spPr>
        <p:txBody>
          <a:bodyPr wrap="square" rtlCol="0" anchor="ctr" anchorCtr="0">
            <a:spAutoFit/>
            <a:sp3d/>
          </a:bodyPr>
          <a:lstStyle/>
          <a:p>
            <a:pPr algn="ctr"/>
            <a:r>
              <a:rPr lang="th-TH" sz="1800" b="1" dirty="0">
                <a:solidFill>
                  <a:srgbClr val="660033"/>
                </a:solidFill>
                <a:latin typeface="EucrosiaUPC" pitchFamily="18" charset="-34"/>
                <a:cs typeface="EucrosiaUPC" pitchFamily="18" charset="-34"/>
              </a:rPr>
              <a:t>ปรับปรุงใหม่ตามหนังสือกระทรวงการคลัง  ด่วนที่สุด ที่ กค 0421.3/ว 90  และ ด่วนที่สุด ที่ กค 0421.5/14655</a:t>
            </a:r>
          </a:p>
          <a:p>
            <a:pPr algn="ctr"/>
            <a:r>
              <a:rPr lang="th-TH" sz="1800" b="1" dirty="0">
                <a:solidFill>
                  <a:srgbClr val="660033"/>
                </a:solidFill>
                <a:latin typeface="EucrosiaUPC" pitchFamily="18" charset="-34"/>
                <a:cs typeface="EucrosiaUPC" pitchFamily="18" charset="-34"/>
              </a:rPr>
              <a:t> ลงวันที่  22  สิงหาคม  2555   แทน  </a:t>
            </a:r>
            <a:endParaRPr lang="th-TH" sz="1800" b="1" dirty="0">
              <a:solidFill>
                <a:srgbClr val="660033"/>
              </a:solidFill>
              <a:effectLst>
                <a:innerShdw blurRad="114300">
                  <a:prstClr val="black"/>
                </a:innerShdw>
              </a:effectLst>
              <a:latin typeface="EucrosiaUPC" pitchFamily="18" charset="-34"/>
              <a:cs typeface="EucrosiaUPC" pitchFamily="18" charset="-34"/>
            </a:endParaRPr>
          </a:p>
        </p:txBody>
      </p:sp>
    </p:spTree>
    <p:extLst>
      <p:ext uri="{BB962C8B-B14F-4D97-AF65-F5344CB8AC3E}">
        <p14:creationId xmlns:p14="http://schemas.microsoft.com/office/powerpoint/2010/main" val="603663175"/>
      </p:ext>
    </p:extLst>
  </p:cSld>
  <p:clrMapOvr>
    <a:masterClrMapping/>
  </p:clrMapOvr>
  <p:transition spd="slow">
    <p:wedge/>
  </p:transition>
</p:sld>
</file>

<file path=ppt/slides/slide59.xml><?xml version="1.0" encoding="utf-8"?>
<p:sld xmlns:a="http://schemas.openxmlformats.org/drawingml/2006/main" xmlns:r="http://schemas.openxmlformats.org/officeDocument/2006/relationships" xmlns:p="http://schemas.openxmlformats.org/presentationml/2006/main">
  <p:cSld>
    <p:bg>
      <p:bgPr>
        <a:pattFill prst="weave">
          <a:fgClr>
            <a:srgbClr val="E6EDD3"/>
          </a:fgClr>
          <a:bgClr>
            <a:schemeClr val="bg1"/>
          </a:bgClr>
        </a:pattFill>
        <a:effectLst/>
      </p:bgPr>
    </p:bg>
    <p:spTree>
      <p:nvGrpSpPr>
        <p:cNvPr id="1" name=""/>
        <p:cNvGrpSpPr/>
        <p:nvPr/>
      </p:nvGrpSpPr>
      <p:grpSpPr>
        <a:xfrm>
          <a:off x="0" y="0"/>
          <a:ext cx="0" cy="0"/>
          <a:chOff x="0" y="0"/>
          <a:chExt cx="0" cy="0"/>
        </a:xfrm>
      </p:grpSpPr>
      <p:sp>
        <p:nvSpPr>
          <p:cNvPr id="4" name="TextBox 3"/>
          <p:cNvSpPr txBox="1"/>
          <p:nvPr/>
        </p:nvSpPr>
        <p:spPr>
          <a:xfrm>
            <a:off x="611560" y="260648"/>
            <a:ext cx="7920880" cy="888705"/>
          </a:xfrm>
          <a:prstGeom prst="rect">
            <a:avLst/>
          </a:prstGeom>
          <a:noFill/>
        </p:spPr>
        <p:txBody>
          <a:bodyPr wrap="square" rtlCol="0">
            <a:spAutoFit/>
          </a:bodyPr>
          <a:lstStyle/>
          <a:p>
            <a:pPr algn="ctr">
              <a:lnSpc>
                <a:spcPts val="3000"/>
              </a:lnSpc>
            </a:pPr>
            <a:r>
              <a:rPr lang="th-TH" sz="3200" b="1" dirty="0">
                <a:solidFill>
                  <a:srgbClr val="0000CC"/>
                </a:solidFill>
                <a:effectLst>
                  <a:innerShdw blurRad="63500" dist="50800" dir="18900000">
                    <a:prstClr val="black">
                      <a:alpha val="50000"/>
                    </a:prstClr>
                  </a:innerShdw>
                </a:effectLst>
                <a:latin typeface="IrisUPC" pitchFamily="34" charset="-34"/>
                <a:cs typeface="IrisUPC" pitchFamily="34" charset="-34"/>
              </a:rPr>
              <a:t>อำนาจหน้าที่และภารกิจของหน่วยงานกลาง (กรมบัญชีกลาง)</a:t>
            </a:r>
          </a:p>
          <a:p>
            <a:pPr algn="ctr">
              <a:lnSpc>
                <a:spcPts val="3000"/>
              </a:lnSpc>
            </a:pPr>
            <a:r>
              <a:rPr lang="th-TH" sz="3200" b="1" dirty="0">
                <a:solidFill>
                  <a:srgbClr val="0000CC"/>
                </a:solidFill>
                <a:effectLst>
                  <a:innerShdw blurRad="63500" dist="50800" dir="18900000">
                    <a:prstClr val="black">
                      <a:alpha val="50000"/>
                    </a:prstClr>
                  </a:innerShdw>
                </a:effectLst>
                <a:latin typeface="IrisUPC" pitchFamily="34" charset="-34"/>
                <a:cs typeface="IrisUPC" pitchFamily="34" charset="-34"/>
              </a:rPr>
              <a:t>ในการกำกับดูแลการกำหนดราคากลางงานก่อสร้างของทางราชการ</a:t>
            </a:r>
            <a:endParaRPr lang="en-US" sz="3200" b="1" dirty="0">
              <a:solidFill>
                <a:srgbClr val="0000CC"/>
              </a:solidFill>
              <a:effectLst>
                <a:innerShdw blurRad="63500" dist="50800" dir="18900000">
                  <a:prstClr val="black">
                    <a:alpha val="50000"/>
                  </a:prstClr>
                </a:innerShdw>
              </a:effectLst>
              <a:latin typeface="IrisUPC" pitchFamily="34" charset="-34"/>
              <a:cs typeface="IrisUPC" pitchFamily="34" charset="-34"/>
            </a:endParaRPr>
          </a:p>
        </p:txBody>
      </p:sp>
      <p:sp>
        <p:nvSpPr>
          <p:cNvPr id="5" name="TextBox 4"/>
          <p:cNvSpPr txBox="1"/>
          <p:nvPr/>
        </p:nvSpPr>
        <p:spPr>
          <a:xfrm>
            <a:off x="3059832" y="998834"/>
            <a:ext cx="3025187" cy="461665"/>
          </a:xfrm>
          <a:prstGeom prst="rect">
            <a:avLst/>
          </a:prstGeom>
          <a:noFill/>
        </p:spPr>
        <p:txBody>
          <a:bodyPr wrap="none" rtlCol="0">
            <a:spAutoFit/>
          </a:bodyPr>
          <a:lstStyle/>
          <a:p>
            <a:r>
              <a:rPr lang="th-TH" sz="2400" b="1" dirty="0">
                <a:solidFill>
                  <a:schemeClr val="accent6">
                    <a:lumMod val="50000"/>
                  </a:schemeClr>
                </a:solidFill>
                <a:latin typeface="EucrosiaUPC" pitchFamily="18" charset="-34"/>
                <a:cs typeface="EucrosiaUPC" pitchFamily="18" charset="-34"/>
              </a:rPr>
              <a:t>(</a:t>
            </a:r>
            <a:r>
              <a:rPr lang="th-TH" sz="2400" b="1" dirty="0">
                <a:solidFill>
                  <a:schemeClr val="accent6">
                    <a:lumMod val="50000"/>
                  </a:schemeClr>
                </a:solidFill>
                <a:latin typeface="IrisUPC" pitchFamily="34" charset="-34"/>
                <a:cs typeface="IrisUPC" pitchFamily="34" charset="-34"/>
              </a:rPr>
              <a:t>แนวทางและวิธีปฏิบัติฯ ข้อ </a:t>
            </a:r>
            <a:r>
              <a:rPr lang="th-TH" sz="2400" b="1" dirty="0">
                <a:solidFill>
                  <a:schemeClr val="accent6">
                    <a:lumMod val="50000"/>
                  </a:schemeClr>
                </a:solidFill>
                <a:latin typeface="EucrosiaUPC" pitchFamily="18" charset="-34"/>
                <a:cs typeface="EucrosiaUPC" pitchFamily="18" charset="-34"/>
              </a:rPr>
              <a:t>21)</a:t>
            </a:r>
          </a:p>
        </p:txBody>
      </p:sp>
      <p:sp>
        <p:nvSpPr>
          <p:cNvPr id="6" name="TextBox 5"/>
          <p:cNvSpPr txBox="1"/>
          <p:nvPr/>
        </p:nvSpPr>
        <p:spPr>
          <a:xfrm>
            <a:off x="476597" y="1691755"/>
            <a:ext cx="8173116" cy="4896544"/>
          </a:xfrm>
          <a:prstGeom prst="rect">
            <a:avLst/>
          </a:prstGeom>
          <a:pattFill prst="lgConfetti">
            <a:fgClr>
              <a:srgbClr val="CFDDED"/>
            </a:fgClr>
            <a:bgClr>
              <a:schemeClr val="bg1"/>
            </a:bgClr>
          </a:pattFill>
          <a:scene3d>
            <a:camera prst="orthographicFront"/>
            <a:lightRig rig="soft" dir="t"/>
          </a:scene3d>
          <a:sp3d contourW="12700" prstMaterial="matte">
            <a:bevelT w="38100" h="38100" prst="convex"/>
            <a:contourClr>
              <a:schemeClr val="accent2">
                <a:lumMod val="60000"/>
                <a:lumOff val="40000"/>
              </a:schemeClr>
            </a:contourClr>
          </a:sp3d>
        </p:spPr>
        <p:txBody>
          <a:bodyPr wrap="square" rtlCol="0" anchor="ctr" anchorCtr="0">
            <a:noAutofit/>
          </a:bodyPr>
          <a:lstStyle/>
          <a:p>
            <a:r>
              <a:rPr lang="th-TH" sz="2200" b="1" dirty="0">
                <a:solidFill>
                  <a:srgbClr val="000066"/>
                </a:solidFill>
                <a:effectLst>
                  <a:innerShdw blurRad="63500" dist="50800">
                    <a:prstClr val="black">
                      <a:alpha val="50000"/>
                    </a:prstClr>
                  </a:innerShdw>
                </a:effectLst>
                <a:latin typeface="IrisUPC" pitchFamily="34" charset="-34"/>
                <a:cs typeface="IrisUPC" pitchFamily="34" charset="-34"/>
              </a:rPr>
              <a:t>ให้กระทรวงการคลัง (กรมบัญชีกลาง)  ในฐานะหน่วยงานกลางซึ่งกำกับดูแลการกำหนดราคากลางงานก่อสร้างของทางราชการ      และเป็นฝ่ายเลขานุการคณะกรรมการที่เกี่ยวข้องกับการกำหนดราคากลางงานก่อสร้างของทางราชการ </a:t>
            </a:r>
            <a:r>
              <a:rPr lang="th-TH" sz="2200" b="1" dirty="0">
                <a:solidFill>
                  <a:srgbClr val="0070C0"/>
                </a:solidFill>
                <a:effectLst>
                  <a:innerShdw blurRad="63500" dist="50800">
                    <a:prstClr val="black">
                      <a:alpha val="50000"/>
                    </a:prstClr>
                  </a:innerShdw>
                </a:effectLst>
                <a:latin typeface="IrisUPC" pitchFamily="34" charset="-34"/>
                <a:cs typeface="IrisUPC" pitchFamily="34" charset="-34"/>
              </a:rPr>
              <a:t>มีอำนาจหน้าที่นอกเหนือจากที่ได้กำหนดไว้แล้วในหลักเกณฑ์การคำนวณ</a:t>
            </a:r>
            <a:br>
              <a:rPr lang="th-TH" sz="2200" b="1" dirty="0">
                <a:solidFill>
                  <a:srgbClr val="0070C0"/>
                </a:solidFill>
                <a:effectLst>
                  <a:innerShdw blurRad="63500" dist="50800">
                    <a:prstClr val="black">
                      <a:alpha val="50000"/>
                    </a:prstClr>
                  </a:innerShdw>
                </a:effectLst>
                <a:latin typeface="IrisUPC" pitchFamily="34" charset="-34"/>
                <a:cs typeface="IrisUPC" pitchFamily="34" charset="-34"/>
              </a:rPr>
            </a:br>
            <a:r>
              <a:rPr lang="th-TH" sz="2200" b="1" dirty="0">
                <a:solidFill>
                  <a:srgbClr val="0070C0"/>
                </a:solidFill>
                <a:effectLst>
                  <a:innerShdw blurRad="63500" dist="50800">
                    <a:prstClr val="black">
                      <a:alpha val="50000"/>
                    </a:prstClr>
                  </a:innerShdw>
                </a:effectLst>
                <a:latin typeface="IrisUPC" pitchFamily="34" charset="-34"/>
                <a:cs typeface="IrisUPC" pitchFamily="34" charset="-34"/>
              </a:rPr>
              <a:t>ราคากลางงานก่อสร้างนี้ </a:t>
            </a:r>
            <a:r>
              <a:rPr lang="th-TH" sz="2200" b="1" dirty="0">
                <a:solidFill>
                  <a:srgbClr val="000066"/>
                </a:solidFill>
                <a:effectLst>
                  <a:innerShdw blurRad="63500" dist="50800">
                    <a:prstClr val="black">
                      <a:alpha val="50000"/>
                    </a:prstClr>
                  </a:innerShdw>
                </a:effectLst>
                <a:latin typeface="IrisUPC" pitchFamily="34" charset="-34"/>
                <a:cs typeface="IrisUPC" pitchFamily="34" charset="-34"/>
              </a:rPr>
              <a:t> ดังนี้</a:t>
            </a:r>
            <a:endParaRPr lang="en-US" sz="2200" b="1" dirty="0">
              <a:solidFill>
                <a:srgbClr val="000066"/>
              </a:solidFill>
              <a:effectLst>
                <a:innerShdw blurRad="63500" dist="50800">
                  <a:prstClr val="black">
                    <a:alpha val="50000"/>
                  </a:prstClr>
                </a:innerShdw>
              </a:effectLst>
              <a:latin typeface="IrisUPC" pitchFamily="34" charset="-34"/>
              <a:cs typeface="IrisUPC" pitchFamily="34" charset="-34"/>
            </a:endParaRPr>
          </a:p>
          <a:p>
            <a:r>
              <a:rPr lang="th-TH" sz="2200" b="1" dirty="0">
                <a:solidFill>
                  <a:srgbClr val="000066"/>
                </a:solidFill>
                <a:effectLst>
                  <a:innerShdw blurRad="63500" dist="50800">
                    <a:prstClr val="black">
                      <a:alpha val="50000"/>
                    </a:prstClr>
                  </a:innerShdw>
                </a:effectLst>
                <a:latin typeface="IrisUPC" pitchFamily="34" charset="-34"/>
                <a:cs typeface="IrisUPC" pitchFamily="34" charset="-34"/>
              </a:rPr>
              <a:t>	</a:t>
            </a:r>
            <a:r>
              <a:rPr lang="th-TH" sz="2200" b="1" dirty="0">
                <a:solidFill>
                  <a:srgbClr val="000066"/>
                </a:solidFill>
                <a:effectLst>
                  <a:innerShdw blurRad="63500" dist="50800">
                    <a:prstClr val="black">
                      <a:alpha val="50000"/>
                    </a:prstClr>
                  </a:innerShdw>
                </a:effectLst>
                <a:latin typeface="EucrosiaUPC" pitchFamily="18" charset="-34"/>
                <a:cs typeface="EucrosiaUPC" pitchFamily="18" charset="-34"/>
              </a:rPr>
              <a:t>1. </a:t>
            </a:r>
            <a:r>
              <a:rPr lang="th-TH" sz="2200" b="1" dirty="0">
                <a:solidFill>
                  <a:srgbClr val="000066"/>
                </a:solidFill>
                <a:effectLst>
                  <a:innerShdw blurRad="63500" dist="50800">
                    <a:prstClr val="black">
                      <a:alpha val="50000"/>
                    </a:prstClr>
                  </a:innerShdw>
                </a:effectLst>
                <a:latin typeface="IrisUPC" pitchFamily="34" charset="-34"/>
                <a:cs typeface="IrisUPC" pitchFamily="34" charset="-34"/>
              </a:rPr>
              <a:t>ประชาสัมพันธ์ เผยแพร่  ส่งเสริมสนับสนุน  ให้คำปรึกษาแนะนำ จัดทำคู่มือ  รวมทั้งการ</a:t>
            </a:r>
            <a:br>
              <a:rPr lang="th-TH" sz="2200" b="1" dirty="0">
                <a:solidFill>
                  <a:srgbClr val="000066"/>
                </a:solidFill>
                <a:effectLst>
                  <a:innerShdw blurRad="63500" dist="50800">
                    <a:prstClr val="black">
                      <a:alpha val="50000"/>
                    </a:prstClr>
                  </a:innerShdw>
                </a:effectLst>
                <a:latin typeface="IrisUPC" pitchFamily="34" charset="-34"/>
                <a:cs typeface="IrisUPC" pitchFamily="34" charset="-34"/>
              </a:rPr>
            </a:br>
            <a:r>
              <a:rPr lang="th-TH" sz="2200" b="1" dirty="0">
                <a:solidFill>
                  <a:srgbClr val="000066"/>
                </a:solidFill>
                <a:effectLst>
                  <a:innerShdw blurRad="63500" dist="50800">
                    <a:prstClr val="black">
                      <a:alpha val="50000"/>
                    </a:prstClr>
                  </a:innerShdw>
                </a:effectLst>
                <a:latin typeface="IrisUPC" pitchFamily="34" charset="-34"/>
                <a:cs typeface="IrisUPC" pitchFamily="34" charset="-34"/>
              </a:rPr>
              <a:t>ดำเนินการฝึกอบรม/สัมมนาเกี่ยวกับการกำหนดราคากลางงานก่อสร้าง ให้หน่วยงานของรัฐได้มีความรู้ </a:t>
            </a:r>
            <a:br>
              <a:rPr lang="th-TH" sz="2200" b="1" dirty="0">
                <a:solidFill>
                  <a:srgbClr val="000066"/>
                </a:solidFill>
                <a:effectLst>
                  <a:innerShdw blurRad="63500" dist="50800">
                    <a:prstClr val="black">
                      <a:alpha val="50000"/>
                    </a:prstClr>
                  </a:innerShdw>
                </a:effectLst>
                <a:latin typeface="IrisUPC" pitchFamily="34" charset="-34"/>
                <a:cs typeface="IrisUPC" pitchFamily="34" charset="-34"/>
              </a:rPr>
            </a:br>
            <a:r>
              <a:rPr lang="th-TH" sz="2200" b="1" dirty="0">
                <a:solidFill>
                  <a:srgbClr val="000066"/>
                </a:solidFill>
                <a:effectLst>
                  <a:innerShdw blurRad="63500" dist="50800">
                    <a:prstClr val="black">
                      <a:alpha val="50000"/>
                    </a:prstClr>
                  </a:innerShdw>
                </a:effectLst>
                <a:latin typeface="IrisUPC" pitchFamily="34" charset="-34"/>
                <a:cs typeface="IrisUPC" pitchFamily="34" charset="-34"/>
              </a:rPr>
              <a:t>เข้าใจ และสามารถคำนวณราคากลางงานก่อสร้างตามหลักเกณฑ์การคำนวณราคากลางงานก่อสร้างได้</a:t>
            </a:r>
            <a:br>
              <a:rPr lang="th-TH" sz="2200" b="1" dirty="0">
                <a:solidFill>
                  <a:srgbClr val="000066"/>
                </a:solidFill>
                <a:effectLst>
                  <a:innerShdw blurRad="63500" dist="50800">
                    <a:prstClr val="black">
                      <a:alpha val="50000"/>
                    </a:prstClr>
                  </a:innerShdw>
                </a:effectLst>
                <a:latin typeface="IrisUPC" pitchFamily="34" charset="-34"/>
                <a:cs typeface="IrisUPC" pitchFamily="34" charset="-34"/>
              </a:rPr>
            </a:br>
            <a:r>
              <a:rPr lang="th-TH" sz="2200" b="1" dirty="0">
                <a:solidFill>
                  <a:srgbClr val="000066"/>
                </a:solidFill>
                <a:effectLst>
                  <a:innerShdw blurRad="63500" dist="50800">
                    <a:prstClr val="black">
                      <a:alpha val="50000"/>
                    </a:prstClr>
                  </a:innerShdw>
                </a:effectLst>
                <a:latin typeface="IrisUPC" pitchFamily="34" charset="-34"/>
                <a:cs typeface="IrisUPC" pitchFamily="34" charset="-34"/>
              </a:rPr>
              <a:t>อย่างถูกต้องและมีประสิทธิภาพ</a:t>
            </a:r>
            <a:endParaRPr lang="en-US" sz="2200" b="1" dirty="0">
              <a:solidFill>
                <a:srgbClr val="000066"/>
              </a:solidFill>
              <a:effectLst>
                <a:innerShdw blurRad="63500" dist="50800">
                  <a:prstClr val="black">
                    <a:alpha val="50000"/>
                  </a:prstClr>
                </a:innerShdw>
              </a:effectLst>
              <a:latin typeface="IrisUPC" pitchFamily="34" charset="-34"/>
              <a:cs typeface="IrisUPC" pitchFamily="34" charset="-34"/>
            </a:endParaRPr>
          </a:p>
          <a:p>
            <a:r>
              <a:rPr lang="en-US" sz="2200" b="1" dirty="0">
                <a:solidFill>
                  <a:srgbClr val="000066"/>
                </a:solidFill>
                <a:effectLst>
                  <a:innerShdw blurRad="63500" dist="50800">
                    <a:prstClr val="black">
                      <a:alpha val="50000"/>
                    </a:prstClr>
                  </a:innerShdw>
                </a:effectLst>
                <a:latin typeface="IrisUPC" pitchFamily="34" charset="-34"/>
                <a:cs typeface="IrisUPC" pitchFamily="34" charset="-34"/>
              </a:rPr>
              <a:t>	</a:t>
            </a:r>
            <a:r>
              <a:rPr lang="th-TH" sz="2200" b="1" dirty="0">
                <a:solidFill>
                  <a:srgbClr val="000066"/>
                </a:solidFill>
                <a:effectLst>
                  <a:innerShdw blurRad="63500" dist="50800">
                    <a:prstClr val="black">
                      <a:alpha val="50000"/>
                    </a:prstClr>
                  </a:innerShdw>
                </a:effectLst>
                <a:latin typeface="EucrosiaUPC" pitchFamily="18" charset="-34"/>
                <a:cs typeface="EucrosiaUPC" pitchFamily="18" charset="-34"/>
              </a:rPr>
              <a:t>2.</a:t>
            </a:r>
            <a:r>
              <a:rPr lang="th-TH" sz="2200" b="1" dirty="0">
                <a:solidFill>
                  <a:srgbClr val="000066"/>
                </a:solidFill>
                <a:effectLst>
                  <a:innerShdw blurRad="63500" dist="50800">
                    <a:prstClr val="black">
                      <a:alpha val="50000"/>
                    </a:prstClr>
                  </a:innerShdw>
                </a:effectLst>
                <a:latin typeface="IrisUPC" pitchFamily="34" charset="-34"/>
                <a:cs typeface="IrisUPC" pitchFamily="34" charset="-34"/>
              </a:rPr>
              <a:t> ศึกษาวิเคราะห์  สำรวจ  รวบรวมข้อมูล  และเสนอแนะแนวทางและวิธีการในการพัฒนา</a:t>
            </a:r>
            <a:br>
              <a:rPr lang="th-TH" sz="2200" b="1" dirty="0">
                <a:solidFill>
                  <a:srgbClr val="000066"/>
                </a:solidFill>
                <a:effectLst>
                  <a:innerShdw blurRad="63500" dist="50800">
                    <a:prstClr val="black">
                      <a:alpha val="50000"/>
                    </a:prstClr>
                  </a:innerShdw>
                </a:effectLst>
                <a:latin typeface="IrisUPC" pitchFamily="34" charset="-34"/>
                <a:cs typeface="IrisUPC" pitchFamily="34" charset="-34"/>
              </a:rPr>
            </a:br>
            <a:r>
              <a:rPr lang="th-TH" sz="2200" b="1" dirty="0">
                <a:solidFill>
                  <a:srgbClr val="000066"/>
                </a:solidFill>
                <a:effectLst>
                  <a:innerShdw blurRad="63500" dist="50800">
                    <a:prstClr val="black">
                      <a:alpha val="50000"/>
                    </a:prstClr>
                  </a:innerShdw>
                </a:effectLst>
                <a:latin typeface="IrisUPC" pitchFamily="34" charset="-34"/>
                <a:cs typeface="IrisUPC" pitchFamily="34" charset="-34"/>
              </a:rPr>
              <a:t>และปรับปรุงหลักเกณฑ์ ข้อมูล แนวทางและวิธีปฏิบัติ  และรายละเอียดประกอบการคำนวณราคากลาง</a:t>
            </a:r>
            <a:br>
              <a:rPr lang="th-TH" sz="2200" b="1" dirty="0">
                <a:solidFill>
                  <a:srgbClr val="000066"/>
                </a:solidFill>
                <a:effectLst>
                  <a:innerShdw blurRad="63500" dist="50800">
                    <a:prstClr val="black">
                      <a:alpha val="50000"/>
                    </a:prstClr>
                  </a:innerShdw>
                </a:effectLst>
                <a:latin typeface="IrisUPC" pitchFamily="34" charset="-34"/>
                <a:cs typeface="IrisUPC" pitchFamily="34" charset="-34"/>
              </a:rPr>
            </a:br>
            <a:r>
              <a:rPr lang="th-TH" sz="2200" b="1" dirty="0">
                <a:solidFill>
                  <a:srgbClr val="000066"/>
                </a:solidFill>
                <a:effectLst>
                  <a:innerShdw blurRad="63500" dist="50800">
                    <a:prstClr val="black">
                      <a:alpha val="50000"/>
                    </a:prstClr>
                  </a:innerShdw>
                </a:effectLst>
                <a:latin typeface="IrisUPC" pitchFamily="34" charset="-34"/>
                <a:cs typeface="IrisUPC" pitchFamily="34" charset="-34"/>
              </a:rPr>
              <a:t>งานก่อสร้าง    ให้มีความสมบูรณ์   เป็นมาตรฐานตามหลักวิชาการ   และสอดคล้องตามสภาวการณ์ที่</a:t>
            </a:r>
            <a:br>
              <a:rPr lang="th-TH" sz="2200" b="1" dirty="0">
                <a:solidFill>
                  <a:srgbClr val="000066"/>
                </a:solidFill>
                <a:effectLst>
                  <a:innerShdw blurRad="63500" dist="50800">
                    <a:prstClr val="black">
                      <a:alpha val="50000"/>
                    </a:prstClr>
                  </a:innerShdw>
                </a:effectLst>
                <a:latin typeface="IrisUPC" pitchFamily="34" charset="-34"/>
                <a:cs typeface="IrisUPC" pitchFamily="34" charset="-34"/>
              </a:rPr>
            </a:br>
            <a:r>
              <a:rPr lang="th-TH" sz="2200" b="1" dirty="0">
                <a:solidFill>
                  <a:srgbClr val="000066"/>
                </a:solidFill>
                <a:effectLst>
                  <a:innerShdw blurRad="63500" dist="50800">
                    <a:prstClr val="black">
                      <a:alpha val="50000"/>
                    </a:prstClr>
                  </a:innerShdw>
                </a:effectLst>
                <a:latin typeface="IrisUPC" pitchFamily="34" charset="-34"/>
                <a:cs typeface="IrisUPC" pitchFamily="34" charset="-34"/>
              </a:rPr>
              <a:t>เปลี่ยนแปลงไป</a:t>
            </a:r>
            <a:endParaRPr lang="en-US" sz="2200" b="1" dirty="0">
              <a:solidFill>
                <a:srgbClr val="000066"/>
              </a:solidFill>
              <a:effectLst>
                <a:innerShdw blurRad="63500" dist="50800">
                  <a:prstClr val="black">
                    <a:alpha val="50000"/>
                  </a:prstClr>
                </a:innerShdw>
              </a:effectLst>
              <a:latin typeface="IrisUPC" pitchFamily="34" charset="-34"/>
              <a:cs typeface="IrisUPC" pitchFamily="34" charset="-34"/>
            </a:endParaRPr>
          </a:p>
          <a:p>
            <a:r>
              <a:rPr lang="th-TH" sz="2200" b="1" dirty="0">
                <a:solidFill>
                  <a:srgbClr val="000066"/>
                </a:solidFill>
                <a:effectLst>
                  <a:innerShdw blurRad="63500" dist="50800">
                    <a:prstClr val="black">
                      <a:alpha val="50000"/>
                    </a:prstClr>
                  </a:innerShdw>
                </a:effectLst>
                <a:latin typeface="IrisUPC" pitchFamily="34" charset="-34"/>
                <a:cs typeface="IrisUPC" pitchFamily="34" charset="-34"/>
              </a:rPr>
              <a:t>	</a:t>
            </a:r>
            <a:r>
              <a:rPr lang="th-TH" sz="2200" b="1" dirty="0">
                <a:solidFill>
                  <a:srgbClr val="000066"/>
                </a:solidFill>
                <a:effectLst>
                  <a:innerShdw blurRad="63500" dist="50800">
                    <a:prstClr val="black">
                      <a:alpha val="50000"/>
                    </a:prstClr>
                  </a:innerShdw>
                </a:effectLst>
                <a:latin typeface="EucrosiaUPC" pitchFamily="18" charset="-34"/>
                <a:cs typeface="EucrosiaUPC" pitchFamily="18" charset="-34"/>
              </a:rPr>
              <a:t>3. </a:t>
            </a:r>
            <a:r>
              <a:rPr lang="th-TH" sz="2200" b="1" dirty="0">
                <a:solidFill>
                  <a:srgbClr val="000066"/>
                </a:solidFill>
                <a:effectLst>
                  <a:innerShdw blurRad="63500" dist="50800">
                    <a:prstClr val="black">
                      <a:alpha val="50000"/>
                    </a:prstClr>
                  </a:innerShdw>
                </a:effectLst>
                <a:latin typeface="IrisUPC" pitchFamily="34" charset="-34"/>
                <a:cs typeface="IrisUPC" pitchFamily="34" charset="-34"/>
              </a:rPr>
              <a:t>อำนาจหน้าที่</a:t>
            </a:r>
            <a:r>
              <a:rPr lang="th-TH" sz="2200" b="1" dirty="0" err="1">
                <a:solidFill>
                  <a:srgbClr val="000066"/>
                </a:solidFill>
                <a:effectLst>
                  <a:innerShdw blurRad="63500" dist="50800">
                    <a:prstClr val="black">
                      <a:alpha val="50000"/>
                    </a:prstClr>
                  </a:innerShdw>
                </a:effectLst>
                <a:latin typeface="IrisUPC" pitchFamily="34" charset="-34"/>
                <a:cs typeface="IrisUPC" pitchFamily="34" charset="-34"/>
              </a:rPr>
              <a:t>อื่นๆ</a:t>
            </a:r>
            <a:r>
              <a:rPr lang="th-TH" sz="2200" b="1" dirty="0">
                <a:solidFill>
                  <a:srgbClr val="000066"/>
                </a:solidFill>
                <a:effectLst>
                  <a:innerShdw blurRad="63500" dist="50800">
                    <a:prstClr val="black">
                      <a:alpha val="50000"/>
                    </a:prstClr>
                  </a:innerShdw>
                </a:effectLst>
                <a:latin typeface="IrisUPC" pitchFamily="34" charset="-34"/>
                <a:cs typeface="IrisUPC" pitchFamily="34" charset="-34"/>
              </a:rPr>
              <a:t> ตามที่คณะกรรมการที่เกี่ยวข้องกับการกำหนดราคากลางงานก่อสร้างของทางราชการ  และหรือคณะรัฐมนตรี  มอบหมาย</a:t>
            </a:r>
            <a:endParaRPr lang="en-US" sz="2200" b="1" dirty="0">
              <a:solidFill>
                <a:srgbClr val="000066"/>
              </a:solidFill>
              <a:effectLst>
                <a:innerShdw blurRad="63500" dist="50800">
                  <a:prstClr val="black">
                    <a:alpha val="50000"/>
                  </a:prstClr>
                </a:innerShdw>
              </a:effectLst>
              <a:latin typeface="IrisUPC" pitchFamily="34" charset="-34"/>
              <a:cs typeface="IrisUPC" pitchFamily="34" charset="-34"/>
            </a:endParaRPr>
          </a:p>
        </p:txBody>
      </p:sp>
      <p:pic>
        <p:nvPicPr>
          <p:cNvPr id="8" name="รูปภาพ 7" descr="แบนฟุ้ง นูน copy.png"/>
          <p:cNvPicPr>
            <a:picLocks noChangeAspect="1"/>
          </p:cNvPicPr>
          <p:nvPr/>
        </p:nvPicPr>
        <p:blipFill>
          <a:blip r:embed="rId2" cstate="print"/>
          <a:stretch>
            <a:fillRect/>
          </a:stretch>
        </p:blipFill>
        <p:spPr>
          <a:xfrm>
            <a:off x="18106" y="6461910"/>
            <a:ext cx="370855" cy="379582"/>
          </a:xfrm>
          <a:prstGeom prst="rect">
            <a:avLst/>
          </a:prstGeom>
        </p:spPr>
      </p:pic>
      <p:sp>
        <p:nvSpPr>
          <p:cNvPr id="7" name="ปุ่มปฏิบัติการ: กำหนดเอง 6">
            <a:hlinkClick r:id="rId3" action="ppaction://hlinksldjump" highlightClick="1"/>
          </p:cNvPr>
          <p:cNvSpPr/>
          <p:nvPr/>
        </p:nvSpPr>
        <p:spPr>
          <a:xfrm>
            <a:off x="9027761" y="6741270"/>
            <a:ext cx="54000" cy="54000"/>
          </a:xfrm>
          <a:prstGeom prst="actionButtonBlank">
            <a:avLst/>
          </a:prstGeom>
          <a:solidFill>
            <a:srgbClr val="FFFF00"/>
          </a:solidFill>
          <a:ln>
            <a:solidFill>
              <a:srgbClr val="A86E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Tree>
    <p:extLst>
      <p:ext uri="{BB962C8B-B14F-4D97-AF65-F5344CB8AC3E}">
        <p14:creationId xmlns:p14="http://schemas.microsoft.com/office/powerpoint/2010/main" val="2712756611"/>
      </p:ext>
    </p:extLst>
  </p:cSld>
  <p:clrMapOvr>
    <a:masterClrMapping/>
  </p:clrMapOvr>
  <p:transition spd="slow">
    <p:wedg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4321"/>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3"/>
          <p:cNvSpPr>
            <a:spLocks noGrp="1" noChangeArrowheads="1"/>
          </p:cNvSpPr>
          <p:nvPr>
            <p:ph type="title"/>
          </p:nvPr>
        </p:nvSpPr>
        <p:spPr>
          <a:xfrm>
            <a:off x="747" y="2042425"/>
            <a:ext cx="9144000" cy="2016125"/>
          </a:xfrm>
          <a:prstGeom prst="rect">
            <a:avLst/>
          </a:prstGeom>
          <a:effectLst>
            <a:outerShdw dist="17961" dir="2700000" algn="ctr" rotWithShape="0">
              <a:srgbClr val="FFFFFF"/>
            </a:outerShdw>
          </a:effectLst>
        </p:spPr>
        <p:txBody>
          <a:bodyPr>
            <a:scene3d>
              <a:camera prst="orthographicFront"/>
              <a:lightRig rig="soft" dir="t"/>
            </a:scene3d>
            <a:sp3d extrusionH="57150" contourW="38100">
              <a:bevelT w="127000" h="152400"/>
              <a:bevelB w="0" h="0"/>
              <a:extrusionClr>
                <a:schemeClr val="bg1"/>
              </a:extrusionClr>
              <a:contourClr>
                <a:schemeClr val="bg1"/>
              </a:contourClr>
            </a:sp3d>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th-TH" sz="7600" b="1" i="0" u="none" strike="noStrike" kern="0" cap="none" spc="0" normalizeH="0" baseline="0" noProof="0" dirty="0">
                <a:ln>
                  <a:noFill/>
                </a:ln>
                <a:gradFill>
                  <a:gsLst>
                    <a:gs pos="65850">
                      <a:srgbClr val="FF99FF"/>
                    </a:gs>
                    <a:gs pos="31650">
                      <a:srgbClr val="FF99FF"/>
                    </a:gs>
                    <a:gs pos="0">
                      <a:srgbClr val="FF66FF"/>
                    </a:gs>
                    <a:gs pos="50000">
                      <a:srgbClr val="9148C8"/>
                    </a:gs>
                    <a:gs pos="100000">
                      <a:srgbClr val="FF9900"/>
                    </a:gs>
                  </a:gsLst>
                  <a:lin ang="5400000" scaled="0"/>
                </a:gradFill>
                <a:effectLst>
                  <a:glow rad="101600">
                    <a:srgbClr val="000000">
                      <a:satMod val="175000"/>
                      <a:alpha val="40000"/>
                    </a:srgbClr>
                  </a:glow>
                </a:effectLst>
                <a:uLnTx/>
                <a:uFillTx/>
                <a:cs typeface="IrisUPC" pitchFamily="34" charset="-34"/>
              </a:rPr>
              <a:t>ขอขอบคุณ</a:t>
            </a:r>
          </a:p>
        </p:txBody>
      </p:sp>
      <p:pic>
        <p:nvPicPr>
          <p:cNvPr id="4" name="รูปภาพ 3" descr="แบนฟุ้ง นูน copy.png"/>
          <p:cNvPicPr>
            <a:picLocks noChangeAspect="1"/>
          </p:cNvPicPr>
          <p:nvPr/>
        </p:nvPicPr>
        <p:blipFill>
          <a:blip r:embed="rId3" cstate="print">
            <a:duotone>
              <a:schemeClr val="accent3">
                <a:shade val="45000"/>
                <a:satMod val="135000"/>
              </a:schemeClr>
              <a:prstClr val="white"/>
            </a:duotone>
            <a:extLst/>
          </a:blip>
          <a:stretch>
            <a:fillRect/>
          </a:stretch>
        </p:blipFill>
        <p:spPr>
          <a:xfrm>
            <a:off x="3962396" y="727296"/>
            <a:ext cx="1214446" cy="1243022"/>
          </a:xfrm>
          <a:prstGeom prst="rect">
            <a:avLst/>
          </a:prstGeom>
        </p:spPr>
      </p:pic>
      <p:grpSp>
        <p:nvGrpSpPr>
          <p:cNvPr id="5" name="กลุ่ม 4"/>
          <p:cNvGrpSpPr/>
          <p:nvPr/>
        </p:nvGrpSpPr>
        <p:grpSpPr>
          <a:xfrm>
            <a:off x="-11113" y="6273800"/>
            <a:ext cx="9115426" cy="544513"/>
            <a:chOff x="-11113" y="6273800"/>
            <a:chExt cx="9115426" cy="544513"/>
          </a:xfrm>
        </p:grpSpPr>
        <p:sp>
          <p:nvSpPr>
            <p:cNvPr id="6" name="เครื่องหมายบั้ง 5"/>
            <p:cNvSpPr/>
            <p:nvPr/>
          </p:nvSpPr>
          <p:spPr bwMode="auto">
            <a:xfrm rot="10800000">
              <a:off x="-11113" y="6284913"/>
              <a:ext cx="785813" cy="500062"/>
            </a:xfrm>
            <a:prstGeom prst="chevron">
              <a:avLst/>
            </a:prstGeom>
            <a:gradFill flip="none" rotWithShape="1">
              <a:gsLst>
                <a:gs pos="0">
                  <a:srgbClr val="FF99CC">
                    <a:shade val="30000"/>
                    <a:satMod val="115000"/>
                  </a:srgbClr>
                </a:gs>
                <a:gs pos="50000">
                  <a:srgbClr val="FF99CC">
                    <a:shade val="67500"/>
                    <a:satMod val="115000"/>
                  </a:srgbClr>
                </a:gs>
                <a:gs pos="100000">
                  <a:srgbClr val="FF99CC">
                    <a:shade val="100000"/>
                    <a:satMod val="115000"/>
                  </a:srgbClr>
                </a:gs>
              </a:gsLst>
              <a:lin ang="8100000" scaled="1"/>
              <a:tileRect/>
            </a:gradFill>
            <a:ln w="6350" cap="flat" cmpd="sng" algn="ctr">
              <a:solidFill>
                <a:srgbClr val="FFFFFF">
                  <a:lumMod val="85000"/>
                </a:srgbClr>
              </a:solidFill>
              <a:prstDash val="solid"/>
            </a:ln>
            <a:effectLst/>
          </p:spPr>
          <p:txBody>
            <a:bodyPr anchor="ctr"/>
            <a:lstStyle/>
            <a:p>
              <a:pPr marL="0" marR="0" lvl="0" indent="0" algn="ctr" defTabSz="914400" eaLnBrk="1" fontAlgn="auto" latinLnBrk="0" hangingPunct="1">
                <a:lnSpc>
                  <a:spcPct val="90000"/>
                </a:lnSpc>
                <a:spcBef>
                  <a:spcPts val="0"/>
                </a:spcBef>
                <a:spcAft>
                  <a:spcPts val="0"/>
                </a:spcAft>
                <a:buClr>
                  <a:srgbClr val="CC3300"/>
                </a:buClr>
                <a:buSzTx/>
                <a:buFont typeface="Wingdings" pitchFamily="2" charset="2"/>
                <a:buNone/>
                <a:tabLst/>
                <a:defRPr/>
              </a:pPr>
              <a:endParaRPr kumimoji="0" lang="en-US" sz="1800" b="1" i="0" u="none" strike="noStrike" kern="0" cap="none" spc="0" normalizeH="0" baseline="0" noProof="0">
                <a:ln>
                  <a:noFill/>
                </a:ln>
                <a:solidFill>
                  <a:srgbClr val="000000"/>
                </a:solidFill>
                <a:effectLst/>
                <a:uLnTx/>
                <a:uFillTx/>
                <a:latin typeface="Arial"/>
                <a:ea typeface="+mn-ea"/>
                <a:cs typeface="Angsana New"/>
              </a:endParaRPr>
            </a:p>
          </p:txBody>
        </p:sp>
        <p:sp>
          <p:nvSpPr>
            <p:cNvPr id="7" name="เครื่องหมายบั้ง 6"/>
            <p:cNvSpPr/>
            <p:nvPr/>
          </p:nvSpPr>
          <p:spPr bwMode="auto">
            <a:xfrm rot="10800000">
              <a:off x="488951" y="6284913"/>
              <a:ext cx="785813" cy="500062"/>
            </a:xfrm>
            <a:prstGeom prst="chevron">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8100000" scaled="1"/>
              <a:tileRect/>
            </a:gradFill>
            <a:ln w="6350" cap="flat" cmpd="sng" algn="ctr">
              <a:solidFill>
                <a:srgbClr val="FFFFFF">
                  <a:lumMod val="85000"/>
                </a:srgbClr>
              </a:solidFill>
              <a:prstDash val="solid"/>
            </a:ln>
            <a:effectLst/>
          </p:spPr>
          <p:txBody>
            <a:bodyPr anchor="ctr"/>
            <a:lstStyle/>
            <a:p>
              <a:pPr marL="0" marR="0" lvl="0" indent="0" algn="ctr" defTabSz="914400" eaLnBrk="1" fontAlgn="auto" latinLnBrk="0" hangingPunct="1">
                <a:lnSpc>
                  <a:spcPct val="90000"/>
                </a:lnSpc>
                <a:spcBef>
                  <a:spcPts val="0"/>
                </a:spcBef>
                <a:spcAft>
                  <a:spcPts val="0"/>
                </a:spcAft>
                <a:buClr>
                  <a:srgbClr val="CC3300"/>
                </a:buClr>
                <a:buSzTx/>
                <a:buFont typeface="Wingdings" pitchFamily="2" charset="2"/>
                <a:buNone/>
                <a:tabLst/>
                <a:defRPr/>
              </a:pPr>
              <a:endParaRPr kumimoji="0" lang="en-US" sz="1800" b="1" i="0" u="none" strike="noStrike" kern="0" cap="none" spc="0" normalizeH="0" baseline="0" noProof="0">
                <a:ln>
                  <a:noFill/>
                </a:ln>
                <a:solidFill>
                  <a:srgbClr val="000000"/>
                </a:solidFill>
                <a:effectLst/>
                <a:uLnTx/>
                <a:uFillTx/>
                <a:latin typeface="Arial"/>
                <a:ea typeface="+mn-ea"/>
                <a:cs typeface="Angsana New"/>
              </a:endParaRPr>
            </a:p>
          </p:txBody>
        </p:sp>
        <p:sp>
          <p:nvSpPr>
            <p:cNvPr id="8" name="เครื่องหมายบั้ง 7"/>
            <p:cNvSpPr/>
            <p:nvPr/>
          </p:nvSpPr>
          <p:spPr bwMode="auto">
            <a:xfrm rot="10800000">
              <a:off x="989013" y="6284913"/>
              <a:ext cx="785812" cy="500062"/>
            </a:xfrm>
            <a:prstGeom prst="chevr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8100000" scaled="1"/>
              <a:tileRect/>
            </a:gradFill>
            <a:ln w="6350" cap="flat" cmpd="sng" algn="ctr">
              <a:solidFill>
                <a:srgbClr val="FFFFFF">
                  <a:lumMod val="85000"/>
                </a:srgbClr>
              </a:solidFill>
              <a:prstDash val="solid"/>
            </a:ln>
            <a:effectLst/>
          </p:spPr>
          <p:txBody>
            <a:bodyPr anchor="ctr"/>
            <a:lstStyle/>
            <a:p>
              <a:pPr marL="0" marR="0" lvl="0" indent="0" algn="ctr" defTabSz="914400" eaLnBrk="1" fontAlgn="auto" latinLnBrk="0" hangingPunct="1">
                <a:lnSpc>
                  <a:spcPct val="90000"/>
                </a:lnSpc>
                <a:spcBef>
                  <a:spcPts val="0"/>
                </a:spcBef>
                <a:spcAft>
                  <a:spcPts val="0"/>
                </a:spcAft>
                <a:buClr>
                  <a:srgbClr val="CC3300"/>
                </a:buClr>
                <a:buSzTx/>
                <a:buFont typeface="Wingdings" pitchFamily="2" charset="2"/>
                <a:buNone/>
                <a:tabLst/>
                <a:defRPr/>
              </a:pPr>
              <a:endParaRPr kumimoji="0" lang="en-US" sz="1800" b="1" i="0" u="none" strike="noStrike" kern="0" cap="none" spc="0" normalizeH="0" baseline="0" noProof="0">
                <a:ln>
                  <a:noFill/>
                </a:ln>
                <a:solidFill>
                  <a:srgbClr val="000000"/>
                </a:solidFill>
                <a:effectLst/>
                <a:uLnTx/>
                <a:uFillTx/>
                <a:latin typeface="Arial"/>
                <a:ea typeface="+mn-ea"/>
                <a:cs typeface="Angsana New"/>
              </a:endParaRPr>
            </a:p>
          </p:txBody>
        </p:sp>
        <p:cxnSp>
          <p:nvCxnSpPr>
            <p:cNvPr id="9" name="ตัวเชื่อมต่อตรง 8"/>
            <p:cNvCxnSpPr>
              <a:stCxn id="6" idx="3"/>
            </p:cNvCxnSpPr>
            <p:nvPr/>
          </p:nvCxnSpPr>
          <p:spPr bwMode="auto">
            <a:xfrm rot="10800000" flipH="1">
              <a:off x="-11113" y="6537325"/>
              <a:ext cx="9072563" cy="0"/>
            </a:xfrm>
            <a:prstGeom prst="line">
              <a:avLst/>
            </a:prstGeom>
            <a:noFill/>
            <a:ln w="9525" cap="flat" cmpd="sng" algn="ctr">
              <a:solidFill>
                <a:srgbClr val="BBE0E3">
                  <a:shade val="95000"/>
                  <a:satMod val="105000"/>
                </a:srgbClr>
              </a:solidFill>
              <a:prstDash val="solid"/>
            </a:ln>
            <a:effectLst/>
          </p:spPr>
        </p:cxnSp>
        <p:cxnSp>
          <p:nvCxnSpPr>
            <p:cNvPr id="10" name="ตัวเชื่อมต่อตรง 9"/>
            <p:cNvCxnSpPr/>
            <p:nvPr/>
          </p:nvCxnSpPr>
          <p:spPr bwMode="auto">
            <a:xfrm flipV="1">
              <a:off x="71438" y="6483350"/>
              <a:ext cx="9001125" cy="1588"/>
            </a:xfrm>
            <a:prstGeom prst="line">
              <a:avLst/>
            </a:prstGeom>
            <a:noFill/>
            <a:ln w="9525" cap="flat" cmpd="sng" algn="ctr">
              <a:solidFill>
                <a:srgbClr val="BBE0E3">
                  <a:shade val="95000"/>
                  <a:satMod val="105000"/>
                </a:srgbClr>
              </a:solidFill>
              <a:prstDash val="solid"/>
            </a:ln>
            <a:effectLst/>
          </p:spPr>
        </p:cxnSp>
        <p:cxnSp>
          <p:nvCxnSpPr>
            <p:cNvPr id="11" name="ตัวเชื่อมต่อตรง 10"/>
            <p:cNvCxnSpPr/>
            <p:nvPr/>
          </p:nvCxnSpPr>
          <p:spPr bwMode="auto">
            <a:xfrm>
              <a:off x="71438" y="6581776"/>
              <a:ext cx="9001125" cy="1588"/>
            </a:xfrm>
            <a:prstGeom prst="line">
              <a:avLst/>
            </a:prstGeom>
            <a:noFill/>
            <a:ln w="9525" cap="flat" cmpd="sng" algn="ctr">
              <a:solidFill>
                <a:srgbClr val="BBE0E3">
                  <a:shade val="95000"/>
                  <a:satMod val="105000"/>
                </a:srgbClr>
              </a:solidFill>
              <a:prstDash val="solid"/>
            </a:ln>
            <a:effectLst/>
          </p:spPr>
        </p:cxnSp>
        <p:cxnSp>
          <p:nvCxnSpPr>
            <p:cNvPr id="12" name="ตัวเชื่อมต่อตรง 11"/>
            <p:cNvCxnSpPr/>
            <p:nvPr/>
          </p:nvCxnSpPr>
          <p:spPr bwMode="auto">
            <a:xfrm>
              <a:off x="134938" y="6637338"/>
              <a:ext cx="8929687" cy="0"/>
            </a:xfrm>
            <a:prstGeom prst="line">
              <a:avLst/>
            </a:prstGeom>
            <a:noFill/>
            <a:ln w="9525" cap="flat" cmpd="sng" algn="ctr">
              <a:solidFill>
                <a:srgbClr val="BBE0E3">
                  <a:shade val="95000"/>
                  <a:satMod val="105000"/>
                </a:srgbClr>
              </a:solidFill>
              <a:prstDash val="solid"/>
            </a:ln>
            <a:effectLst/>
          </p:spPr>
        </p:cxnSp>
        <p:cxnSp>
          <p:nvCxnSpPr>
            <p:cNvPr id="13" name="ตัวเชื่อมต่อตรง 12"/>
            <p:cNvCxnSpPr/>
            <p:nvPr/>
          </p:nvCxnSpPr>
          <p:spPr bwMode="auto">
            <a:xfrm flipV="1">
              <a:off x="134938" y="6440488"/>
              <a:ext cx="8929687" cy="0"/>
            </a:xfrm>
            <a:prstGeom prst="line">
              <a:avLst/>
            </a:prstGeom>
            <a:noFill/>
            <a:ln w="9525" cap="flat" cmpd="sng" algn="ctr">
              <a:solidFill>
                <a:srgbClr val="BBE0E3">
                  <a:shade val="95000"/>
                  <a:satMod val="105000"/>
                </a:srgbClr>
              </a:solidFill>
              <a:prstDash val="solid"/>
            </a:ln>
            <a:effectLst/>
          </p:spPr>
        </p:cxnSp>
        <p:cxnSp>
          <p:nvCxnSpPr>
            <p:cNvPr id="14" name="ตัวเชื่อมต่อตรง 13"/>
            <p:cNvCxnSpPr/>
            <p:nvPr/>
          </p:nvCxnSpPr>
          <p:spPr bwMode="auto">
            <a:xfrm>
              <a:off x="214313" y="6381750"/>
              <a:ext cx="8858250" cy="1588"/>
            </a:xfrm>
            <a:prstGeom prst="line">
              <a:avLst/>
            </a:prstGeom>
            <a:noFill/>
            <a:ln w="9525" cap="flat" cmpd="sng" algn="ctr">
              <a:solidFill>
                <a:srgbClr val="BBE0E3">
                  <a:shade val="95000"/>
                  <a:satMod val="105000"/>
                </a:srgbClr>
              </a:solidFill>
              <a:prstDash val="solid"/>
            </a:ln>
            <a:effectLst/>
          </p:spPr>
        </p:cxnSp>
        <p:cxnSp>
          <p:nvCxnSpPr>
            <p:cNvPr id="15" name="ตัวเชื่อมต่อตรง 14"/>
            <p:cNvCxnSpPr/>
            <p:nvPr/>
          </p:nvCxnSpPr>
          <p:spPr bwMode="auto">
            <a:xfrm>
              <a:off x="214313" y="6683375"/>
              <a:ext cx="8858250" cy="1588"/>
            </a:xfrm>
            <a:prstGeom prst="line">
              <a:avLst/>
            </a:prstGeom>
            <a:noFill/>
            <a:ln w="9525" cap="flat" cmpd="sng" algn="ctr">
              <a:solidFill>
                <a:srgbClr val="BBE0E3">
                  <a:shade val="95000"/>
                  <a:satMod val="105000"/>
                </a:srgbClr>
              </a:solidFill>
              <a:prstDash val="solid"/>
            </a:ln>
            <a:effectLst/>
          </p:spPr>
        </p:cxnSp>
        <p:cxnSp>
          <p:nvCxnSpPr>
            <p:cNvPr id="16" name="ตัวเชื่อมต่อตรง 15"/>
            <p:cNvCxnSpPr/>
            <p:nvPr/>
          </p:nvCxnSpPr>
          <p:spPr bwMode="auto">
            <a:xfrm>
              <a:off x="277813" y="6337300"/>
              <a:ext cx="8786812" cy="0"/>
            </a:xfrm>
            <a:prstGeom prst="line">
              <a:avLst/>
            </a:prstGeom>
            <a:noFill/>
            <a:ln w="9525" cap="flat" cmpd="sng" algn="ctr">
              <a:solidFill>
                <a:srgbClr val="BBE0E3">
                  <a:shade val="95000"/>
                  <a:satMod val="105000"/>
                </a:srgbClr>
              </a:solidFill>
              <a:prstDash val="solid"/>
            </a:ln>
            <a:effectLst/>
          </p:spPr>
        </p:cxnSp>
        <p:cxnSp>
          <p:nvCxnSpPr>
            <p:cNvPr id="17" name="ตัวเชื่อมต่อตรง 16"/>
            <p:cNvCxnSpPr/>
            <p:nvPr/>
          </p:nvCxnSpPr>
          <p:spPr bwMode="auto">
            <a:xfrm>
              <a:off x="277813" y="6732588"/>
              <a:ext cx="8786812" cy="1587"/>
            </a:xfrm>
            <a:prstGeom prst="line">
              <a:avLst/>
            </a:prstGeom>
            <a:noFill/>
            <a:ln w="9525" cap="flat" cmpd="sng" algn="ctr">
              <a:solidFill>
                <a:srgbClr val="BBE0E3">
                  <a:shade val="95000"/>
                  <a:satMod val="105000"/>
                </a:srgbClr>
              </a:solidFill>
              <a:prstDash val="solid"/>
            </a:ln>
            <a:effectLst/>
          </p:spPr>
        </p:cxnSp>
        <p:cxnSp>
          <p:nvCxnSpPr>
            <p:cNvPr id="18" name="ตัวเชื่อมต่อตรง 17"/>
            <p:cNvCxnSpPr/>
            <p:nvPr/>
          </p:nvCxnSpPr>
          <p:spPr bwMode="auto">
            <a:xfrm>
              <a:off x="357188" y="6781801"/>
              <a:ext cx="8715375" cy="1588"/>
            </a:xfrm>
            <a:prstGeom prst="line">
              <a:avLst/>
            </a:prstGeom>
            <a:noFill/>
            <a:ln w="9525" cap="flat" cmpd="sng" algn="ctr">
              <a:solidFill>
                <a:srgbClr val="BBE0E3">
                  <a:shade val="95000"/>
                  <a:satMod val="105000"/>
                </a:srgbClr>
              </a:solidFill>
              <a:prstDash val="solid"/>
            </a:ln>
            <a:effectLst/>
          </p:spPr>
        </p:cxnSp>
        <p:cxnSp>
          <p:nvCxnSpPr>
            <p:cNvPr id="19" name="ตัวเชื่อมต่อตรง 18"/>
            <p:cNvCxnSpPr/>
            <p:nvPr/>
          </p:nvCxnSpPr>
          <p:spPr bwMode="auto">
            <a:xfrm>
              <a:off x="357188" y="6281738"/>
              <a:ext cx="8715375" cy="1587"/>
            </a:xfrm>
            <a:prstGeom prst="line">
              <a:avLst/>
            </a:prstGeom>
            <a:noFill/>
            <a:ln w="9525" cap="flat" cmpd="sng" algn="ctr">
              <a:solidFill>
                <a:srgbClr val="BBE0E3">
                  <a:shade val="95000"/>
                  <a:satMod val="105000"/>
                </a:srgbClr>
              </a:solidFill>
              <a:prstDash val="solid"/>
            </a:ln>
            <a:effectLst/>
          </p:spPr>
        </p:cxnSp>
        <p:pic>
          <p:nvPicPr>
            <p:cNvPr id="20" name="Picture 14" descr="logo1"/>
            <p:cNvPicPr>
              <a:picLocks noChangeAspect="1" noChangeArrowheads="1"/>
            </p:cNvPicPr>
            <p:nvPr/>
          </p:nvPicPr>
          <p:blipFill>
            <a:blip r:embed="rId4" cstate="print">
              <a:clrChange>
                <a:clrFrom>
                  <a:srgbClr val="FFFFFF"/>
                </a:clrFrom>
                <a:clrTo>
                  <a:srgbClr val="FFFFFF">
                    <a:alpha val="0"/>
                  </a:srgbClr>
                </a:clrTo>
              </a:clrChange>
              <a:duotone>
                <a:schemeClr val="bg2">
                  <a:shade val="45000"/>
                  <a:satMod val="135000"/>
                </a:schemeClr>
                <a:prstClr val="white"/>
              </a:duotone>
            </a:blip>
            <a:srcRect/>
            <a:stretch>
              <a:fillRect/>
            </a:stretch>
          </p:blipFill>
          <p:spPr bwMode="auto">
            <a:xfrm>
              <a:off x="7643813" y="6303963"/>
              <a:ext cx="511175" cy="504825"/>
            </a:xfrm>
            <a:prstGeom prst="rect">
              <a:avLst/>
            </a:prstGeom>
            <a:noFill/>
            <a:ln w="9525">
              <a:noFill/>
              <a:miter lim="800000"/>
              <a:headEnd/>
              <a:tailEnd/>
            </a:ln>
          </p:spPr>
        </p:pic>
        <p:sp>
          <p:nvSpPr>
            <p:cNvPr id="21" name="สี่เหลี่ยมผืนผ้า 20"/>
            <p:cNvSpPr/>
            <p:nvPr/>
          </p:nvSpPr>
          <p:spPr>
            <a:xfrm>
              <a:off x="1714480" y="6324921"/>
              <a:ext cx="5786478" cy="490904"/>
            </a:xfrm>
            <a:prstGeom prst="rect">
              <a:avLst/>
            </a:prstGeom>
            <a:noFill/>
          </p:spPr>
          <p:txBody>
            <a:bodyPr>
              <a:spAutoFit/>
            </a:bodyPr>
            <a:lstStyle/>
            <a:p>
              <a:pPr marL="0" marR="0" lvl="0" indent="0" algn="ctr" defTabSz="914400" eaLnBrk="1" fontAlgn="base" latinLnBrk="0" hangingPunct="1">
                <a:lnSpc>
                  <a:spcPct val="90000"/>
                </a:lnSpc>
                <a:spcBef>
                  <a:spcPct val="20000"/>
                </a:spcBef>
                <a:spcAft>
                  <a:spcPct val="0"/>
                </a:spcAft>
                <a:buClr>
                  <a:srgbClr val="CC3300"/>
                </a:buClr>
                <a:buSzTx/>
                <a:buFont typeface="Wingdings" pitchFamily="2" charset="2"/>
                <a:buNone/>
                <a:tabLst/>
                <a:defRPr/>
              </a:pPr>
              <a:r>
                <a:rPr kumimoji="0" lang="th-TH" b="1" i="0" u="none" strike="noStrike" kern="0" cap="none" spc="0" normalizeH="0" baseline="0" noProof="0" dirty="0">
                  <a:ln w="1905"/>
                  <a:solidFill>
                    <a:srgbClr val="FFC000"/>
                  </a:solidFill>
                  <a:effectLst>
                    <a:innerShdw blurRad="69850" dist="43180" dir="5400000">
                      <a:srgbClr val="000000">
                        <a:alpha val="65000"/>
                      </a:srgbClr>
                    </a:innerShdw>
                  </a:effectLst>
                  <a:uLnTx/>
                  <a:uFillTx/>
                  <a:latin typeface="DSN SuKumWit" pitchFamily="2" charset="-34"/>
                  <a:cs typeface="JasmineUPC" pitchFamily="18" charset="-34"/>
                </a:rPr>
                <a:t>กรมบัญชีกลาง    กองการพัสดุภาครัฐ</a:t>
              </a:r>
            </a:p>
          </p:txBody>
        </p:sp>
        <p:pic>
          <p:nvPicPr>
            <p:cNvPr id="22" name="Picture 3" descr="logo"/>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8072438" y="6273800"/>
              <a:ext cx="1031875" cy="544513"/>
            </a:xfrm>
            <a:prstGeom prst="rect">
              <a:avLst/>
            </a:prstGeom>
            <a:noFill/>
            <a:ln w="9525">
              <a:noFill/>
              <a:miter lim="800000"/>
              <a:headEnd/>
              <a:tailEnd/>
            </a:ln>
          </p:spPr>
        </p:pic>
      </p:grpSp>
      <p:pic>
        <p:nvPicPr>
          <p:cNvPr id="2" name="รูปภาพ 1"/>
          <p:cNvPicPr>
            <a:picLocks noChangeAspect="1"/>
          </p:cNvPicPr>
          <p:nvPr/>
        </p:nvPicPr>
        <p:blipFill>
          <a:blip r:embed="rId6"/>
          <a:stretch>
            <a:fillRect/>
          </a:stretch>
        </p:blipFill>
        <p:spPr>
          <a:xfrm>
            <a:off x="2535759" y="4077072"/>
            <a:ext cx="4072481" cy="2011854"/>
          </a:xfrm>
          <a:prstGeom prst="rect">
            <a:avLst/>
          </a:prstGeom>
        </p:spPr>
      </p:pic>
    </p:spTree>
    <p:extLst>
      <p:ext uri="{BB962C8B-B14F-4D97-AF65-F5344CB8AC3E}">
        <p14:creationId xmlns:p14="http://schemas.microsoft.com/office/powerpoint/2010/main" val="3457650904"/>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500"/>
                                        <p:tgtEl>
                                          <p:spTgt spid="4"/>
                                        </p:tgtEl>
                                      </p:cBhvr>
                                    </p:animEffect>
                                  </p:childTnLst>
                                </p:cTn>
                              </p:par>
                            </p:childTnLst>
                          </p:cTn>
                        </p:par>
                        <p:par>
                          <p:cTn id="8" fill="hold">
                            <p:stCondLst>
                              <p:cond delay="500"/>
                            </p:stCondLst>
                            <p:childTnLst>
                              <p:par>
                                <p:cTn id="9" presetID="21"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heel(4)">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DVSHAPEID" val="InkrlxYPS4jAzciXk8ToAM"/>
</p:tagLst>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ชุดรูปแบบของ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ชุดรูปแบบของ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การออกแบบเริ่มต้น">
  <a:themeElements>
    <a:clrScheme name="การออกแบบเริ่มต้น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การออกแบบเริ่มต้น">
      <a:majorFont>
        <a:latin typeface="Arial"/>
        <a:ea typeface=""/>
        <a:cs typeface="Angsana New"/>
      </a:majorFont>
      <a:minorFont>
        <a:latin typeface="Arial"/>
        <a:ea typeface=""/>
        <a:cs typeface="Angsana New"/>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EBFF"/>
        </a:solidFill>
        <a:ln w="12700" cap="flat" cmpd="sng" algn="ctr">
          <a:noFill/>
          <a:prstDash val="solid"/>
          <a:round/>
          <a:headEnd type="none" w="med" len="med"/>
          <a:tailEnd type="none" w="med" len="med"/>
        </a:ln>
        <a:effectLst/>
      </a:spPr>
      <a:bodyPr vert="horz" wrap="square" lIns="91440" tIns="45720" rIns="91440" bIns="45720" numCol="1" rtlCol="0" anchor="t" anchorCtr="0" compatLnSpc="1">
        <a:prstTxWarp prst="textNoShape">
          <a:avLst/>
        </a:prstTxWarp>
        <a:spAutoFit/>
      </a:bodyPr>
      <a:lstStyle>
        <a:defPPr marL="269875" indent="-269875" algn="ctr">
          <a:defRPr sz="1600" dirty="0" smtClean="0"/>
        </a:defPPr>
      </a:lstStyle>
    </a:spDef>
    <a:lnDef>
      <a:spPr bwMode="auto">
        <a:solidFill>
          <a:srgbClr val="FF00FF"/>
        </a:solidFill>
        <a:ln w="12700" cap="flat" cmpd="sng" algn="ctr">
          <a:solidFill>
            <a:srgbClr val="FF0000"/>
          </a:solidFill>
          <a:prstDash val="solid"/>
          <a:round/>
          <a:headEnd type="none" w="med" len="med"/>
          <a:tailEnd type="none" w="med" len="med"/>
        </a:ln>
        <a:effectLst/>
      </a:spPr>
      <a:bodyPr/>
      <a:lstStyle/>
    </a:lnDef>
    <a:txDef>
      <a:spPr bwMode="auto">
        <a:noFill/>
        <a:ln w="9525">
          <a:noFill/>
          <a:miter lim="800000"/>
          <a:headEnd/>
          <a:tailEnd/>
        </a:ln>
        <a:effectLst/>
      </a:spPr>
      <a:bodyPr wrap="square" rtlCol="0">
        <a:spAutoFit/>
      </a:bodyPr>
      <a:lstStyle>
        <a:defPPr>
          <a:lnSpc>
            <a:spcPct val="100000"/>
          </a:lnSpc>
          <a:spcBef>
            <a:spcPct val="0"/>
          </a:spcBef>
          <a:buFontTx/>
          <a:buNone/>
          <a:defRPr sz="2400" dirty="0" smtClean="0"/>
        </a:defPPr>
      </a:lstStyle>
    </a:txDef>
  </a:objectDefaults>
  <a:extraClrSchemeLst>
    <a:extraClrScheme>
      <a:clrScheme name="การออกแบบเริ่มต้น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การออกแบบเริ่มต้น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การออกแบบเริ่มต้น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การออกแบบเริ่มต้น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การออกแบบเริ่มต้น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การออกแบบเริ่มต้น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การออกแบบเริ่มต้น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การออกแบบเริ่มต้น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การออกแบบเริ่มต้น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การออกแบบเริ่มต้น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การออกแบบเริ่มต้น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การออกแบบเริ่มต้น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ชุดรูปแบบของ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ท้องฟ้า">
  <a:themeElements>
    <a:clrScheme name="ท้องฟ้า">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ท้องฟ้า">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ท้องฟ้า">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xmlns="" name="Celestial" id="{C4BB2A3D-0E93-4C5F-B0D2-9D3FCE089CC5}" vid="{42E5908D-19A2-46FD-89FA-638B126129EF}"/>
    </a:ext>
  </a:ext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ชุดรูปแบบของ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13768</TotalTime>
  <Words>2965</Words>
  <Application>Microsoft Office PowerPoint</Application>
  <PresentationFormat>นำเสนอทางหน้าจอ (4:3)</PresentationFormat>
  <Paragraphs>453</Paragraphs>
  <Slides>60</Slides>
  <Notes>8</Notes>
  <HiddenSlides>0</HiddenSlides>
  <MMClips>0</MMClips>
  <ScaleCrop>false</ScaleCrop>
  <HeadingPairs>
    <vt:vector size="4" baseType="variant">
      <vt:variant>
        <vt:lpstr>ชุดรูปแบบ</vt:lpstr>
      </vt:variant>
      <vt:variant>
        <vt:i4>6</vt:i4>
      </vt:variant>
      <vt:variant>
        <vt:lpstr>ชื่อเรื่องภาพนิ่ง</vt:lpstr>
      </vt:variant>
      <vt:variant>
        <vt:i4>60</vt:i4>
      </vt:variant>
    </vt:vector>
  </HeadingPairs>
  <TitlesOfParts>
    <vt:vector size="66" baseType="lpstr">
      <vt:lpstr>ชุดรูปแบบของ Office</vt:lpstr>
      <vt:lpstr>1_ชุดรูปแบบของ Office</vt:lpstr>
      <vt:lpstr>1_การออกแบบเริ่มต้น</vt:lpstr>
      <vt:lpstr>3_ชุดรูปแบบของ Office</vt:lpstr>
      <vt:lpstr>ท้องฟ้า</vt:lpstr>
      <vt:lpstr>1_Office Theme</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องค์กรกลางในการกำกับดูแล การกำหนดราคากลางงานก่อสร้างของทางราชการ ปัจจุบัน</vt:lpstr>
      <vt:lpstr>แผนภาพสรุปโครงสร้างคณะกรรมการ ในการกำกับดูแลภารกิจการกำหนดราคากลางงานก่อสร้างของทางราชการปัจจุบัน (ตามมติคณะรัฐมนตรีเมื่อวันที่ 18 พฤศจิกายน 2557 )</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ภาพรวม หลักเกณฑ์การคำนวณราคากลางงานก่อสร้าง ตามมติคณะรัฐมนตรีเมื่อวันที่ 13 มีนาคม 2555   และวันที่ 11 ตุลาคม 2559 </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ข้อพิจารณาของคณะอนุกรรมการกำกับหลักเกณฑ์การคำนวณราคากลางงานก่อสร้าง ในส่วนที่เกี่ยวข้องกับผู้ออกแบบก่อสร้าง</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ขอขอบคุณ</vt:lpstr>
    </vt:vector>
  </TitlesOfParts>
  <Company>กรมบัญชีกลาง  กระทรวงการคลัง</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งานนำเสนอ PowerPoint</dc:title>
  <dc:creator>บุญทิพย์  ชูโชนาค</dc:creator>
  <cp:lastModifiedBy>psdtnsc</cp:lastModifiedBy>
  <cp:revision>2093</cp:revision>
  <cp:lastPrinted>2012-04-10T08:23:04Z</cp:lastPrinted>
  <dcterms:created xsi:type="dcterms:W3CDTF">2012-02-14T14:45:38Z</dcterms:created>
  <dcterms:modified xsi:type="dcterms:W3CDTF">2017-02-14T08:14:29Z</dcterms:modified>
</cp:coreProperties>
</file>